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66" r:id="rId2"/>
    <p:sldId id="271" r:id="rId3"/>
    <p:sldId id="324" r:id="rId4"/>
    <p:sldId id="364" r:id="rId5"/>
    <p:sldId id="450" r:id="rId6"/>
    <p:sldId id="451" r:id="rId7"/>
    <p:sldId id="325" r:id="rId8"/>
    <p:sldId id="449" r:id="rId9"/>
    <p:sldId id="400" r:id="rId10"/>
    <p:sldId id="42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FF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2" d="100"/>
          <a:sy n="82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FDFF-2310-44C7-8F5C-B78DD16C3772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8450-7A67-4A6A-891C-49A6E8E9C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4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BE795-67EF-43DE-AB43-4F50DC370B8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134D1-B60A-4E0C-AB05-2958F880A2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9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134D1-B60A-4E0C-AB05-2958F880A2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3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0D4ADE-7B11-43F6-8BF5-C236E73A8D7B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909E06E-57EC-4485-A4D5-2D2B0646485E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/>
            <a:r>
              <a:rPr lang="en-US" sz="1600" dirty="0" smtClean="0"/>
              <a:t>The pilot sites are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dirty="0" smtClean="0"/>
              <a:t>Cardamoms Mountains (Cambodia/Thailand)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dirty="0" err="1" smtClean="0"/>
              <a:t>Xe</a:t>
            </a:r>
            <a:r>
              <a:rPr lang="en-US" sz="1600" smtClean="0"/>
              <a:t> Pian – Dong Hua Sao/Dong Ampham (Lao PDR/Cambodia)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smtClean="0"/>
              <a:t>Xishuangbanna (PRC/Myanmar)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smtClean="0"/>
              <a:t>Tenasserim in the Western Forest Complex - Kaeng Krachan Complex (Thailand/Myanmar)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smtClean="0"/>
              <a:t>Ngoc Linh – Xe Sap Biodiversity Corridor Conservation Project (Viet Nam) </a:t>
            </a:r>
          </a:p>
          <a:p>
            <a:pPr marL="228600" indent="-228600" eaLnBrk="1" hangingPunct="1">
              <a:buFontTx/>
              <a:buChar char="•"/>
            </a:pP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27281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0D4ADE-7B11-43F6-8BF5-C236E73A8D7B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909E06E-57EC-4485-A4D5-2D2B0646485E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/>
            <a:r>
              <a:rPr lang="en-US" sz="1600" dirty="0" smtClean="0"/>
              <a:t>The pilot sites are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dirty="0" smtClean="0"/>
              <a:t>Cardamoms Mountains (Cambodia/Thailand)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dirty="0" err="1" smtClean="0"/>
              <a:t>Xe</a:t>
            </a:r>
            <a:r>
              <a:rPr lang="en-US" sz="1600" smtClean="0"/>
              <a:t> Pian – Dong Hua Sao/Dong Ampham (Lao PDR/Cambodia)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smtClean="0"/>
              <a:t>Xishuangbanna (PRC/Myanmar)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smtClean="0"/>
              <a:t>Tenasserim in the Western Forest Complex - Kaeng Krachan Complex (Thailand/Myanmar)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smtClean="0"/>
              <a:t>Ngoc Linh – Xe Sap Biodiversity Corridor Conservation Project (Viet Nam) </a:t>
            </a:r>
          </a:p>
          <a:p>
            <a:pPr marL="228600" indent="-228600" eaLnBrk="1" hangingPunct="1">
              <a:buFontTx/>
              <a:buChar char="•"/>
            </a:pP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26133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0D4ADE-7B11-43F6-8BF5-C236E73A8D7B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909E06E-57EC-4485-A4D5-2D2B0646485E}" type="slidenum">
              <a:rPr lang="en-US" sz="1200"/>
              <a:pPr algn="r" eaLnBrk="1" hangingPunct="1"/>
              <a:t>6</a:t>
            </a:fld>
            <a:endParaRPr lang="en-US" sz="1200" dirty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marL="228600" indent="-228600" eaLnBrk="1" hangingPunct="1"/>
            <a:r>
              <a:rPr lang="en-US" sz="1600" dirty="0" smtClean="0"/>
              <a:t>The pilot sites are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dirty="0" smtClean="0"/>
              <a:t>Cardamoms Mountains (Cambodia/Thailand)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dirty="0" err="1" smtClean="0"/>
              <a:t>Xe</a:t>
            </a:r>
            <a:r>
              <a:rPr lang="en-US" sz="1600" smtClean="0"/>
              <a:t> Pian – Dong Hua Sao/Dong Ampham (Lao PDR/Cambodia)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smtClean="0"/>
              <a:t>Xishuangbanna (PRC/Myanmar)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smtClean="0"/>
              <a:t>Tenasserim in the Western Forest Complex - Kaeng Krachan Complex (Thailand/Myanmar)</a:t>
            </a:r>
          </a:p>
          <a:p>
            <a:pPr marL="228600" indent="-228600" eaLnBrk="1" hangingPunct="1">
              <a:buFontTx/>
              <a:buChar char="•"/>
            </a:pPr>
            <a:r>
              <a:rPr lang="en-US" sz="1600" smtClean="0"/>
              <a:t>Ngoc Linh – Xe Sap Biodiversity Corridor Conservation Project (Viet Nam) </a:t>
            </a:r>
          </a:p>
          <a:p>
            <a:pPr marL="228600" indent="-228600" eaLnBrk="1" hangingPunct="1">
              <a:buFontTx/>
              <a:buChar char="•"/>
            </a:pP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281689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76058-091F-4FE0-AABA-2092C44A434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8181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76058-091F-4FE0-AABA-2092C44A434A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2400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76058-091F-4FE0-AABA-2092C44A434A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48425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76058-091F-4FE0-AABA-2092C44A434A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6270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 Rounded MT Bold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 Rounded MT Bold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 Rounded MT 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vietnam-redd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8392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Idea </a:t>
            </a:r>
            <a:r>
              <a:rPr lang="en-US" sz="4000" b="1" dirty="0">
                <a:solidFill>
                  <a:schemeClr val="accent2"/>
                </a:solidFill>
              </a:rPr>
              <a:t>for </a:t>
            </a:r>
            <a:r>
              <a:rPr lang="en-US" sz="4000" b="1" dirty="0" smtClean="0">
                <a:solidFill>
                  <a:schemeClr val="accent2"/>
                </a:solidFill>
              </a:rPr>
              <a:t>REDD+ emission </a:t>
            </a:r>
            <a:r>
              <a:rPr lang="en-US" sz="4000" b="1" dirty="0">
                <a:solidFill>
                  <a:schemeClr val="accent2"/>
                </a:solidFill>
              </a:rPr>
              <a:t>reduction </a:t>
            </a:r>
            <a:r>
              <a:rPr lang="en-US" sz="4000" b="1" dirty="0" smtClean="0">
                <a:solidFill>
                  <a:schemeClr val="accent2"/>
                </a:solidFill>
              </a:rPr>
              <a:t>Program in Vietnam </a:t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0772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Presented at the 6</a:t>
            </a:r>
            <a:r>
              <a:rPr lang="en-US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FCPF Carbon Fund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Washington DC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15-16 March 2013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457200"/>
            <a:ext cx="9144000" cy="627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Enabling </a:t>
            </a:r>
            <a:r>
              <a:rPr lang="en-US" sz="3600" b="1" dirty="0" smtClean="0">
                <a:solidFill>
                  <a:schemeClr val="tx1"/>
                </a:solidFill>
                <a:effectLst/>
              </a:rPr>
              <a:t>policies for the NRAP implementation</a:t>
            </a:r>
            <a:endParaRPr lang="en-GB" sz="3600" b="1" dirty="0" smtClean="0">
              <a:solidFill>
                <a:schemeClr val="tx1"/>
              </a:solidFill>
            </a:endParaRPr>
          </a:p>
        </p:txBody>
      </p:sp>
      <p:sp>
        <p:nvSpPr>
          <p:cNvPr id="174797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530350"/>
            <a:ext cx="8839200" cy="4794250"/>
          </a:xfrm>
        </p:spPr>
        <p:txBody>
          <a:bodyPr>
            <a:normAutofit lnSpcReduction="10000"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Policies on strengthening forest management and protection (decision 07/QD-</a:t>
            </a:r>
            <a:r>
              <a:rPr lang="en-US" sz="2400" dirty="0" err="1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TTg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 in Feb. 2012):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-"/>
            </a:pPr>
            <a:r>
              <a:rPr lang="en-US" sz="2400" dirty="0">
                <a:latin typeface="Arial Narrow" pitchFamily="34" charset="0"/>
                <a:ea typeface="Verdana" pitchFamily="34" charset="0"/>
                <a:cs typeface="Arial" pitchFamily="34" charset="0"/>
              </a:rPr>
              <a:t>decentralization, clear mandates of local authorities;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-"/>
            </a:pPr>
            <a:r>
              <a:rPr lang="en-US" sz="2400" dirty="0">
                <a:latin typeface="Arial Narrow" pitchFamily="34" charset="0"/>
                <a:ea typeface="Verdana" pitchFamily="34" charset="0"/>
                <a:cs typeface="Arial" pitchFamily="34" charset="0"/>
              </a:rPr>
              <a:t>provision of additional budget for forest protection and payment for participation in forest protection activities;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-"/>
            </a:pPr>
            <a:r>
              <a:rPr lang="en-US" sz="2400" dirty="0">
                <a:latin typeface="Arial Narrow" pitchFamily="34" charset="0"/>
                <a:ea typeface="Verdana" pitchFamily="34" charset="0"/>
                <a:cs typeface="Arial" pitchFamily="34" charset="0"/>
              </a:rPr>
              <a:t>co-management of forests and benefit-sharing with local communities;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-"/>
            </a:pPr>
            <a:r>
              <a:rPr lang="en-US" sz="2400" dirty="0">
                <a:latin typeface="Arial Narrow" pitchFamily="34" charset="0"/>
                <a:ea typeface="Verdana" pitchFamily="34" charset="0"/>
                <a:cs typeface="Arial" pitchFamily="34" charset="0"/>
              </a:rPr>
              <a:t>strengthening the forest rangers: increase total number of forest rangers to 15.000 people by 2015;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endParaRPr lang="en-US" sz="2400" dirty="0" smtClean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Policy on incentivizing/promoting expansion of commercial forests: decision 66/2011/QD-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TTg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 Feb. 2011;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endParaRPr lang="en-US" sz="2400" dirty="0" smtClean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Policy on PFES (US$60 mill. in 2012) and National 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Target Program on Rural Development, Poverty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Reduction</a:t>
            </a:r>
            <a:endParaRPr lang="en-US" sz="2400" dirty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7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7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7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763000" cy="1673225"/>
          </a:xfrm>
        </p:spPr>
        <p:txBody>
          <a:bodyPr>
            <a:normAutofit fontScale="92500"/>
          </a:bodyPr>
          <a:lstStyle/>
          <a:p>
            <a:pPr lvl="0">
              <a:buClr>
                <a:srgbClr val="DD8047"/>
              </a:buClr>
              <a:buSzPct val="100000"/>
            </a:pPr>
            <a:r>
              <a:rPr lang="en-US" b="1" dirty="0" smtClean="0"/>
              <a:t>Based on:</a:t>
            </a:r>
          </a:p>
          <a:p>
            <a:pPr marL="514350" lvl="0" indent="-514350">
              <a:buClr>
                <a:srgbClr val="DD8047"/>
              </a:buClr>
              <a:buSzPct val="100000"/>
              <a:buAutoNum type="arabicPeriod"/>
            </a:pPr>
            <a:r>
              <a:rPr lang="en-US" b="1" dirty="0" smtClean="0"/>
              <a:t>ER-PIN Template</a:t>
            </a:r>
          </a:p>
          <a:p>
            <a:pPr marL="514350" lvl="0" indent="-514350">
              <a:buClr>
                <a:srgbClr val="DD8047"/>
              </a:buClr>
              <a:buSzPct val="100000"/>
              <a:buAutoNum type="arabicPeriod"/>
            </a:pPr>
            <a:r>
              <a:rPr lang="en-US" b="1" dirty="0" smtClean="0"/>
              <a:t>Comments from previous meeting in late January 2013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Update progress on ER-PIN Preparation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list (1/2)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0" y="1529814"/>
          <a:ext cx="9144000" cy="531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019"/>
                <a:gridCol w="5244981"/>
                <a:gridCol w="3048000"/>
              </a:tblGrid>
              <a:tr h="47272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Required</a:t>
                      </a:r>
                      <a:r>
                        <a:rPr lang="en-US" sz="2400" b="1" baseline="0" dirty="0" smtClean="0"/>
                        <a:t> Sections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Progress</a:t>
                      </a:r>
                      <a:endParaRPr lang="en-US" sz="2400" b="1" dirty="0"/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Entity responsible for the management of  ER </a:t>
                      </a:r>
                      <a:r>
                        <a:rPr kumimoji="0" lang="en-US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Done</a:t>
                      </a:r>
                      <a:endParaRPr lang="en-US" sz="2300" dirty="0"/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REDD+ focal point contact information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Done</a:t>
                      </a:r>
                      <a:endParaRPr lang="en-US" sz="23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 and other entities involved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Done</a:t>
                      </a:r>
                      <a:endParaRPr lang="en-US" sz="23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Program location and lifetime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Significant progress</a:t>
                      </a:r>
                      <a:endParaRPr lang="en-US" sz="2300" dirty="0"/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5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activities planned under the ER </a:t>
                      </a:r>
                      <a:r>
                        <a:rPr kumimoji="0" lang="en-US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Significant progress</a:t>
                      </a:r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6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Consistency with national REDD+ strategy and governance arrangements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Finalizing</a:t>
                      </a:r>
                      <a:endParaRPr lang="en-US" sz="2300" dirty="0"/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7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 assessment of SESA and ESMF/safeguards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Significant progress</a:t>
                      </a:r>
                    </a:p>
                    <a:p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8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list (2/2)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52400" y="1600200"/>
          <a:ext cx="8839200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51"/>
                <a:gridCol w="5070149"/>
                <a:gridCol w="2946400"/>
              </a:tblGrid>
              <a:tr h="4909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Required</a:t>
                      </a:r>
                      <a:r>
                        <a:rPr lang="en-US" sz="2400" b="1" baseline="0" dirty="0" smtClean="0"/>
                        <a:t> Sections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Progress</a:t>
                      </a:r>
                      <a:endParaRPr lang="en-US" sz="2400" b="1" dirty="0"/>
                    </a:p>
                  </a:txBody>
                  <a:tcPr/>
                </a:tc>
              </a:tr>
              <a:tr h="8836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 Information Sharing, Consultation, and Participation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Significant</a:t>
                      </a:r>
                      <a:r>
                        <a:rPr lang="en-US" sz="2400" baseline="0" dirty="0" smtClean="0"/>
                        <a:t> progress</a:t>
                      </a:r>
                      <a:endParaRPr lang="en-US" sz="2400" dirty="0"/>
                    </a:p>
                  </a:txBody>
                  <a:tcPr/>
                </a:tc>
              </a:tr>
              <a:tr h="490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Benefits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On-going</a:t>
                      </a:r>
                      <a:endParaRPr lang="en-US" sz="2400" dirty="0"/>
                    </a:p>
                  </a:txBody>
                  <a:tcPr/>
                </a:tc>
              </a:tr>
              <a:tr h="490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 Sharing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On-going</a:t>
                      </a:r>
                      <a:endParaRPr lang="en-US" sz="2400" dirty="0"/>
                    </a:p>
                  </a:txBody>
                  <a:tcPr/>
                </a:tc>
              </a:tr>
              <a:tr h="8836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 Level and Expected Emission Reductions  </a:t>
                      </a:r>
                      <a:endParaRPr kumimoji="0"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Significant</a:t>
                      </a:r>
                      <a:r>
                        <a:rPr lang="en-US" sz="2400" baseline="0" dirty="0" smtClean="0"/>
                        <a:t> progress</a:t>
                      </a:r>
                      <a:endParaRPr lang="en-US" sz="2400" dirty="0"/>
                    </a:p>
                  </a:txBody>
                  <a:tcPr/>
                </a:tc>
              </a:tr>
              <a:tr h="490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 Monitoring 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Significant progress</a:t>
                      </a:r>
                      <a:endParaRPr lang="en-US" sz="2400" dirty="0"/>
                    </a:p>
                  </a:txBody>
                  <a:tcPr/>
                </a:tc>
              </a:tr>
              <a:tr h="8836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Summary of Progress on REDD+ Readiness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Significant progress</a:t>
                      </a:r>
                      <a:endParaRPr lang="en-US" sz="2400" dirty="0"/>
                    </a:p>
                  </a:txBody>
                  <a:tcPr/>
                </a:tc>
              </a:tr>
              <a:tr h="490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 plan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started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2.1. Formal establishment of joint working team on ER-PIN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6448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 core working team is established by MARD, consists of members from different </a:t>
            </a:r>
            <a:r>
              <a:rPr lang="en-US" dirty="0" err="1" smtClean="0"/>
              <a:t>Gov</a:t>
            </a:r>
            <a:r>
              <a:rPr lang="en-US" dirty="0" smtClean="0"/>
              <a:t> agencies and experts; representatives from independent experts, NGOs, international partners are invited to work contribute their knowledge and comments;</a:t>
            </a:r>
            <a:endParaRPr lang="en-US" dirty="0"/>
          </a:p>
          <a:p>
            <a:r>
              <a:rPr lang="en-US" dirty="0" smtClean="0"/>
              <a:t>The working team is responsible for taking lead in ER-PIN preparation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2.2. Intensive stakeholders consultations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181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last 3 months, intensive consultations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aspects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and REDD+,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conducted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Topics: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from site selection, institutional setting, coordination mechanism, REDD+ activities, FPIC, GRM,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stakeholders: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stakeholders at both national and provincial levels are carried not only with national entities but also with international development partners, projects/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progs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step-wise and phased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information sharing to joint-decision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through workshops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meetings at national and local levels;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inherited from previous consultations for NRAP, R-PP;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of right information, attraction of interest,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trust &amp; responsibility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fruitful discussions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consultation events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48384"/>
            <a:ext cx="3886200" cy="258628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8383"/>
            <a:ext cx="3962400" cy="2636999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85382"/>
            <a:ext cx="3886200" cy="2586286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4343633"/>
            <a:ext cx="3956304" cy="24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Results: Interested of participation and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After Awareness raising and consultation events: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shows its commitment by implementation of relevant policies and considerable investment in forestry, agricultural and rural development to address key driving forces behind forest changes, and provide support for REDD+ readiness preparation (regulations, FMS, DBM, BDS);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28 provinces have sent request to attend the ER Program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NGOs and international development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partners. VNFOREST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signed MOUs with ICRAF, RECOFTC, SNV, national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NGOs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Consultation on criteria of site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300" dirty="0" smtClean="0">
                <a:latin typeface="Arial Narrow" pitchFamily="34" charset="0"/>
              </a:rPr>
              <a:t>Cover large forest areas, high potential of emission reduction; 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300" dirty="0" smtClean="0">
                <a:latin typeface="Arial Narrow" pitchFamily="34" charset="0"/>
              </a:rPr>
              <a:t>Commitment </a:t>
            </a:r>
            <a:r>
              <a:rPr lang="en-US" sz="3300" dirty="0">
                <a:latin typeface="Arial Narrow" pitchFamily="34" charset="0"/>
              </a:rPr>
              <a:t>of local authorities and capacities of relevant </a:t>
            </a:r>
            <a:r>
              <a:rPr lang="en-US" sz="3300" dirty="0" smtClean="0">
                <a:latin typeface="Arial Narrow" pitchFamily="34" charset="0"/>
              </a:rPr>
              <a:t>stakeholders;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300" dirty="0" smtClean="0">
                <a:latin typeface="Arial Narrow" pitchFamily="34" charset="0"/>
              </a:rPr>
              <a:t>Opportunities of coordination with on-going policies/programs forest </a:t>
            </a:r>
            <a:r>
              <a:rPr lang="en-US" sz="3300" dirty="0">
                <a:latin typeface="Arial Narrow" pitchFamily="34" charset="0"/>
              </a:rPr>
              <a:t>protection, </a:t>
            </a:r>
            <a:r>
              <a:rPr lang="en-US" sz="3300" dirty="0" smtClean="0">
                <a:latin typeface="Arial Narrow" pitchFamily="34" charset="0"/>
              </a:rPr>
              <a:t>reforestation, climate smart agriculture </a:t>
            </a:r>
            <a:r>
              <a:rPr lang="en-US" sz="3300" dirty="0">
                <a:latin typeface="Arial Narrow" pitchFamily="34" charset="0"/>
              </a:rPr>
              <a:t>and livelihood improvement </a:t>
            </a:r>
            <a:r>
              <a:rPr lang="en-US" sz="3300" dirty="0" smtClean="0">
                <a:latin typeface="Arial Narrow" pitchFamily="34" charset="0"/>
              </a:rPr>
              <a:t>funded by </a:t>
            </a:r>
            <a:r>
              <a:rPr lang="en-US" sz="3300" dirty="0" err="1" smtClean="0">
                <a:latin typeface="Arial Narrow" pitchFamily="34" charset="0"/>
              </a:rPr>
              <a:t>Gov</a:t>
            </a:r>
            <a:r>
              <a:rPr lang="en-US" sz="3300" dirty="0" smtClean="0">
                <a:latin typeface="Arial Narrow" pitchFamily="34" charset="0"/>
              </a:rPr>
              <a:t> or international partners;</a:t>
            </a:r>
            <a:endParaRPr lang="en-US" sz="3300" dirty="0">
              <a:latin typeface="Arial Narrow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300" dirty="0" smtClean="0">
                <a:latin typeface="Arial Narrow" pitchFamily="34" charset="0"/>
              </a:rPr>
              <a:t>Generate co-benefits (biodiversity conservation, improvement of livelihoods of local communities, promotion of FLEGT/VPA and regional cooperation)</a:t>
            </a:r>
            <a:endParaRPr lang="en-US" sz="3300" dirty="0">
              <a:latin typeface="Arial Narrow" pitchFamily="34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8600" y="1609889"/>
          <a:ext cx="4153170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3" imgW="6446520" imgH="7941240" progId="Photoshop.Image.12">
                  <p:embed/>
                </p:oleObj>
              </mc:Choice>
              <mc:Fallback>
                <p:oleObj name="Image" r:id="rId3" imgW="6446520" imgH="79412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609889"/>
                        <a:ext cx="4153170" cy="511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Two options on scale of </a:t>
            </a:r>
            <a:r>
              <a:rPr lang="en-US" dirty="0"/>
              <a:t>the 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4844901" y="1676400"/>
            <a:ext cx="3886200" cy="4572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824093" y="1609889"/>
          <a:ext cx="4167507" cy="512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5" imgW="6473880" imgH="7968960" progId="Photoshop.Image.12">
                  <p:embed/>
                </p:oleObj>
              </mc:Choice>
              <mc:Fallback>
                <p:oleObj name="Image" r:id="rId5" imgW="6473880" imgH="79689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4093" y="1609889"/>
                        <a:ext cx="4167507" cy="512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6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905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  <a:latin typeface="Arial Rounded MT Bold" pitchFamily="34" charset="0"/>
              </a:rPr>
              <a:t>Overview</a:t>
            </a:r>
            <a:endParaRPr lang="en-US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828800"/>
            <a:ext cx="8396288" cy="4378325"/>
          </a:xfrm>
        </p:spPr>
        <p:txBody>
          <a:bodyPr>
            <a:normAutofit/>
          </a:bodyPr>
          <a:lstStyle/>
          <a:p>
            <a:pPr marL="812800" lvl="0" indent="-812800">
              <a:buSzPct val="100000"/>
              <a:buFont typeface="Wingdings" pitchFamily="2" charset="2"/>
              <a:buAutoNum type="arabicPeriod"/>
            </a:pPr>
            <a:r>
              <a:rPr lang="en-US" dirty="0" smtClean="0">
                <a:latin typeface="Arial" pitchFamily="34" charset="0"/>
              </a:rPr>
              <a:t>Summary of relevant national commitments, strategies and policies on REDD+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pPr marL="812800" indent="-812800">
              <a:buSzPct val="100000"/>
              <a:buFont typeface="Wingdings" pitchFamily="2" charset="2"/>
              <a:buAutoNum type="arabicPeriod"/>
            </a:pPr>
            <a:endParaRPr lang="en-US" b="0" dirty="0" smtClean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812800" indent="-812800">
              <a:buSzPct val="100000"/>
              <a:buFont typeface="Wingdings" pitchFamily="2" charset="2"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Update information on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</a:rPr>
              <a:t>progress of </a:t>
            </a:r>
            <a:r>
              <a:rPr lang="en-US" dirty="0" smtClean="0">
                <a:latin typeface="Arial" pitchFamily="34" charset="0"/>
              </a:rPr>
              <a:t>ER-PIN development </a:t>
            </a:r>
            <a:endParaRPr lang="en-US" b="0" dirty="0" smtClean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812800" indent="-812800">
              <a:buSzPct val="100000"/>
              <a:buFont typeface="Wingdings" pitchFamily="2" charset="2"/>
              <a:buAutoNum type="arabicPeriod"/>
            </a:pPr>
            <a:endParaRPr lang="en-US" b="0" dirty="0" smtClean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812800" indent="-812800">
              <a:buClr>
                <a:srgbClr val="FF00FF"/>
              </a:buClr>
              <a:buSzPct val="70000"/>
              <a:buFont typeface="Wingdings" pitchFamily="2" charset="2"/>
              <a:buNone/>
            </a:pPr>
            <a:endParaRPr lang="de-DE" b="0" dirty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5048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Scalable </a:t>
            </a:r>
            <a:r>
              <a:rPr lang="en-US" sz="4000" dirty="0" smtClean="0"/>
              <a:t>options </a:t>
            </a:r>
            <a:r>
              <a:rPr lang="en-US" sz="4000" dirty="0"/>
              <a:t>for 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953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Option </a:t>
            </a:r>
            <a:r>
              <a:rPr lang="en-US" b="1" dirty="0" smtClean="0"/>
              <a:t>1: </a:t>
            </a:r>
            <a:r>
              <a:rPr lang="en-US" dirty="0"/>
              <a:t>only in the Northern Central Coastal Region (3.4 million ha of forestland, of which 2.8 million ha are forested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b="1" dirty="0" smtClean="0"/>
              <a:t>Option </a:t>
            </a:r>
            <a:r>
              <a:rPr lang="en-US" b="1" dirty="0"/>
              <a:t>2</a:t>
            </a:r>
            <a:r>
              <a:rPr lang="en-US" b="1" dirty="0" smtClean="0"/>
              <a:t>: </a:t>
            </a:r>
            <a:r>
              <a:rPr lang="en-US" dirty="0" smtClean="0"/>
              <a:t>ER Program will cover 16 provinces with high </a:t>
            </a:r>
            <a:r>
              <a:rPr lang="en-US" dirty="0"/>
              <a:t>potential ER </a:t>
            </a:r>
            <a:r>
              <a:rPr lang="en-US" dirty="0" smtClean="0"/>
              <a:t>(7 mill. </a:t>
            </a:r>
            <a:r>
              <a:rPr lang="en-US" dirty="0"/>
              <a:t>ha of forestland</a:t>
            </a:r>
            <a:r>
              <a:rPr lang="en-US" dirty="0" smtClean="0"/>
              <a:t>). All these provinces have sent letter of interest and commitment to participate in the Program;</a:t>
            </a:r>
          </a:p>
          <a:p>
            <a:endParaRPr lang="en-US" dirty="0" smtClean="0"/>
          </a:p>
          <a:p>
            <a:r>
              <a:rPr lang="en-US" dirty="0" smtClean="0"/>
              <a:t>The answer is dependent upon the availability of financial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8830" y="1589086"/>
          <a:ext cx="4153170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" r:id="rId3" imgW="6446520" imgH="7941240" progId="Photoshop.Image.12">
                  <p:embed/>
                </p:oleObj>
              </mc:Choice>
              <mc:Fallback>
                <p:oleObj name="Image" r:id="rId3" imgW="6446520" imgH="79412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830" y="1589086"/>
                        <a:ext cx="4153170" cy="511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Scale the </a:t>
            </a:r>
            <a:r>
              <a:rPr lang="en-US" dirty="0"/>
              <a:t>ER </a:t>
            </a:r>
            <a:r>
              <a:rPr lang="en-US" dirty="0" smtClean="0"/>
              <a:t>Program: Option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70" y="1589087"/>
            <a:ext cx="3668130" cy="5185487"/>
          </a:xfrm>
        </p:spPr>
      </p:pic>
      <p:cxnSp>
        <p:nvCxnSpPr>
          <p:cNvPr id="4" name="Straight Connector 3"/>
          <p:cNvCxnSpPr/>
          <p:nvPr/>
        </p:nvCxnSpPr>
        <p:spPr>
          <a:xfrm flipV="1">
            <a:off x="1447800" y="2514600"/>
            <a:ext cx="4495800" cy="12991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4004733"/>
            <a:ext cx="5562600" cy="1862667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9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the proposed ER site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81000" y="1752600"/>
          <a:ext cx="8382000" cy="4724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888"/>
                <a:gridCol w="1349644"/>
                <a:gridCol w="1406470"/>
                <a:gridCol w="1207577"/>
                <a:gridCol w="1136542"/>
                <a:gridCol w="1093923"/>
                <a:gridCol w="1164956"/>
              </a:tblGrid>
              <a:tr h="828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Province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</a:t>
                      </a:r>
                      <a:r>
                        <a:rPr lang="en-US" sz="1400" b="1" u="none" strike="noStrike" dirty="0" smtClean="0">
                          <a:effectLst/>
                        </a:rPr>
                        <a:t>area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(ha)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</a:t>
                      </a:r>
                      <a:r>
                        <a:rPr lang="en-US" sz="1400" b="1" u="none" strike="noStrike" dirty="0" smtClean="0">
                          <a:effectLst/>
                        </a:rPr>
                        <a:t>forested area (ha)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Natural </a:t>
                      </a:r>
                      <a:r>
                        <a:rPr lang="en-US" sz="1400" b="1" u="none" strike="noStrike" dirty="0" smtClean="0">
                          <a:effectLst/>
                        </a:rPr>
                        <a:t>forests (ha)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Plantations (ha)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Forest </a:t>
                      </a:r>
                      <a:r>
                        <a:rPr lang="en-US" sz="1400" b="1" u="none" strike="noStrike" dirty="0" smtClean="0">
                          <a:effectLst/>
                        </a:rPr>
                        <a:t>cover (%)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Population (1.000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</a:rPr>
                        <a:t>pers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Thanh </a:t>
                      </a:r>
                      <a:r>
                        <a:rPr lang="en-US" sz="1600" b="0" u="none" strike="noStrike" dirty="0" err="1" smtClean="0">
                          <a:effectLst/>
                        </a:rPr>
                        <a:t>Hoa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1,113,194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 546,095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384,146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161,949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3406.8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 smtClean="0">
                          <a:effectLst/>
                        </a:rPr>
                        <a:t>Nghe</a:t>
                      </a:r>
                      <a:r>
                        <a:rPr lang="en-US" sz="1600" b="0" u="none" strike="noStrike" dirty="0" smtClean="0">
                          <a:effectLst/>
                        </a:rPr>
                        <a:t> </a:t>
                      </a:r>
                      <a:r>
                        <a:rPr lang="en-US" sz="1600" b="0" u="none" strike="noStrike" dirty="0">
                          <a:effectLst/>
                        </a:rPr>
                        <a:t>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1,649,181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 875,312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734,515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140,797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2917.4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smtClean="0">
                          <a:effectLst/>
                        </a:rPr>
                        <a:t>Ha </a:t>
                      </a:r>
                      <a:r>
                        <a:rPr lang="en-US" sz="1600" b="0" u="none" strike="noStrike" dirty="0" err="1" smtClean="0">
                          <a:effectLst/>
                        </a:rPr>
                        <a:t>Tinh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   599,718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    308,082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212,884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95,198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smtClean="0">
                          <a:effectLst/>
                        </a:rPr>
                        <a:t>Quang Binh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806,527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 540,118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456,537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83,581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849.3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smtClean="0">
                          <a:effectLst/>
                        </a:rPr>
                        <a:t>Quang Tri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   473,982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    223,350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138,807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84,543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 smtClean="0">
                          <a:effectLst/>
                        </a:rPr>
                        <a:t>T.Thien</a:t>
                      </a:r>
                      <a:r>
                        <a:rPr lang="en-US" sz="1600" b="0" u="none" strike="noStrike" dirty="0" smtClean="0">
                          <a:effectLst/>
                        </a:rPr>
                        <a:t> Hue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503,321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 285,347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202,647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82,701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1090.9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0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               </a:t>
                      </a:r>
                      <a:r>
                        <a:rPr lang="en-US" sz="1600" b="1" u="none" strike="noStrike" dirty="0">
                          <a:effectLst/>
                        </a:rPr>
                        <a:t>5,145,923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      2,778,304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2,129,536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 648,769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kumimoji="0"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10,092.90 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6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Discussions on approach and key REDD+ Activities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Reducing emissions by carrying out relevant activities and measures to protect and use sustainably the existing forests, to improve forest quality and to expand forests into non-forested areas.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Landscape-based </a:t>
            </a:r>
            <a:r>
              <a:rPr lang="en-US" sz="3200" b="1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approach: </a:t>
            </a:r>
            <a:r>
              <a:rPr lang="en-US" sz="3200" dirty="0">
                <a:latin typeface="Arial Narrow" pitchFamily="34" charset="0"/>
                <a:ea typeface="Verdana" pitchFamily="34" charset="0"/>
                <a:cs typeface="Arial" pitchFamily="34" charset="0"/>
              </a:rPr>
              <a:t>not only activities within the forestry sector, agricultural and other sector will be taken into account to deliver comprehensive, effective packages for substantial and permanent ER;</a:t>
            </a:r>
          </a:p>
          <a:p>
            <a:r>
              <a:rPr lang="en-US" sz="3100" b="1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Multi-policies and activities </a:t>
            </a:r>
            <a:r>
              <a:rPr lang="en-US" dirty="0" smtClean="0">
                <a:latin typeface="Arial Narrow" panose="020B0606020202030204" pitchFamily="34" charset="0"/>
              </a:rPr>
              <a:t>will be taken place to effectively address key driving forces behind deforestation and forest degradation, and to accelerate reforestation. It is not wise and practical if only a single REDD+ activity is conducted in a forest stand;</a:t>
            </a:r>
          </a:p>
          <a:p>
            <a:r>
              <a:rPr lang="en-US" b="1" dirty="0" smtClean="0">
                <a:latin typeface="Arial Narrow" panose="020B0606020202030204" pitchFamily="34" charset="0"/>
              </a:rPr>
              <a:t>Mobilization of resources from different sources </a:t>
            </a:r>
            <a:r>
              <a:rPr lang="en-US" dirty="0" smtClean="0">
                <a:latin typeface="Arial Narrow" panose="020B0606020202030204" pitchFamily="34" charset="0"/>
              </a:rPr>
              <a:t>(</a:t>
            </a:r>
            <a:r>
              <a:rPr lang="en-US" dirty="0" err="1" smtClean="0">
                <a:latin typeface="Arial Narrow" panose="020B0606020202030204" pitchFamily="34" charset="0"/>
              </a:rPr>
              <a:t>GoV</a:t>
            </a:r>
            <a:r>
              <a:rPr lang="en-US" dirty="0" smtClean="0">
                <a:latin typeface="Arial Narrow" panose="020B0606020202030204" pitchFamily="34" charset="0"/>
              </a:rPr>
              <a:t> budget, private sectors, ODA, contribution of local stakeholders)</a:t>
            </a:r>
          </a:p>
        </p:txBody>
      </p:sp>
    </p:spTree>
    <p:extLst>
      <p:ext uri="{BB962C8B-B14F-4D97-AF65-F5344CB8AC3E}">
        <p14:creationId xmlns:p14="http://schemas.microsoft.com/office/powerpoint/2010/main" val="6120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NCCS, NGGS, NRAP, NAP on FPD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province will develop its REDD+ Action Plan (RAP); REDD+ activities should be mainstreamed into provincial Socio-economic and Environment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 Master Plan, and consistent with National REDD+ Action Program;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Discussions on Institutional arrangement for ER </a:t>
            </a:r>
            <a:r>
              <a:rPr lang="en-US" dirty="0" err="1" smtClean="0"/>
              <a:t>Prog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the ER program will be implemented in line with NRAP and other national policies?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REDD+ = cross-sectors and multi-policies – should not create a totally new institutional arrangement, particularly at local levels; should use the existing institutional system for implementation of National Action Plan on forest protection and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development;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REDD+ Steering Committee (PRSC) of 4/6 provinces are established with early support from GIZ and other partners</a:t>
            </a:r>
          </a:p>
        </p:txBody>
      </p:sp>
    </p:spTree>
    <p:extLst>
      <p:ext uri="{BB962C8B-B14F-4D97-AF65-F5344CB8AC3E}">
        <p14:creationId xmlns:p14="http://schemas.microsoft.com/office/powerpoint/2010/main" val="21183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5" idx="2"/>
            <a:endCxn id="22" idx="0"/>
          </p:cNvCxnSpPr>
          <p:nvPr/>
        </p:nvCxnSpPr>
        <p:spPr>
          <a:xfrm>
            <a:off x="4164217" y="1343799"/>
            <a:ext cx="0" cy="3761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917" y="143470"/>
            <a:ext cx="32766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National REDD+ Steering Committee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198" y="1752600"/>
            <a:ext cx="3276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prstClr val="white"/>
                </a:solidFill>
              </a:rPr>
              <a:t>Vietnam REDD+ 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7933" y="2743200"/>
            <a:ext cx="25146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Supporting Entities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</a:rPr>
              <a:t>Universities &amp; research institutions</a:t>
            </a:r>
            <a:endParaRPr lang="en-US" sz="1600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</a:rPr>
              <a:t>National REDD+ Network 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</a:rPr>
              <a:t>Sub-Technical working groups 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>
                <a:solidFill>
                  <a:prstClr val="black"/>
                </a:solidFill>
              </a:rPr>
              <a:t>International supported projects/</a:t>
            </a:r>
            <a:r>
              <a:rPr lang="en-US" sz="1600" b="1" dirty="0" err="1">
                <a:solidFill>
                  <a:prstClr val="black"/>
                </a:solidFill>
              </a:rPr>
              <a:t>Progs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</a:rPr>
              <a:t>Consulting agencies, independent experts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2902803"/>
            <a:ext cx="3276600" cy="1446550"/>
          </a:xfrm>
          <a:prstGeom prst="rect">
            <a:avLst/>
          </a:prstGeom>
          <a:solidFill>
            <a:srgbClr val="CC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Provincial REDD+ Steering Committee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District and Commune REDD+ Taskforce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258" y="277327"/>
            <a:ext cx="2191315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National policy-making level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010" y="1828800"/>
            <a:ext cx="1907640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Supervision, &amp; Coordination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5917" y="5105400"/>
            <a:ext cx="3276600" cy="584775"/>
          </a:xfrm>
          <a:prstGeom prst="rect">
            <a:avLst/>
          </a:prstGeom>
          <a:solidFill>
            <a:srgbClr val="CC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Forest managers and local communities/other stakeholders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3166646"/>
            <a:ext cx="2063812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Management at local levels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9585" y="865871"/>
            <a:ext cx="2209800" cy="42344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VNFOREST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800" y="152400"/>
            <a:ext cx="268737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7030A0"/>
                </a:solidFill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NC on Climate Chang;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MARD &amp; line Ministries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924" y="5228510"/>
            <a:ext cx="2063812" cy="33855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Implementing level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785585" y="2008833"/>
            <a:ext cx="722348" cy="7343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802517" y="3626078"/>
            <a:ext cx="72234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785585" y="5390007"/>
            <a:ext cx="72234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30852" y="523744"/>
            <a:ext cx="72234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Fruitful discussions on cooperation with other REDD+ initiatives/</a:t>
            </a:r>
            <a:r>
              <a:rPr lang="en-US" dirty="0" err="1" smtClean="0"/>
              <a:t>progs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UN-REDD Phase II: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building &amp; demonstration REDD+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in 6 pilot provinces of which 3 provinces are located in proposed 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.’s site;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Vietnam Forests and Delta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And the Lowering Emissions from Asia Forests (LEAF)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Kfw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BMU: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SFM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co-management of forests, reforestation &amp;CO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sequestration, technical capacity building, safeguards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SFE reform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Climate Smart Agriculture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for smallholder plantations in 3 provinces from 2012-2015, US$ 30 million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rehabilitation of mangrove forests </a:t>
            </a:r>
          </a:p>
        </p:txBody>
      </p:sp>
    </p:spTree>
    <p:extLst>
      <p:ext uri="{BB962C8B-B14F-4D97-AF65-F5344CB8AC3E}">
        <p14:creationId xmlns:p14="http://schemas.microsoft.com/office/powerpoint/2010/main" val="34494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2.3 Continuation of development of interim REL/FRL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83264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Historical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NFI data for 5 time points: 1990, 1995, 2000, 2005 and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2010 was improved by using RS imagery and data screening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with support from JICA and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Finland;</a:t>
            </a:r>
          </a:p>
          <a:p>
            <a:endParaRPr kumimoji="1"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Interim REL for the proposed option 1 is developed based on the improved NFI data (used the national databases); </a:t>
            </a:r>
          </a:p>
          <a:p>
            <a:endParaRPr kumimoji="1"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However, the interim REL should be </a:t>
            </a:r>
            <a:r>
              <a:rPr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be</a:t>
            </a:r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refined by using improved data and methodology, and required technical and financial support;</a:t>
            </a:r>
          </a:p>
          <a:p>
            <a:pPr marL="0" indent="0">
              <a:buNone/>
            </a:pP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2.4 Analysis of forest changes and key driving forces 1991-2010, measures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3234159" cy="457200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90" y="1905000"/>
            <a:ext cx="6035310" cy="4267200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762000" y="2590800"/>
            <a:ext cx="4191000" cy="762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581400"/>
            <a:ext cx="6324600" cy="23622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763000" cy="1673225"/>
          </a:xfrm>
        </p:spPr>
        <p:txBody>
          <a:bodyPr>
            <a:normAutofit/>
          </a:bodyPr>
          <a:lstStyle/>
          <a:p>
            <a:pPr marL="812800" lvl="0" indent="-812800">
              <a:buSzPct val="100000"/>
              <a:buFont typeface="Wingdings" pitchFamily="2" charset="2"/>
              <a:buAutoNum type="arabicPeriod"/>
            </a:pPr>
            <a:r>
              <a:rPr lang="en-US" sz="3200" dirty="0">
                <a:latin typeface="Arial" pitchFamily="34" charset="0"/>
              </a:rPr>
              <a:t>Summary of relevant national commitments, strategies and policies on REDD+</a:t>
            </a:r>
            <a:endParaRPr lang="en-US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2.4 Analysis of forest changes and key driving forces 1991-2010, measures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711932" cy="5249968"/>
          </a:xfr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650"/>
            <a:ext cx="5049169" cy="34406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924385" y="2692555"/>
            <a:ext cx="6695615" cy="88884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4470710"/>
            <a:ext cx="6324600" cy="78709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2.5 Design the MRV Framework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895600"/>
            <a:ext cx="1504950" cy="144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Monitoring of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Forest resources,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REDD+ implementation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44498" y="3097367"/>
            <a:ext cx="1298802" cy="977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LMS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12709" y="3084221"/>
            <a:ext cx="1298802" cy="977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EF (NFI)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0920" y="3084221"/>
            <a:ext cx="1298802" cy="977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GHG-I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2120" y="2620235"/>
            <a:ext cx="6324600" cy="301278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027360" y="4347795"/>
            <a:ext cx="50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M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907311" y="4415135"/>
            <a:ext cx="11218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M</a:t>
            </a:r>
            <a:r>
              <a:rPr lang="en-US" sz="2400" dirty="0" smtClean="0">
                <a:solidFill>
                  <a:prstClr val="black"/>
                </a:solidFill>
              </a:rPr>
              <a:t>(RV)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5400000" flipV="1">
            <a:off x="4089596" y="2021876"/>
            <a:ext cx="488559" cy="440463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4905" y="2483294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National Forest Monitoring System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0416" y="2455037"/>
            <a:ext cx="8458200" cy="392019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5857" y="1526048"/>
            <a:ext cx="7010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National REDD+ Information System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4200" y="3076136"/>
            <a:ext cx="1600200" cy="1148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Information on safeguards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Continue to </a:t>
            </a:r>
            <a:r>
              <a:rPr lang="en-US" sz="4000" dirty="0" smtClean="0"/>
              <a:t>design the FMS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Work with FAO, BMU/SNV &amp; RS data suppliers on improving the methods, parameters/indicators and producing demonstrations</a:t>
            </a:r>
            <a:r>
              <a:rPr lang="en-US" b="1" dirty="0" smtClean="0">
                <a:latin typeface="Arial Narrow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en-US" sz="2500" dirty="0" smtClean="0">
                <a:solidFill>
                  <a:srgbClr val="002060"/>
                </a:solidFill>
                <a:latin typeface="Arial Narrow" pitchFamily="34" charset="0"/>
              </a:rPr>
              <a:t>Agreed that parameters should </a:t>
            </a:r>
            <a:r>
              <a:rPr lang="en-US" sz="2500" dirty="0">
                <a:solidFill>
                  <a:srgbClr val="002060"/>
                </a:solidFill>
                <a:latin typeface="Arial Narrow" pitchFamily="34" charset="0"/>
              </a:rPr>
              <a:t>be simple and practical, close linkages with result-based indicators</a:t>
            </a:r>
          </a:p>
          <a:p>
            <a:pPr lvl="1">
              <a:buFontTx/>
              <a:buChar char="-"/>
            </a:pPr>
            <a:r>
              <a:rPr lang="en-US" sz="2500" dirty="0" smtClean="0">
                <a:solidFill>
                  <a:srgbClr val="002060"/>
                </a:solidFill>
                <a:latin typeface="Arial Narrow" pitchFamily="34" charset="0"/>
              </a:rPr>
              <a:t>Application of remote sensing imagery (high to very high-resolution) to make wall-to-wall forest/land use mapping</a:t>
            </a:r>
          </a:p>
          <a:p>
            <a:pPr lvl="1">
              <a:buFontTx/>
              <a:buChar char="-"/>
            </a:pPr>
            <a:r>
              <a:rPr lang="en-US" sz="2500" dirty="0" smtClean="0">
                <a:solidFill>
                  <a:srgbClr val="002060"/>
                </a:solidFill>
                <a:latin typeface="Arial Narrow" pitchFamily="34" charset="0"/>
              </a:rPr>
              <a:t>Continue to test and develop detailed guidelines on </a:t>
            </a:r>
            <a:r>
              <a:rPr lang="en-US" sz="2500" dirty="0">
                <a:solidFill>
                  <a:srgbClr val="002060"/>
                </a:solidFill>
                <a:latin typeface="Arial Narrow" pitchFamily="34" charset="0"/>
              </a:rPr>
              <a:t>Participatory </a:t>
            </a:r>
            <a:r>
              <a:rPr lang="en-US" sz="2500" dirty="0" smtClean="0">
                <a:solidFill>
                  <a:srgbClr val="002060"/>
                </a:solidFill>
                <a:latin typeface="Arial Narrow" pitchFamily="34" charset="0"/>
              </a:rPr>
              <a:t>monitoring</a:t>
            </a:r>
          </a:p>
          <a:p>
            <a:pPr lvl="0">
              <a:buClr>
                <a:srgbClr val="DD8047"/>
              </a:buClr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Completed the improved forest monitoring methods in Ha </a:t>
            </a:r>
            <a:r>
              <a:rPr lang="en-US" dirty="0" err="1" smtClean="0">
                <a:solidFill>
                  <a:prstClr val="black"/>
                </a:solidFill>
                <a:latin typeface="Arial Narrow" pitchFamily="34" charset="0"/>
              </a:rPr>
              <a:t>Tinh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 provinces which was invested by government budget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  <a:p>
            <a:pPr lvl="1">
              <a:buFontTx/>
              <a:buChar char="-"/>
            </a:pPr>
            <a:endParaRPr lang="en-US" sz="25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Finalization of development of Emission Factor (EF) &amp; Manuals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226" y="1447800"/>
            <a:ext cx="8153400" cy="4495800"/>
          </a:xfrm>
        </p:spPr>
        <p:txBody>
          <a:bodyPr>
            <a:noAutofit/>
          </a:bodyPr>
          <a:lstStyle/>
          <a:p>
            <a:pPr marL="342900" lvl="2" indent="-342900">
              <a:buFont typeface="Wingdings" pitchFamily="2" charset="2"/>
              <a:buChar char="q"/>
            </a:pPr>
            <a:r>
              <a:rPr lang="en-GB" sz="2400" dirty="0" smtClean="0">
                <a:latin typeface="Arial Narrow" pitchFamily="34" charset="0"/>
              </a:rPr>
              <a:t>Development of </a:t>
            </a:r>
            <a:r>
              <a:rPr lang="en-US" sz="2400" dirty="0" smtClean="0">
                <a:latin typeface="Arial Narrow" pitchFamily="34" charset="0"/>
              </a:rPr>
              <a:t>Destructive </a:t>
            </a:r>
            <a:r>
              <a:rPr lang="en-US" sz="2400" dirty="0">
                <a:latin typeface="Arial Narrow" pitchFamily="34" charset="0"/>
              </a:rPr>
              <a:t>measurement for Allometric Equations </a:t>
            </a:r>
            <a:r>
              <a:rPr lang="en-US" sz="2400" dirty="0" smtClean="0">
                <a:latin typeface="Arial Narrow" pitchFamily="34" charset="0"/>
              </a:rPr>
              <a:t>for </a:t>
            </a:r>
            <a:r>
              <a:rPr lang="en-US" sz="2400" b="1" dirty="0" smtClean="0">
                <a:latin typeface="Arial Narrow" pitchFamily="34" charset="0"/>
              </a:rPr>
              <a:t>KEY</a:t>
            </a:r>
            <a:r>
              <a:rPr lang="en-US" sz="2400" dirty="0" smtClean="0">
                <a:latin typeface="Arial Narrow" pitchFamily="34" charset="0"/>
              </a:rPr>
              <a:t> natural forest types and major species for plantations);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Report and database of AE </a:t>
            </a: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is available 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rial Narrow" pitchFamily="34" charset="0"/>
                <a:hlinkClick r:id="rId2"/>
              </a:rPr>
              <a:t>www.vietnam-redd.org</a:t>
            </a:r>
            <a:r>
              <a:rPr lang="en-US" sz="2400" dirty="0" smtClean="0">
                <a:solidFill>
                  <a:srgbClr val="7030A0"/>
                </a:solidFill>
                <a:latin typeface="Arial Narrow" pitchFamily="34" charset="0"/>
                <a:hlinkClick r:id="rId2"/>
              </a:rPr>
              <a:t>/</a:t>
            </a:r>
            <a:r>
              <a:rPr lang="en-US" sz="2400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endParaRPr lang="en-GB" sz="24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lvl="2" indent="0">
              <a:buNone/>
            </a:pPr>
            <a:endParaRPr lang="en-US" sz="2400" b="1" dirty="0"/>
          </a:p>
          <a:p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84888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7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61176" cy="778098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dirty="0" smtClean="0"/>
              <a:t>2.6 Development of policies on transparent and effective data management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181600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data sharing: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pilot work in Thanh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province and to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National Forest Monitoring and Information System (FORMIS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proposal is approved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Started to design a policy on development of registry system for mitigation projects</a:t>
            </a:r>
          </a:p>
        </p:txBody>
      </p:sp>
    </p:spTree>
    <p:extLst>
      <p:ext uri="{BB962C8B-B14F-4D97-AF65-F5344CB8AC3E}">
        <p14:creationId xmlns:p14="http://schemas.microsoft.com/office/powerpoint/2010/main" val="3886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37376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2.7 </a:t>
            </a:r>
            <a:r>
              <a:rPr kumimoji="1" lang="en-US" altLang="ja-JP" dirty="0"/>
              <a:t>Designing mechanisms to address </a:t>
            </a:r>
            <a:r>
              <a:rPr kumimoji="1" lang="en-US" altLang="ja-JP" dirty="0" smtClean="0"/>
              <a:t>safeguards 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1816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Recruited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team of 2 international experts and 2 national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specialist to: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Review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current policies and instruments in comparison with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Safeguards in the Cancun Agreement and WB regulations 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Then,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efine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roadmap for addressing safeguards, and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Propose a sets of indicators, policies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Work with UN-REDD and FCPF to develop national manual for FPI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;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Organization of sub-technical working group meetings on Safeguards</a:t>
            </a: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2.7 Designing mechanisms to address safeguards (2/2)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181600"/>
          </a:xfrm>
        </p:spPr>
        <p:txBody>
          <a:bodyPr>
            <a:normAutofit/>
          </a:bodyPr>
          <a:lstStyle/>
          <a:p>
            <a:pPr lvl="0">
              <a:buClr>
                <a:srgbClr val="DD8047"/>
              </a:buClr>
            </a:pPr>
            <a:r>
              <a:rPr kumimoji="1" lang="en-US" altLang="ja-JP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Grievance Redress Mechanism (GRM):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a) a complaint mechanism, b) Laws on Complains and Denouncement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Assurance of carbon rights and forestland tenure rights</a:t>
            </a:r>
          </a:p>
          <a:p>
            <a:pPr lvl="0">
              <a:buClr>
                <a:srgbClr val="DD8047"/>
              </a:buCl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Hired an legal specialist to review all government regulations on carbon rights to identify the gaps and actions</a:t>
            </a:r>
          </a:p>
          <a:p>
            <a:pPr lvl="0">
              <a:buClr>
                <a:srgbClr val="DD8047"/>
              </a:buCl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Reviewed status of forestland allocation and tenure in the proposed areas</a:t>
            </a:r>
          </a:p>
          <a:p>
            <a:pPr lvl="0">
              <a:buClr>
                <a:srgbClr val="DD8047"/>
              </a:buCl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Discussed with UN-REDD Phase II and USAID-funded VFD to provide support on improving forestland tenure rights</a:t>
            </a:r>
          </a:p>
          <a:p>
            <a:pPr marL="0" indent="0">
              <a:buNone/>
            </a:pP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2.6 Development of information system on safeguards and its guidelines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1816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Recruited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team of 2 international experts and 2 national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specialist to: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Review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current policies and instruments in comparison with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Safeguards in the Cancun Agreement and WB regulations 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Then,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efine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roadmap for addressing safeguards, and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Propose a sets of indicators, policies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Work with UN-REDD and FCPF to develop manuals for FPI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;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Organization of sub-technical working group meetings on Safeguards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Grievance Redress Mechanism (GRM):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a) a complaint mechanism, b) Laws on Complains and Denouncement</a:t>
            </a:r>
          </a:p>
          <a:p>
            <a:pPr marL="0" indent="0">
              <a:buNone/>
            </a:pP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2.7 Designing BDS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9530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National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REDD+ Fund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</a:t>
            </a: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proposed to be designed </a:t>
            </a: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managing and distributing revenue from REDD+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regardless from FCPF ER, UN-REDD or other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/Projects </a:t>
            </a: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Payment for REDD+ should be incorporated with payment for PES and other inventive </a:t>
            </a:r>
            <a:r>
              <a:rPr lang="en-US" sz="2400" dirty="0" err="1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progs</a:t>
            </a:r>
            <a:r>
              <a:rPr lang="en-US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to </a:t>
            </a: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ensure that the payment will be based on ER performance to ensure transparency and equity, and avoid double payments; </a:t>
            </a: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Organized two national consultation workshops on designing BDS;</a:t>
            </a: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proposal on establishment of National REDD+ Fund is submitted to MARD; </a:t>
            </a: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Next Steps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832648"/>
          </a:xfrm>
        </p:spPr>
        <p:txBody>
          <a:bodyPr>
            <a:normAutofit/>
          </a:bodyPr>
          <a:lstStyle/>
          <a:p>
            <a:r>
              <a:rPr kumimoji="1" lang="en-US" altLang="ja-JP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Plan for submission of ER-PIN: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Sept. for CF meeting in October 2013</a:t>
            </a:r>
          </a:p>
          <a:p>
            <a:r>
              <a:rPr kumimoji="1" lang="en-US" altLang="ja-JP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Plan for March – June: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Finalization of selection of ER </a:t>
            </a:r>
            <a:r>
              <a:rPr kumimoji="1"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Prog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scale of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Selection of activities under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the ER </a:t>
            </a:r>
            <a:r>
              <a:rPr kumimoji="1" lang="en-US" altLang="ja-JP" sz="24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Prog</a:t>
            </a:r>
            <a:endParaRPr kumimoji="1" lang="en-US" altLang="ja-JP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Continue to address safeguards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Continue to develop FMS options and estimate expected emission reductions under the ER </a:t>
            </a:r>
            <a:r>
              <a:rPr kumimoji="1"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Prog</a:t>
            </a:r>
            <a:endParaRPr kumimoji="1" lang="en-US" altLang="ja-JP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Continue the stakeholder consultations on above activities; consultation for full ER-PIN will be done from late July 2013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Continue to work with other international partners to cooperate in the ER </a:t>
            </a:r>
            <a:r>
              <a:rPr kumimoji="1"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prog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site</a:t>
            </a: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27000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Forests in Vietnam</a:t>
            </a:r>
            <a:endParaRPr lang="en-US" sz="2800" b="1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953000" cy="4963634"/>
          </a:xfrm>
        </p:spPr>
        <p:txBody>
          <a:bodyPr>
            <a:normAutofit/>
          </a:bodyPr>
          <a:lstStyle/>
          <a:p>
            <a:r>
              <a:rPr lang="en-US" b="1" dirty="0" smtClean="0"/>
              <a:t>Total land mass: </a:t>
            </a:r>
            <a:r>
              <a:rPr lang="en-US" dirty="0" smtClean="0"/>
              <a:t>33 million Ha, of which ¾ are hills&amp; mountains</a:t>
            </a:r>
          </a:p>
          <a:p>
            <a:r>
              <a:rPr lang="en-US" b="1" dirty="0" smtClean="0"/>
              <a:t>Population in 2010: </a:t>
            </a:r>
            <a:r>
              <a:rPr lang="en-US" dirty="0" smtClean="0"/>
              <a:t>87 mill, of which 70% lived in rural areas and livelihoods rely on agricultural cultivation</a:t>
            </a:r>
          </a:p>
          <a:p>
            <a:r>
              <a:rPr lang="en-US" b="1" dirty="0" smtClean="0"/>
              <a:t>Designated forestland: </a:t>
            </a:r>
            <a:r>
              <a:rPr lang="en-US" dirty="0" smtClean="0"/>
              <a:t>16.24 million ha (49% total country land mass)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04" y="1524000"/>
            <a:ext cx="3691196" cy="5218358"/>
          </a:xfrm>
        </p:spPr>
      </p:pic>
    </p:spTree>
    <p:extLst>
      <p:ext uri="{BB962C8B-B14F-4D97-AF65-F5344CB8AC3E}">
        <p14:creationId xmlns:p14="http://schemas.microsoft.com/office/powerpoint/2010/main" val="2713348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Relationship between Readiness grant and ER program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83264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What is relationship between the FCPF Readiness Grant, UN-REDD and other REDD+ projects, and the ER </a:t>
            </a:r>
            <a:r>
              <a:rPr kumimoji="1"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Progs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? </a:t>
            </a:r>
          </a:p>
          <a:p>
            <a:pPr marL="0" indent="0">
              <a:buNone/>
            </a:pP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To provide support for National REDD+ Action Program (NRAP), particularly the REDD+ readiness preparation (R-package) </a:t>
            </a:r>
          </a:p>
          <a:p>
            <a:pPr>
              <a:buFontTx/>
              <a:buChar char="-"/>
            </a:pPr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To support for providing inputs for development of ER-PIN</a:t>
            </a:r>
          </a:p>
          <a:p>
            <a:pPr>
              <a:buFontTx/>
              <a:buChar char="-"/>
            </a:pPr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To provide support for implementation of policies, activities that contribute obtain objectives of ER Program</a:t>
            </a:r>
          </a:p>
        </p:txBody>
      </p:sp>
    </p:spTree>
    <p:extLst>
      <p:ext uri="{BB962C8B-B14F-4D97-AF65-F5344CB8AC3E}">
        <p14:creationId xmlns:p14="http://schemas.microsoft.com/office/powerpoint/2010/main" val="25157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10600" cy="1673225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/>
              <a:t>Thank you very much for kind attention!</a:t>
            </a:r>
            <a:endParaRPr lang="en-US" sz="3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27000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Key national forest policies in last decades</a:t>
            </a:r>
            <a:endParaRPr lang="en-US" sz="3600" b="1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Consistent national policies on forest protection and development since 1990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9900"/>
                </a:solidFill>
              </a:rPr>
              <a:t>1992-1997: the “Re-greening barren land and hills” </a:t>
            </a:r>
            <a:r>
              <a:rPr lang="en-US" b="1" dirty="0" err="1" smtClean="0">
                <a:solidFill>
                  <a:srgbClr val="009900"/>
                </a:solidFill>
              </a:rPr>
              <a:t>prog</a:t>
            </a:r>
            <a:r>
              <a:rPr lang="en-US" b="1" dirty="0" smtClean="0">
                <a:solidFill>
                  <a:srgbClr val="0099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9900"/>
                </a:solidFill>
              </a:rPr>
              <a:t>1998-2011: the “Five million ha reforestation” </a:t>
            </a:r>
            <a:r>
              <a:rPr lang="en-US" b="1" dirty="0" err="1" smtClean="0">
                <a:solidFill>
                  <a:srgbClr val="009900"/>
                </a:solidFill>
              </a:rPr>
              <a:t>Prog</a:t>
            </a:r>
            <a:r>
              <a:rPr lang="en-US" b="1" dirty="0" smtClean="0">
                <a:solidFill>
                  <a:srgbClr val="0099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9900"/>
                </a:solidFill>
              </a:rPr>
              <a:t>2011-2020: the National Action </a:t>
            </a:r>
            <a:r>
              <a:rPr lang="en-US" b="1" dirty="0">
                <a:solidFill>
                  <a:srgbClr val="009900"/>
                </a:solidFill>
              </a:rPr>
              <a:t>P</a:t>
            </a:r>
            <a:r>
              <a:rPr lang="en-US" b="1" dirty="0" smtClean="0">
                <a:solidFill>
                  <a:srgbClr val="009900"/>
                </a:solidFill>
              </a:rPr>
              <a:t>lan on FP&amp;D, </a:t>
            </a:r>
            <a:r>
              <a:rPr lang="en-US" b="1" dirty="0">
                <a:solidFill>
                  <a:srgbClr val="009900"/>
                </a:solidFill>
              </a:rPr>
              <a:t>is aimed </a:t>
            </a:r>
            <a:r>
              <a:rPr lang="en-US" b="1" dirty="0" smtClean="0">
                <a:solidFill>
                  <a:srgbClr val="009900"/>
                </a:solidFill>
              </a:rPr>
              <a:t>to protect</a:t>
            </a:r>
            <a:r>
              <a:rPr lang="en-US" b="1" dirty="0">
                <a:solidFill>
                  <a:srgbClr val="009900"/>
                </a:solidFill>
              </a:rPr>
              <a:t>, improve quality and use sustainably existing forests, expand forest coverage from 39.5% (2010) to 45% (2020)</a:t>
            </a:r>
            <a:endParaRPr lang="en-US" b="1" dirty="0" smtClean="0">
              <a:solidFill>
                <a:srgbClr val="009900"/>
              </a:solidFill>
            </a:endParaRPr>
          </a:p>
          <a:p>
            <a:r>
              <a:rPr lang="en-US" b="1" dirty="0" smtClean="0"/>
              <a:t>National policies on socialization and forestland allocation since 1994 </a:t>
            </a:r>
          </a:p>
          <a:p>
            <a:r>
              <a:rPr lang="en-US" b="1" dirty="0" smtClean="0"/>
              <a:t>National Policy on Payment for Forest Environmental Services (PFES) since 2008</a:t>
            </a:r>
          </a:p>
        </p:txBody>
      </p:sp>
    </p:spTree>
    <p:extLst>
      <p:ext uri="{BB962C8B-B14F-4D97-AF65-F5344CB8AC3E}">
        <p14:creationId xmlns:p14="http://schemas.microsoft.com/office/powerpoint/2010/main" val="73356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27000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Substantial government investment forest protection and development</a:t>
            </a:r>
            <a:endParaRPr lang="en-US" sz="3600" b="1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610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USD$ 200 mill. in cadastral mapping of forestland allocation</a:t>
            </a:r>
            <a:r>
              <a:rPr lang="en-US" b="1" dirty="0"/>
              <a:t>; all forested </a:t>
            </a:r>
            <a:r>
              <a:rPr lang="en-US" b="1" dirty="0" smtClean="0"/>
              <a:t>provinces are covered by </a:t>
            </a:r>
            <a:r>
              <a:rPr lang="en-US" b="1" dirty="0"/>
              <a:t>topographic </a:t>
            </a:r>
            <a:r>
              <a:rPr lang="en-US" b="1" dirty="0" smtClean="0"/>
              <a:t>maps at scale of 1/10,000 </a:t>
            </a:r>
          </a:p>
          <a:p>
            <a:r>
              <a:rPr lang="en-US" b="1" dirty="0" smtClean="0"/>
              <a:t>Billion </a:t>
            </a:r>
            <a:r>
              <a:rPr lang="en-US" b="1" dirty="0"/>
              <a:t>dollars </a:t>
            </a:r>
            <a:r>
              <a:rPr lang="en-US" b="1" dirty="0" smtClean="0"/>
              <a:t>have been invested in forest protection and development since 1990; </a:t>
            </a:r>
            <a:r>
              <a:rPr lang="en-US" b="1" dirty="0"/>
              <a:t>particularly total investment of about US$2.5 billion, of which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9900"/>
                </a:solidFill>
              </a:rPr>
              <a:t>State </a:t>
            </a:r>
            <a:r>
              <a:rPr lang="en-US" b="1" dirty="0">
                <a:solidFill>
                  <a:srgbClr val="009900"/>
                </a:solidFill>
              </a:rPr>
              <a:t>budget: </a:t>
            </a:r>
            <a:r>
              <a:rPr lang="en-US" b="1" dirty="0" smtClean="0">
                <a:solidFill>
                  <a:srgbClr val="009900"/>
                </a:solidFill>
              </a:rPr>
              <a:t>US$700 mill</a:t>
            </a:r>
            <a:r>
              <a:rPr lang="en-US" b="1" dirty="0">
                <a:solidFill>
                  <a:srgbClr val="009900"/>
                </a:solidFill>
              </a:rPr>
              <a:t>. (</a:t>
            </a:r>
            <a:r>
              <a:rPr lang="en-US" b="1" dirty="0" err="1">
                <a:solidFill>
                  <a:srgbClr val="009900"/>
                </a:solidFill>
              </a:rPr>
              <a:t>eqv</a:t>
            </a:r>
            <a:r>
              <a:rPr lang="en-US" b="1" dirty="0">
                <a:solidFill>
                  <a:srgbClr val="009900"/>
                </a:solidFill>
              </a:rPr>
              <a:t> to 29% ). In </a:t>
            </a:r>
            <a:r>
              <a:rPr lang="en-US" b="1" dirty="0" smtClean="0">
                <a:solidFill>
                  <a:srgbClr val="009900"/>
                </a:solidFill>
              </a:rPr>
              <a:t>2012:  $</a:t>
            </a:r>
            <a:r>
              <a:rPr lang="en-US" b="1" dirty="0">
                <a:solidFill>
                  <a:srgbClr val="009900"/>
                </a:solidFill>
              </a:rPr>
              <a:t>60 </a:t>
            </a:r>
            <a:r>
              <a:rPr lang="en-US" b="1" dirty="0" smtClean="0">
                <a:solidFill>
                  <a:srgbClr val="009900"/>
                </a:solidFill>
              </a:rPr>
              <a:t>mill., </a:t>
            </a:r>
            <a:r>
              <a:rPr lang="en-US" b="1" dirty="0">
                <a:solidFill>
                  <a:srgbClr val="009900"/>
                </a:solidFill>
              </a:rPr>
              <a:t>2013: US$ </a:t>
            </a:r>
            <a:r>
              <a:rPr lang="en-US" b="1" dirty="0" smtClean="0">
                <a:solidFill>
                  <a:srgbClr val="009900"/>
                </a:solidFill>
              </a:rPr>
              <a:t>80 mill.; </a:t>
            </a:r>
            <a:endParaRPr lang="en-US" b="1" dirty="0">
              <a:solidFill>
                <a:srgbClr val="0099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9900"/>
                </a:solidFill>
              </a:rPr>
              <a:t>Remaining 71% ($18 billion) from private investment, PES, REDD+, ODA.</a:t>
            </a:r>
          </a:p>
        </p:txBody>
      </p:sp>
    </p:spTree>
    <p:extLst>
      <p:ext uri="{BB962C8B-B14F-4D97-AF65-F5344CB8AC3E}">
        <p14:creationId xmlns:p14="http://schemas.microsoft.com/office/powerpoint/2010/main" val="1777550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1" y="457200"/>
            <a:ext cx="9067800" cy="627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National </a:t>
            </a:r>
            <a:r>
              <a:rPr lang="en-US" sz="3600" b="1" dirty="0">
                <a:solidFill>
                  <a:schemeClr val="tx1"/>
                </a:solidFill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</a:rPr>
              <a:t>limate </a:t>
            </a:r>
            <a:r>
              <a:rPr lang="en-US" sz="3600" b="1" dirty="0">
                <a:solidFill>
                  <a:schemeClr val="tx1"/>
                </a:solidFill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</a:rPr>
              <a:t>hange policies</a:t>
            </a:r>
            <a:endParaRPr lang="en-GB" sz="3600" b="1" dirty="0" smtClean="0">
              <a:solidFill>
                <a:schemeClr val="tx1"/>
              </a:solidFill>
            </a:endParaRPr>
          </a:p>
        </p:txBody>
      </p:sp>
      <p:sp>
        <p:nvSpPr>
          <p:cNvPr id="174797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839200" cy="5105400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None/>
            </a:pP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REDD+ is parts of the national CC policies: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National Target Program on Climate Change - NSCC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(Decision 158/QD-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TTg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of Prime Minister, December 2008);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endParaRPr lang="en-US" sz="26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National </a:t>
            </a:r>
            <a:r>
              <a:rPr lang="en-US" sz="2600" b="1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Climate Change Strategy </a:t>
            </a:r>
            <a:r>
              <a:rPr lang="en-US" sz="26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(Decision 2139/QD-</a:t>
            </a:r>
            <a:r>
              <a:rPr lang="en-US" sz="2600" dirty="0" err="1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TTg</a:t>
            </a:r>
            <a:r>
              <a:rPr lang="en-US" sz="26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 of Prime Minister dated 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05</a:t>
            </a:r>
            <a:r>
              <a:rPr lang="en-US" sz="2600" baseline="300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th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 Dec </a:t>
            </a:r>
            <a:r>
              <a:rPr lang="en-US" sz="26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2011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endParaRPr lang="en-US" sz="2600" dirty="0" smtClean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National Strategy on Green </a:t>
            </a:r>
            <a:r>
              <a:rPr lang="en-US" sz="2600" b="1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Growth </a:t>
            </a:r>
            <a:r>
              <a:rPr lang="en-US" sz="2600" b="1" dirty="0" smtClean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- NSGG </a:t>
            </a:r>
            <a:r>
              <a:rPr lang="en-US" sz="2600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(Decision 1393/QD-</a:t>
            </a:r>
            <a:r>
              <a:rPr lang="en-US" sz="2600" dirty="0" err="1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TTg</a:t>
            </a:r>
            <a:r>
              <a:rPr lang="en-US" sz="2600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 of </a:t>
            </a:r>
            <a:r>
              <a:rPr lang="en-US" sz="2600" dirty="0" smtClean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Prime </a:t>
            </a:r>
            <a:r>
              <a:rPr lang="en-US" sz="2600" dirty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Minister, September 2012</a:t>
            </a:r>
            <a:r>
              <a:rPr lang="en-US" sz="2600" dirty="0" smtClean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endParaRPr lang="en-US" sz="2600" dirty="0">
              <a:solidFill>
                <a:srgbClr val="00990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r>
              <a:rPr lang="en-US" sz="2600" b="1" dirty="0" smtClean="0">
                <a:latin typeface="Arial Narrow" pitchFamily="34" charset="0"/>
                <a:ea typeface="Verdana" pitchFamily="34" charset="0"/>
                <a:cs typeface="Arial" pitchFamily="34" charset="0"/>
              </a:rPr>
              <a:t>National </a:t>
            </a:r>
            <a:r>
              <a:rPr lang="en-US" sz="2600" b="1" dirty="0">
                <a:latin typeface="Arial Narrow" pitchFamily="34" charset="0"/>
                <a:ea typeface="Verdana" pitchFamily="34" charset="0"/>
                <a:cs typeface="Arial" pitchFamily="34" charset="0"/>
              </a:rPr>
              <a:t>Program on reducing emissions in Agriculture and rural development sector </a:t>
            </a:r>
            <a:r>
              <a:rPr lang="en-US" sz="2600" dirty="0">
                <a:latin typeface="Arial Narrow" pitchFamily="34" charset="0"/>
                <a:ea typeface="Verdana" pitchFamily="34" charset="0"/>
                <a:cs typeface="Arial" pitchFamily="34" charset="0"/>
              </a:rPr>
              <a:t>to </a:t>
            </a:r>
            <a:r>
              <a:rPr lang="en-US" sz="2600" dirty="0" smtClean="0">
                <a:latin typeface="Arial Narrow" pitchFamily="34" charset="0"/>
                <a:ea typeface="Verdana" pitchFamily="34" charset="0"/>
                <a:cs typeface="Arial" pitchFamily="34" charset="0"/>
              </a:rPr>
              <a:t>2020;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None/>
            </a:pPr>
            <a:endParaRPr lang="en-US" sz="2600" dirty="0" smtClean="0"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§"/>
            </a:pPr>
            <a:endParaRPr lang="en-US" sz="2600" b="0" dirty="0" smtClean="0">
              <a:solidFill>
                <a:srgbClr val="080808"/>
              </a:solidFill>
              <a:effectLst/>
              <a:latin typeface="Arial Narrow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7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7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7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7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7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282575" y="457200"/>
            <a:ext cx="8861425" cy="627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ER targets of National CC Policies</a:t>
            </a:r>
            <a:endParaRPr lang="en-GB" sz="3600" b="1" dirty="0" smtClean="0">
              <a:solidFill>
                <a:schemeClr val="tx1"/>
              </a:solidFill>
            </a:endParaRPr>
          </a:p>
        </p:txBody>
      </p:sp>
      <p:sp>
        <p:nvSpPr>
          <p:cNvPr id="174797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>
            <a:norm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To 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ensure low-carbon and green development, food &amp; energy security,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sustainable development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-"/>
            </a:pPr>
            <a:r>
              <a:rPr lang="en-US" sz="2400" dirty="0" smtClean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2012-2020: all sectors: 8-10% compared to 2010; energy sector: 10-20%;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-"/>
            </a:pPr>
            <a:r>
              <a:rPr lang="en-US" sz="2400" dirty="0" smtClean="0">
                <a:solidFill>
                  <a:srgbClr val="0099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2021-2030: reduce GHG emissions from 20-30% compared to BAU;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agricultural sector: 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to promote green agricultural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development.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Every decade: </a:t>
            </a:r>
            <a:r>
              <a:rPr lang="en-US" sz="2400" dirty="0">
                <a:solidFill>
                  <a:srgbClr val="FF000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reduce 20% GHG emissions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, growth rate 20% and reduction of poverty rate by 20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%; forestry activities will contribute to 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reduce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about 19 million tons CO</a:t>
            </a:r>
            <a:r>
              <a:rPr lang="en-US" sz="2400" baseline="-250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e from 2012-2020.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endParaRPr lang="en-US" sz="2400" dirty="0" smtClean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Reducing 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emission reduction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and increase in GHG sequestration will become 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compulsory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requirements </a:t>
            </a:r>
            <a:r>
              <a:rPr lang="en-US" sz="24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for all economic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sectors;</a:t>
            </a:r>
            <a:endParaRPr lang="en-US" sz="2400" dirty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None/>
            </a:pPr>
            <a:endParaRPr lang="en-US" sz="2400" b="1" dirty="0" smtClean="0">
              <a:solidFill>
                <a:srgbClr val="00000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7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1" y="457200"/>
            <a:ext cx="9067800" cy="627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400" b="1" dirty="0" smtClean="0">
                <a:solidFill>
                  <a:schemeClr val="tx1"/>
                </a:solidFill>
              </a:rPr>
              <a:t>What is National Legal Framework for REDD+?</a:t>
            </a:r>
            <a:endParaRPr lang="en-GB" sz="3400" b="1" dirty="0" smtClean="0">
              <a:solidFill>
                <a:schemeClr val="tx1"/>
              </a:solidFill>
            </a:endParaRPr>
          </a:p>
        </p:txBody>
      </p:sp>
      <p:sp>
        <p:nvSpPr>
          <p:cNvPr id="174797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 fontScale="925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National REDD+ Action Program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 is approved by Prime Minister dated 27</a:t>
            </a:r>
            <a:r>
              <a:rPr lang="en-US" sz="2600" baseline="300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th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 June 2012 (Decision 799/QD-</a:t>
            </a:r>
            <a:r>
              <a:rPr lang="en-US" sz="2600" dirty="0" err="1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TTg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GOAL: 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The NRAP </a:t>
            </a:r>
            <a:r>
              <a:rPr lang="en-US" sz="26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is aimed to reduce net GHG emissions, to contribute to sustainable forest management, biodiversity conservation, and successful implementation of the 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NSCC, </a:t>
            </a:r>
            <a:r>
              <a:rPr lang="en-US" sz="2600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poverty alleviation and 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Sustainable </a:t>
            </a:r>
            <a:r>
              <a:rPr lang="en-US" sz="2600" dirty="0" err="1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Devel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.;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OBJECTIVES: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-"/>
            </a:pPr>
            <a:r>
              <a:rPr lang="en-US" sz="2600" b="1" i="1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For period from 2012-2015: 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key elements for national operational  REDD+ readiness in place, contribution to protecting existing forests, improvement in forest quality and expansion of forest areas; demonstration activities in at least 8 provinces;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-"/>
            </a:pPr>
            <a:r>
              <a:rPr lang="en-US" sz="2600" b="1" i="1" dirty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For period from </a:t>
            </a:r>
            <a:r>
              <a:rPr lang="en-US" sz="2600" b="1" i="1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2016-2020: 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become REDD+ ready to implement at Nation-wide level; contribute to achievement of 20% GHG emission reduction, increase forest coverage to 45%, biodiversity conservation and improvement in livelihoods of local communities; </a:t>
            </a:r>
            <a:endParaRPr lang="en-US" sz="2600" dirty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Arial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Arial Narrow" pitchFamily="34" charset="0"/>
              <a:ea typeface="Verdana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FF"/>
              </a:buClr>
              <a:buFont typeface="Wingdings" pitchFamily="2" charset="2"/>
              <a:buChar char="§"/>
            </a:pPr>
            <a:endParaRPr lang="en-US" sz="2600" b="0" dirty="0" smtClean="0">
              <a:solidFill>
                <a:srgbClr val="080808"/>
              </a:solidFill>
              <a:effectLst/>
              <a:latin typeface="Arial Narrow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7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70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itial Idea for REDD+ emission reduction Program in Vietnam &amp;#x0D;&amp;#x0A;&amp;quot;&quot;/&gt;&lt;property id=&quot;20307&quot; value=&quot;266&quot;/&gt;&lt;/object&gt;&lt;object type=&quot;3&quot; unique_id=&quot;10005&quot;&gt;&lt;property id=&quot;20148&quot; value=&quot;5&quot;/&gt;&lt;property id=&quot;20300&quot; value=&quot;Slide 2 - &amp;quot;Overview&amp;quot;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324&quot;/&gt;&lt;/object&gt;&lt;object type=&quot;3&quot; unique_id=&quot;10007&quot;&gt;&lt;property id=&quot;20148&quot; value=&quot;5&quot;/&gt;&lt;property id=&quot;20300&quot; value=&quot;Slide 4 - &amp;quot;Forests in Vietnam&amp;quot;&quot;/&gt;&lt;property id=&quot;20307&quot; value=&quot;364&quot;/&gt;&lt;/object&gt;&lt;object type=&quot;3&quot; unique_id=&quot;10009&quot;&gt;&lt;property id=&quot;20148&quot; value=&quot;5&quot;/&gt;&lt;property id=&quot;20300&quot; value=&quot;Slide 7 - &amp;quot;Dynamics of forest cover change in Vietnam&amp;quot;&quot;/&gt;&lt;property id=&quot;20307&quot; value=&quot;363&quot;/&gt;&lt;/object&gt;&lt;object type=&quot;3&quot; unique_id=&quot;10012&quot;&gt;&lt;property id=&quot;20148&quot; value=&quot;5&quot;/&gt;&lt;property id=&quot;20300&quot; value=&quot;Slide 8&quot;/&gt;&lt;property id=&quot;20307&quot; value=&quot;367&quot;/&gt;&lt;/object&gt;&lt;object type=&quot;3&quot; unique_id=&quot;10013&quot;&gt;&lt;property id=&quot;20148&quot; value=&quot;5&quot;/&gt;&lt;property id=&quot;20300&quot; value=&quot;Slide 10 - &amp;quot;Key national climate change &amp;amp; REDD+ policies&amp;quot;&quot;/&gt;&lt;property id=&quot;20307&quot; value=&quot;325&quot;/&gt;&lt;/object&gt;&lt;object type=&quot;3&quot; unique_id=&quot;10014&quot;&gt;&lt;property id=&quot;20148&quot; value=&quot;5&quot;/&gt;&lt;property id=&quot;20300&quot; value=&quot;Slide 11 - &amp;quot;ER targets of National CC Strategies&amp;quot;&quot;/&gt;&lt;property id=&quot;20307&quot; value=&quot;368&quot;/&gt;&lt;/object&gt;&lt;object type=&quot;3&quot; unique_id=&quot;10015&quot;&gt;&lt;property id=&quot;20148&quot; value=&quot;5&quot;/&gt;&lt;property id=&quot;20300&quot; value=&quot;Slide 18&quot;/&gt;&lt;property id=&quot;20307&quot; value=&quot;370&quot;/&gt;&lt;/object&gt;&lt;object type=&quot;3&quot; unique_id=&quot;10016&quot;&gt;&lt;property id=&quot;20148&quot; value=&quot;5&quot;/&gt;&lt;property id=&quot;20300&quot; value=&quot;Slide 13 - &amp;quot;Approaches&amp;quot;&quot;/&gt;&lt;property id=&quot;20307&quot; value=&quot;365&quot;/&gt;&lt;/object&gt;&lt;object type=&quot;3&quot; unique_id=&quot;10022&quot;&gt;&lt;property id=&quot;20148&quot; value=&quot;5&quot;/&gt;&lt;property id=&quot;20300&quot; value=&quot;Slide 27 - &amp;quot;Development of interim REL/FRL&amp;quot;&quot;/&gt;&lt;property id=&quot;20307&quot; value=&quot;373&quot;/&gt;&lt;/object&gt;&lt;object type=&quot;3&quot; unique_id=&quot;10026&quot;&gt;&lt;property id=&quot;20148&quot; value=&quot;5&quot;/&gt;&lt;property id=&quot;20300&quot; value=&quot;Slide 36 - &amp;quot;  How forest area changes are detected and calculated?&amp;quot;&quot;/&gt;&lt;property id=&quot;20307&quot; value=&quot;378&quot;/&gt;&lt;/object&gt;&lt;object type=&quot;3&quot; unique_id=&quot;10036&quot;&gt;&lt;property id=&quot;20148&quot; value=&quot;5&quot;/&gt;&lt;property id=&quot;20300&quot; value=&quot;Slide 32 - &amp;quot;Forest monitoring&amp;quot;&quot;/&gt;&lt;property id=&quot;20307&quot; value=&quot;389&quot;/&gt;&lt;/object&gt;&lt;object type=&quot;3&quot; unique_id=&quot;10038&quot;&gt;&lt;property id=&quot;20148&quot; value=&quot;5&quot;/&gt;&lt;property id=&quot;20300&quot; value=&quot;Slide 38 - &amp;quot;How the safeguards are addressed?&amp;quot;&quot;/&gt;&lt;property id=&quot;20307&quot; value=&quot;348&quot;/&gt;&lt;/object&gt;&lt;object type=&quot;3&quot; unique_id=&quot;10039&quot;&gt;&lt;property id=&quot;20148&quot; value=&quot;5&quot;/&gt;&lt;property id=&quot;20300&quot; value=&quot;Slide 39 - &amp;quot;Addressing regional leakages&amp;quot;&quot;/&gt;&lt;property id=&quot;20307&quot; value=&quot;394&quot;/&gt;&lt;/object&gt;&lt;object type=&quot;3&quot; unique_id=&quot;10040&quot;&gt;&lt;property id=&quot;20148&quot; value=&quot;5&quot;/&gt;&lt;property id=&quot;20300&quot; value=&quot;Slide 48&quot;/&gt;&lt;property id=&quot;20307&quot; value=&quot;320&quot;/&gt;&lt;/object&gt;&lt;object type=&quot;3&quot; unique_id=&quot;10395&quot;&gt;&lt;property id=&quot;20148&quot; value=&quot;5&quot;/&gt;&lt;property id=&quot;20300&quot; value=&quot;Slide 6 - &amp;quot;National forest cover changes &amp;#x0D;&amp;#x0A;during the period from 1943-2011&amp;quot;&quot;/&gt;&lt;property id=&quot;20307&quot; value=&quot;397&quot;/&gt;&lt;/object&gt;&lt;object type=&quot;3&quot; unique_id=&quot;10396&quot;&gt;&lt;property id=&quot;20148&quot; value=&quot;5&quot;/&gt;&lt;property id=&quot;20300&quot; value=&quot;Slide 9 - &amp;quot;Roadmap of REDD+ implementation in Vietnam &amp;quot;&quot;/&gt;&lt;property id=&quot;20307&quot; value=&quot;398&quot;/&gt;&lt;/object&gt;&lt;object type=&quot;3&quot; unique_id=&quot;10727&quot;&gt;&lt;property id=&quot;20148&quot; value=&quot;5&quot;/&gt;&lt;property id=&quot;20300&quot; value=&quot;Slide 5 - &amp;quot;Forest management by stakeholders&amp;quot;&quot;/&gt;&lt;property id=&quot;20307&quot; value=&quot;399&quot;/&gt;&lt;/object&gt;&lt;object type=&quot;3&quot; unique_id=&quot;11010&quot;&gt;&lt;property id=&quot;20148&quot; value=&quot;5&quot;/&gt;&lt;property id=&quot;20300&quot; value=&quot;Slide 12 - &amp;quot;National REDD+ Action Program&amp;quot;&quot;/&gt;&lt;property id=&quot;20307&quot; value=&quot;400&quot;/&gt;&lt;/object&gt;&lt;object type=&quot;3&quot; unique_id=&quot;11421&quot;&gt;&lt;property id=&quot;20148&quot; value=&quot;5&quot;/&gt;&lt;property id=&quot;20300&quot; value=&quot;Slide 31 - &amp;quot;MRV Framework document&amp;quot;&quot;/&gt;&lt;property id=&quot;20307&quot; value=&quot;401&quot;/&gt;&lt;/object&gt;&lt;object type=&quot;3&quot; unique_id=&quot;11422&quot;&gt;&lt;property id=&quot;20148&quot; value=&quot;5&quot;/&gt;&lt;property id=&quot;20300&quot; value=&quot;Slide 33&quot;/&gt;&lt;property id=&quot;20307&quot; value=&quot;402&quot;/&gt;&lt;/object&gt;&lt;object type=&quot;3&quot; unique_id=&quot;11423&quot;&gt;&lt;property id=&quot;20148&quot; value=&quot;5&quot;/&gt;&lt;property id=&quot;20300&quot; value=&quot;Slide 34 - &amp;quot;Generation of Activity Data (AD)&amp;quot;&quot;/&gt;&lt;property id=&quot;20307&quot; value=&quot;403&quot;/&gt;&lt;/object&gt;&lt;object type=&quot;3&quot; unique_id=&quot;11424&quot;&gt;&lt;property id=&quot;20148&quot; value=&quot;5&quot;/&gt;&lt;property id=&quot;20300&quot; value=&quot;Slide 35 - &amp;quot;Estimation of Emission Factor (EF)&amp;quot;&quot;/&gt;&lt;property id=&quot;20307&quot; value=&quot;404&quot;/&gt;&lt;/object&gt;&lt;object type=&quot;3&quot; unique_id=&quot;11830&quot;&gt;&lt;property id=&quot;20148&quot; value=&quot;5&quot;/&gt;&lt;property id=&quot;20300&quot; value=&quot;Slide 19 - &amp;quot;Scale and location of the ER Program&amp;quot;&quot;/&gt;&lt;property id=&quot;20307&quot; value=&quot;407&quot;/&gt;&lt;/object&gt;&lt;object type=&quot;3&quot; unique_id=&quot;11832&quot;&gt;&lt;property id=&quot;20148&quot; value=&quot;5&quot;/&gt;&lt;property id=&quot;20300&quot; value=&quot;Slide 20 - &amp;quot;Reasons for site selection&amp;quot;&quot;/&gt;&lt;property id=&quot;20307&quot; value=&quot;406&quot;/&gt;&lt;/object&gt;&lt;object type=&quot;3&quot; unique_id=&quot;11834&quot;&gt;&lt;property id=&quot;20148&quot; value=&quot;5&quot;/&gt;&lt;property id=&quot;20300&quot; value=&quot;Slide 23 - &amp;quot;Proposed key REDD+ Activities &amp;quot;&quot;/&gt;&lt;property id=&quot;20307&quot; value=&quot;410&quot;/&gt;&lt;/object&gt;&lt;object type=&quot;3&quot; unique_id=&quot;12601&quot;&gt;&lt;property id=&quot;20148&quot; value=&quot;5&quot;/&gt;&lt;property id=&quot;20300&quot; value=&quot;Slide 21 - &amp;quot;Information on the proposed ER site&amp;quot;&quot;/&gt;&lt;property id=&quot;20307&quot; value=&quot;411&quot;/&gt;&lt;/object&gt;&lt;object type=&quot;3&quot; unique_id=&quot;13353&quot;&gt;&lt;property id=&quot;20148&quot; value=&quot;5&quot;/&gt;&lt;property id=&quot;20300&quot; value=&quot;Slide 28 - &amp;quot;Historical forest maps&amp;quot;&quot;/&gt;&lt;property id=&quot;20307&quot; value=&quot;412&quot;/&gt;&lt;/object&gt;&lt;object type=&quot;3&quot; unique_id=&quot;13354&quot;&gt;&lt;property id=&quot;20148&quot; value=&quot;5&quot;/&gt;&lt;property id=&quot;20300&quot; value=&quot;Slide 29 - &amp;quot;Historical forest maps&amp;quot;&quot;/&gt;&lt;property id=&quot;20307&quot; value=&quot;413&quot;/&gt;&lt;/object&gt;&lt;object type=&quot;3&quot; unique_id=&quot;13355&quot;&gt;&lt;property id=&quot;20148&quot; value=&quot;5&quot;/&gt;&lt;property id=&quot;20300&quot; value=&quot;Slide 30 - &amp;quot;Deforested map from 2000-2010&amp;quot;&quot;/&gt;&lt;property id=&quot;20307&quot; value=&quot;414&quot;/&gt;&lt;/object&gt;&lt;object type=&quot;3&quot; unique_id=&quot;13611&quot;&gt;&lt;property id=&quot;20148&quot; value=&quot;5&quot;/&gt;&lt;property id=&quot;20300&quot; value=&quot;Slide 37 - &amp;quot;Awareness raising and stakeholders consultation&amp;quot;&quot;/&gt;&lt;property id=&quot;20307&quot; value=&quot;416&quot;/&gt;&lt;/object&gt;&lt;object type=&quot;3&quot; unique_id=&quot;13812&quot;&gt;&lt;property id=&quot;20148&quot; value=&quot;5&quot;/&gt;&lt;property id=&quot;20300&quot; value=&quot;Slide 26&quot;/&gt;&lt;property id=&quot;20307&quot; value=&quot;418&quot;/&gt;&lt;/object&gt;&lt;object type=&quot;3&quot; unique_id=&quot;14490&quot;&gt;&lt;property id=&quot;20148&quot; value=&quot;5&quot;/&gt;&lt;property id=&quot;20300&quot; value=&quot;Slide 25 - &amp;quot;Institutional arrangement&amp;quot;&quot;/&gt;&lt;property id=&quot;20307&quot; value=&quot;420&quot;/&gt;&lt;/object&gt;&lt;object type=&quot;3&quot; unique_id=&quot;15313&quot;&gt;&lt;property id=&quot;20148&quot; value=&quot;5&quot;/&gt;&lt;property id=&quot;20300&quot; value=&quot;Slide 15 - &amp;quot;Enabling policies for the NRAP implementation&amp;quot;&quot;/&gt;&lt;property id=&quot;20307&quot; value=&quot;423&quot;/&gt;&lt;/object&gt;&lt;object type=&quot;3&quot; unique_id=&quot;16148&quot;&gt;&lt;property id=&quot;20148&quot; value=&quot;5&quot;/&gt;&lt;property id=&quot;20300&quot; value=&quot;Slide 14 - &amp;quot;Enabling policies for the NRAP implementation&amp;quot;&quot;/&gt;&lt;property id=&quot;20307&quot; value=&quot;424&quot;/&gt;&lt;/object&gt;&lt;object type=&quot;3&quot; unique_id=&quot;16642&quot;&gt;&lt;property id=&quot;20148&quot; value=&quot;5&quot;/&gt;&lt;property id=&quot;20300&quot; value=&quot;Slide 17 - &amp;quot;Key REDD+ Readiness Projects&amp;quot;&quot;/&gt;&lt;property id=&quot;20307&quot; value=&quot;426&quot;/&gt;&lt;/object&gt;&lt;object type=&quot;3&quot; unique_id=&quot;18368&quot;&gt;&lt;property id=&quot;20148&quot; value=&quot;5&quot;/&gt;&lt;property id=&quot;20300&quot; value=&quot;Slide 22 - &amp;quot;Strengthening regional cooperation&amp;quot;&quot;/&gt;&lt;property id=&quot;20307&quot; value=&quot;428&quot;/&gt;&lt;/object&gt;&lt;object type=&quot;3&quot; unique_id=&quot;19148&quot;&gt;&lt;property id=&quot;20148&quot; value=&quot;5&quot;/&gt;&lt;property id=&quot;20300&quot; value=&quot;Slide 24 - &amp;quot;Proposed key REDD+ Activities &amp;quot;&quot;/&gt;&lt;property id=&quot;20307&quot; value=&quot;430&quot;/&gt;&lt;/object&gt;&lt;object type=&quot;3&quot; unique_id=&quot;19409&quot;&gt;&lt;property id=&quot;20148&quot; value=&quot;5&quot;/&gt;&lt;property id=&quot;20300&quot; value=&quot;Slide 43 - &amp;quot;Potential benefits from the ER Prog&amp;quot;&quot;/&gt;&lt;property id=&quot;20307&quot; value=&quot;431&quot;/&gt;&lt;/object&gt;&lt;object type=&quot;3&quot; unique_id=&quot;19410&quot;&gt;&lt;property id=&quot;20148&quot; value=&quot;5&quot;/&gt;&lt;property id=&quot;20300&quot; value=&quot;Slide 40 - &amp;quot;Decrease in carbon stock due to deforestation (1990 – 2010)&amp;quot;&quot;/&gt;&lt;property id=&quot;20307&quot; value=&quot;432&quot;/&gt;&lt;/object&gt;&lt;object type=&quot;3&quot; unique_id=&quot;19411&quot;&gt;&lt;property id=&quot;20148&quot; value=&quot;5&quot;/&gt;&lt;property id=&quot;20300&quot; value=&quot;Slide 41 - &amp;quot;Increase in carbon stock by A/R &amp;#x0D;&amp;#x0A;(1990 – 2010)&amp;quot;&quot;/&gt;&lt;property id=&quot;20307&quot; value=&quot;433&quot;/&gt;&lt;/object&gt;&lt;object type=&quot;3&quot; unique_id=&quot;20077&quot;&gt;&lt;property id=&quot;20148&quot; value=&quot;5&quot;/&gt;&lt;property id=&quot;20300&quot; value=&quot;Slide 46 - &amp;quot;Early investment in the ER Program&amp;quot;&quot;/&gt;&lt;property id=&quot;20307&quot; value=&quot;434&quot;/&gt;&lt;/object&gt;&lt;object type=&quot;3&quot; unique_id=&quot;20472&quot;&gt;&lt;property id=&quot;20148&quot; value=&quot;5&quot;/&gt;&lt;property id=&quot;20300&quot; value=&quot;Slide 45 - &amp;quot;Designing BDS&amp;quot;&quot;/&gt;&lt;property id=&quot;20307&quot; value=&quot;436&quot;/&gt;&lt;/object&gt;&lt;object type=&quot;3&quot; unique_id=&quot;21505&quot;&gt;&lt;property id=&quot;20148&quot; value=&quot;5&quot;/&gt;&lt;property id=&quot;20300&quot; value=&quot;Slide 47 - &amp;quot;Scalable option for ER Program&amp;quot;&quot;/&gt;&lt;property id=&quot;20307&quot; value=&quot;437&quot;/&gt;&lt;/object&gt;&lt;object type=&quot;3&quot; unique_id=&quot;22104&quot;&gt;&lt;property id=&quot;20148&quot; value=&quot;5&quot;/&gt;&lt;property id=&quot;20300&quot; value=&quot;Slide 42 - &amp;quot;Net Carbon Stock Change&amp;quot;&quot;/&gt;&lt;property id=&quot;20307&quot; value=&quot;444&quot;/&gt;&lt;/object&gt;&lt;object type=&quot;3&quot; unique_id=&quot;22160&quot;&gt;&lt;property id=&quot;20148&quot; value=&quot;5&quot;/&gt;&lt;property id=&quot;20300&quot; value=&quot;Slide 16 - &amp;quot;Enabling policies for the NRAP implementation&amp;quot;&quot;/&gt;&lt;property id=&quot;20307&quot; value=&quot;445&quot;/&gt;&lt;/object&gt;&lt;object type=&quot;3&quot; unique_id=&quot;24799&quot;&gt;&lt;property id=&quot;20148&quot; value=&quot;5&quot;/&gt;&lt;property id=&quot;20300&quot; value=&quot;Slide 44 - &amp;quot;Great potential to generate co-benefits&amp;quot;&quot;/&gt;&lt;property id=&quot;20307&quot; value=&quot;44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2909</TotalTime>
  <Words>2901</Words>
  <Application>Microsoft Office PowerPoint</Application>
  <PresentationFormat>On-screen Show (4:3)</PresentationFormat>
  <Paragraphs>350</Paragraphs>
  <Slides>41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Median</vt:lpstr>
      <vt:lpstr>Image</vt:lpstr>
      <vt:lpstr>Idea for REDD+ emission reduction Program in Vietnam  </vt:lpstr>
      <vt:lpstr>Overview</vt:lpstr>
      <vt:lpstr>PowerPoint Presentation</vt:lpstr>
      <vt:lpstr>Forests in Vietnam</vt:lpstr>
      <vt:lpstr>Key national forest policies in last decades</vt:lpstr>
      <vt:lpstr>Substantial government investment forest protection and development</vt:lpstr>
      <vt:lpstr>National climate change policies</vt:lpstr>
      <vt:lpstr>ER targets of National CC Policies</vt:lpstr>
      <vt:lpstr>What is National Legal Framework for REDD+?</vt:lpstr>
      <vt:lpstr>Enabling policies for the NRAP implementation</vt:lpstr>
      <vt:lpstr>Update progress on ER-PIN Preparation </vt:lpstr>
      <vt:lpstr>Check list (1/2)</vt:lpstr>
      <vt:lpstr>Check list (2/2)</vt:lpstr>
      <vt:lpstr>2.1. Formal establishment of joint working team on ER-PIN development</vt:lpstr>
      <vt:lpstr>2.2. Intensive stakeholders consultations</vt:lpstr>
      <vt:lpstr>Some consultation events</vt:lpstr>
      <vt:lpstr>Results: Interested of participation and commitment</vt:lpstr>
      <vt:lpstr>Consultation on criteria of site selection</vt:lpstr>
      <vt:lpstr>Two options on scale of the ER Program</vt:lpstr>
      <vt:lpstr>Scalable options for ER Program</vt:lpstr>
      <vt:lpstr>Scale the ER Program: Option 1</vt:lpstr>
      <vt:lpstr>Information on the proposed ER site</vt:lpstr>
      <vt:lpstr>Discussions on approach and key REDD+ Activities </vt:lpstr>
      <vt:lpstr>How to do?</vt:lpstr>
      <vt:lpstr>Discussions on Institutional arrangement for ER Prog.</vt:lpstr>
      <vt:lpstr>PowerPoint Presentation</vt:lpstr>
      <vt:lpstr>Fruitful discussions on cooperation with other REDD+ initiatives/progs</vt:lpstr>
      <vt:lpstr>2.3 Continuation of development of interim REL/FRL</vt:lpstr>
      <vt:lpstr>2.4 Analysis of forest changes and key driving forces 1991-2010, measures</vt:lpstr>
      <vt:lpstr>2.4 Analysis of forest changes and key driving forces 1991-2010, measures</vt:lpstr>
      <vt:lpstr>2.5 Design the MRV Framework</vt:lpstr>
      <vt:lpstr>Continue to design the FMS</vt:lpstr>
      <vt:lpstr>Finalization of development of Emission Factor (EF) &amp; Manuals</vt:lpstr>
      <vt:lpstr>2.6 Development of policies on transparent and effective data management</vt:lpstr>
      <vt:lpstr>2.7 Designing mechanisms to address safeguards (1/2)</vt:lpstr>
      <vt:lpstr>2.7 Designing mechanisms to address safeguards (2/2)</vt:lpstr>
      <vt:lpstr>2.6 Development of information system on safeguards and its guidelines</vt:lpstr>
      <vt:lpstr>2.7 Designing BDS</vt:lpstr>
      <vt:lpstr>Next Steps</vt:lpstr>
      <vt:lpstr>Relationship between Readiness grant and ER program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Manh Cuong</dc:creator>
  <cp:lastModifiedBy>Sreeshankar Sivasankaran Nair</cp:lastModifiedBy>
  <cp:revision>519</cp:revision>
  <dcterms:created xsi:type="dcterms:W3CDTF">2010-01-31T11:36:03Z</dcterms:created>
  <dcterms:modified xsi:type="dcterms:W3CDTF">2013-03-15T20:49:52Z</dcterms:modified>
</cp:coreProperties>
</file>