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46"/>
  </p:notesMasterIdLst>
  <p:handoutMasterIdLst>
    <p:handoutMasterId r:id="rId47"/>
  </p:handoutMasterIdLst>
  <p:sldIdLst>
    <p:sldId id="354" r:id="rId2"/>
    <p:sldId id="363" r:id="rId3"/>
    <p:sldId id="420" r:id="rId4"/>
    <p:sldId id="480" r:id="rId5"/>
    <p:sldId id="460" r:id="rId6"/>
    <p:sldId id="364" r:id="rId7"/>
    <p:sldId id="471" r:id="rId8"/>
    <p:sldId id="472" r:id="rId9"/>
    <p:sldId id="473" r:id="rId10"/>
    <p:sldId id="474" r:id="rId11"/>
    <p:sldId id="475" r:id="rId12"/>
    <p:sldId id="476" r:id="rId13"/>
    <p:sldId id="477" r:id="rId14"/>
    <p:sldId id="482" r:id="rId15"/>
    <p:sldId id="481" r:id="rId16"/>
    <p:sldId id="466" r:id="rId17"/>
    <p:sldId id="467" r:id="rId18"/>
    <p:sldId id="468" r:id="rId19"/>
    <p:sldId id="469" r:id="rId20"/>
    <p:sldId id="470" r:id="rId21"/>
    <p:sldId id="483" r:id="rId22"/>
    <p:sldId id="371" r:id="rId23"/>
    <p:sldId id="478" r:id="rId24"/>
    <p:sldId id="382" r:id="rId25"/>
    <p:sldId id="383" r:id="rId26"/>
    <p:sldId id="385" r:id="rId27"/>
    <p:sldId id="384" r:id="rId28"/>
    <p:sldId id="484" r:id="rId29"/>
    <p:sldId id="386" r:id="rId30"/>
    <p:sldId id="388" r:id="rId31"/>
    <p:sldId id="387" r:id="rId32"/>
    <p:sldId id="389" r:id="rId33"/>
    <p:sldId id="390" r:id="rId34"/>
    <p:sldId id="391" r:id="rId35"/>
    <p:sldId id="392" r:id="rId36"/>
    <p:sldId id="485" r:id="rId37"/>
    <p:sldId id="393" r:id="rId38"/>
    <p:sldId id="394" r:id="rId39"/>
    <p:sldId id="406" r:id="rId40"/>
    <p:sldId id="366" r:id="rId41"/>
    <p:sldId id="487" r:id="rId42"/>
    <p:sldId id="488" r:id="rId43"/>
    <p:sldId id="489" r:id="rId44"/>
    <p:sldId id="430" r:id="rId4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CC99"/>
    <a:srgbClr val="000000"/>
    <a:srgbClr val="D5D2CA"/>
    <a:srgbClr val="FFFFCC"/>
    <a:srgbClr val="005172"/>
    <a:srgbClr val="FFFFFF"/>
    <a:srgbClr val="3F9C35"/>
    <a:srgbClr val="34B233"/>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6" autoAdjust="0"/>
    <p:restoredTop sz="61333" autoAdjust="0"/>
  </p:normalViewPr>
  <p:slideViewPr>
    <p:cSldViewPr snapToGrid="0" showGuides="1">
      <p:cViewPr varScale="1">
        <p:scale>
          <a:sx n="53" d="100"/>
          <a:sy n="53" d="100"/>
        </p:scale>
        <p:origin x="-1674" y="-96"/>
      </p:cViewPr>
      <p:guideLst>
        <p:guide orient="horz" pos="1219"/>
        <p:guide orient="horz" pos="147"/>
        <p:guide orient="horz"/>
        <p:guide orient="horz" pos="3756"/>
        <p:guide pos="339"/>
        <p:guide pos="5633"/>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83860-4368-477E-949C-EFFB2D7A6FCF}" type="datetimeFigureOut">
              <a:rPr lang="nl-NL" smtClean="0"/>
              <a:pPr/>
              <a:t>9-12-2016</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8ACCC5-82E5-465D-9C4B-E9A05E0E54D2}" type="slidenum">
              <a:rPr lang="nl-NL" smtClean="0"/>
              <a:pPr/>
              <a:t>‹#›</a:t>
            </a:fld>
            <a:endParaRPr lang="nl-NL"/>
          </a:p>
        </p:txBody>
      </p:sp>
    </p:spTree>
    <p:extLst>
      <p:ext uri="{BB962C8B-B14F-4D97-AF65-F5344CB8AC3E}">
        <p14:creationId xmlns:p14="http://schemas.microsoft.com/office/powerpoint/2010/main" val="214371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A3A1-DC64-4EF9-BE01-EE8ACAEB9029}" type="datetimeFigureOut">
              <a:rPr lang="en-GB" smtClean="0"/>
              <a:pPr/>
              <a:t>09/12/2016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99C58-F26E-484C-B158-D7CF572B4912}" type="slidenum">
              <a:rPr lang="en-GB" smtClean="0"/>
              <a:pPr/>
              <a:t>‹#›</a:t>
            </a:fld>
            <a:endParaRPr lang="en-GB" dirty="0"/>
          </a:p>
        </p:txBody>
      </p:sp>
    </p:spTree>
    <p:extLst>
      <p:ext uri="{BB962C8B-B14F-4D97-AF65-F5344CB8AC3E}">
        <p14:creationId xmlns:p14="http://schemas.microsoft.com/office/powerpoint/2010/main" val="19646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In UNFCCC context, information must be well documented, transparent, and consistent with the reporting requirements.</a:t>
            </a:r>
            <a:endParaRPr lang="en-GB" sz="1200" dirty="0" smtClean="0">
              <a:solidFill>
                <a:srgbClr val="005172"/>
              </a:solidFill>
              <a:latin typeface="+mn-lt"/>
            </a:endParaRPr>
          </a:p>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6</a:t>
            </a:fld>
            <a:endParaRPr lang="en-GB" dirty="0"/>
          </a:p>
        </p:txBody>
      </p:sp>
    </p:spTree>
    <p:extLst>
      <p:ext uri="{BB962C8B-B14F-4D97-AF65-F5344CB8AC3E}">
        <p14:creationId xmlns:p14="http://schemas.microsoft.com/office/powerpoint/2010/main" val="358045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The following</a:t>
            </a:r>
            <a:r>
              <a:rPr lang="en-US" sz="1200" baseline="0" dirty="0" smtClean="0"/>
              <a:t> slides give a detailed overview of the latest guidance and modalities from UNFCCC for reporting REDD+ performance. </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UNFCCC Dec. 14/CO1.9, November 2013, “Modalities for measuring, reporting and verifying,” http://unfccc.int/resource/docs/2013/cop19/eng/10a01.pdf#page=39.</a:t>
            </a:r>
            <a:br>
              <a:rPr lang="en-US" sz="1200" dirty="0" smtClean="0"/>
            </a:br>
            <a:r>
              <a:rPr lang="en-GB" sz="1200" dirty="0" smtClean="0"/>
              <a:t> </a:t>
            </a:r>
            <a:r>
              <a:rPr lang="en-US" sz="1200" dirty="0" smtClean="0"/>
              <a:t/>
            </a:r>
            <a:br>
              <a:rPr lang="en-US" sz="1200" dirty="0" smtClean="0"/>
            </a:br>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16</a:t>
            </a:fld>
            <a:endParaRPr lang="en-GB" dirty="0"/>
          </a:p>
        </p:txBody>
      </p:sp>
    </p:spTree>
    <p:extLst>
      <p:ext uri="{BB962C8B-B14F-4D97-AF65-F5344CB8AC3E}">
        <p14:creationId xmlns:p14="http://schemas.microsoft.com/office/powerpoint/2010/main" val="391927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17</a:t>
            </a:fld>
            <a:endParaRPr lang="en-GB" dirty="0"/>
          </a:p>
        </p:txBody>
      </p:sp>
    </p:spTree>
    <p:extLst>
      <p:ext uri="{BB962C8B-B14F-4D97-AF65-F5344CB8AC3E}">
        <p14:creationId xmlns:p14="http://schemas.microsoft.com/office/powerpoint/2010/main" val="3919277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18</a:t>
            </a:fld>
            <a:endParaRPr lang="en-GB" dirty="0"/>
          </a:p>
        </p:txBody>
      </p:sp>
    </p:spTree>
    <p:extLst>
      <p:ext uri="{BB962C8B-B14F-4D97-AF65-F5344CB8AC3E}">
        <p14:creationId xmlns:p14="http://schemas.microsoft.com/office/powerpoint/2010/main" val="3919277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19</a:t>
            </a:fld>
            <a:endParaRPr lang="en-GB" dirty="0"/>
          </a:p>
        </p:txBody>
      </p:sp>
    </p:spTree>
    <p:extLst>
      <p:ext uri="{BB962C8B-B14F-4D97-AF65-F5344CB8AC3E}">
        <p14:creationId xmlns:p14="http://schemas.microsoft.com/office/powerpoint/2010/main" val="3919277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20</a:t>
            </a:fld>
            <a:endParaRPr lang="en-GB" dirty="0"/>
          </a:p>
        </p:txBody>
      </p:sp>
    </p:spTree>
    <p:extLst>
      <p:ext uri="{BB962C8B-B14F-4D97-AF65-F5344CB8AC3E}">
        <p14:creationId xmlns:p14="http://schemas.microsoft.com/office/powerpoint/2010/main" val="3919277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22</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REDD+,</a:t>
            </a:r>
            <a:r>
              <a:rPr lang="en-US" sz="1200" kern="1200" baseline="0" dirty="0" smtClean="0">
                <a:solidFill>
                  <a:schemeClr val="tx1"/>
                </a:solidFill>
                <a:effectLst/>
                <a:latin typeface="+mn-lt"/>
                <a:ea typeface="+mn-ea"/>
                <a:cs typeface="+mn-cs"/>
              </a:rPr>
              <a:t> ensuring </a:t>
            </a:r>
            <a:r>
              <a:rPr lang="en-US" sz="1200" kern="1200" dirty="0" smtClean="0">
                <a:solidFill>
                  <a:schemeClr val="tx1"/>
                </a:solidFill>
                <a:effectLst/>
                <a:latin typeface="+mn-lt"/>
                <a:ea typeface="+mn-ea"/>
                <a:cs typeface="+mn-cs"/>
              </a:rPr>
              <a:t>consistency in definitions and estimates</a:t>
            </a:r>
            <a:r>
              <a:rPr lang="en-US" sz="1200" kern="1200" baseline="0" dirty="0" smtClean="0">
                <a:solidFill>
                  <a:schemeClr val="tx1"/>
                </a:solidFill>
                <a:effectLst/>
                <a:latin typeface="+mn-lt"/>
                <a:ea typeface="+mn-ea"/>
                <a:cs typeface="+mn-cs"/>
              </a:rPr>
              <a:t> (including the</a:t>
            </a:r>
            <a:r>
              <a:rPr lang="en-US" sz="1200" kern="1200" dirty="0" smtClean="0">
                <a:solidFill>
                  <a:schemeClr val="tx1"/>
                </a:solidFill>
                <a:effectLst/>
                <a:latin typeface="+mn-lt"/>
                <a:ea typeface="+mn-ea"/>
                <a:cs typeface="+mn-cs"/>
              </a:rPr>
              <a:t> pools and gases considered) between the FRL and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future reporting is key. Within</a:t>
            </a:r>
            <a:r>
              <a:rPr lang="en-US" sz="1200" kern="1200" baseline="0" dirty="0" smtClean="0">
                <a:solidFill>
                  <a:schemeClr val="tx1"/>
                </a:solidFill>
                <a:effectLst/>
                <a:latin typeface="+mn-lt"/>
                <a:ea typeface="+mn-ea"/>
                <a:cs typeface="+mn-cs"/>
              </a:rPr>
              <a:t> the FRL, consistency should also be ensured between historical data and any future projection.</a:t>
            </a:r>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24</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25</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26</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27</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mn-lt"/>
                <a:ea typeface="+mn-ea"/>
                <a:cs typeface="+mn-cs"/>
              </a:rPr>
              <a:t>A GHG</a:t>
            </a:r>
            <a:r>
              <a:rPr lang="en-US" sz="1200" kern="1200" baseline="0" dirty="0" smtClean="0">
                <a:solidFill>
                  <a:schemeClr val="tx1"/>
                </a:solidFill>
                <a:effectLst/>
                <a:latin typeface="+mn-lt"/>
                <a:ea typeface="+mn-ea"/>
                <a:cs typeface="+mn-cs"/>
              </a:rPr>
              <a:t> inventory (GHGI)</a:t>
            </a:r>
            <a:r>
              <a:rPr lang="en-US" sz="1200" kern="1200" dirty="0" smtClean="0">
                <a:solidFill>
                  <a:schemeClr val="tx1"/>
                </a:solidFill>
                <a:effectLst/>
                <a:latin typeface="+mn-lt"/>
                <a:ea typeface="+mn-ea"/>
                <a:cs typeface="+mn-cs"/>
              </a:rPr>
              <a:t> is composed of two distinct documents: the Common Reporting Format (CRF) tables, which contain a time-series of GHG emission estimates (from 1990 till the year x-2; where x is the submission year of the GHGI), and the National Inventory Report (NIR), which includes all information on background data and methods used and the data analysis and institutional arrangements underlying the preparation of the GHGI. </a:t>
            </a:r>
            <a:r>
              <a:rPr lang="en-US" sz="1200" i="1" kern="1200" dirty="0" smtClean="0">
                <a:solidFill>
                  <a:schemeClr val="tx1"/>
                </a:solidFill>
                <a:effectLst/>
                <a:latin typeface="+mn-lt"/>
                <a:ea typeface="+mn-ea"/>
                <a:cs typeface="+mn-cs"/>
              </a:rPr>
              <a:t>GHGI</a:t>
            </a:r>
            <a:r>
              <a:rPr lang="en-US" sz="1200" i="1" kern="1200" baseline="0" dirty="0" smtClean="0">
                <a:solidFill>
                  <a:schemeClr val="tx1"/>
                </a:solidFill>
                <a:effectLst/>
                <a:latin typeface="+mn-lt"/>
                <a:ea typeface="+mn-ea"/>
                <a:cs typeface="+mn-cs"/>
              </a:rPr>
              <a:t> is </a:t>
            </a:r>
            <a:r>
              <a:rPr lang="en-US" sz="1200" i="1" u="none" kern="1200" dirty="0" smtClean="0">
                <a:solidFill>
                  <a:schemeClr val="tx1"/>
                </a:solidFill>
                <a:effectLst/>
                <a:latin typeface="+mn-lt"/>
                <a:ea typeface="+mn-ea"/>
                <a:cs typeface="+mn-cs"/>
              </a:rPr>
              <a:t>Reviewed annually.</a:t>
            </a:r>
          </a:p>
          <a:p>
            <a:pPr marL="171450" indent="-171450">
              <a:buFontTx/>
              <a:buChar char="-"/>
            </a:pPr>
            <a:endParaRPr lang="en-US" sz="1200" u="sng"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smtClean="0">
                <a:solidFill>
                  <a:schemeClr val="tx1"/>
                </a:solidFill>
                <a:effectLst/>
                <a:latin typeface="+mn-lt"/>
                <a:ea typeface="+mn-ea"/>
                <a:cs typeface="+mn-cs"/>
              </a:rPr>
              <a:t>See “Reporting and Review for Annex I Parties under the Convention and the Kyoto Protocol,”</a:t>
            </a:r>
            <a:r>
              <a:rPr lang="en-US" sz="1200" b="0"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http://unfccc.int/national_reports/reporting_and_review_for_annex_i_parties/items/5689.php</a:t>
            </a:r>
          </a:p>
          <a:p>
            <a:pPr marL="0" indent="0">
              <a:buFontTx/>
              <a:buNone/>
            </a:pP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kern="1200" dirty="0" smtClean="0">
                <a:solidFill>
                  <a:schemeClr val="tx1"/>
                </a:solidFill>
                <a:effectLst/>
                <a:latin typeface="+mn-lt"/>
                <a:ea typeface="+mn-ea"/>
                <a:cs typeface="+mn-cs"/>
              </a:rPr>
              <a:t>See “National Communications” and “Biennial Update Reports” from Non-Annex I  Parties,</a:t>
            </a:r>
            <a:r>
              <a:rPr lang="en-US" sz="1200" b="0" kern="1200" baseline="0" dirty="0" smtClean="0">
                <a:solidFill>
                  <a:schemeClr val="tx1"/>
                </a:solidFill>
                <a:effectLst/>
                <a:latin typeface="+mn-lt"/>
                <a:ea typeface="+mn-ea"/>
                <a:cs typeface="+mn-cs"/>
              </a:rPr>
              <a:t> </a:t>
            </a:r>
            <a:r>
              <a:rPr lang="en-US" dirty="0" smtClean="0"/>
              <a:t>http://unfccc.int/national_reports/non-annex_i_natcom/items/2716.php</a:t>
            </a:r>
          </a:p>
          <a:p>
            <a:pPr marL="171450" indent="-171450">
              <a:buFontTx/>
              <a:buChar char="-"/>
            </a:pPr>
            <a:endParaRPr lang="en-US" sz="1200" b="0" i="0" u="sng"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See also table on slide 13</a:t>
            </a:r>
            <a:endParaRPr lang="en-US" sz="1200" b="0" i="0" u="sng"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7</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29</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30</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The term implied factors means that the reported values represent an average, </a:t>
            </a:r>
            <a:r>
              <a:rPr lang="en-US" sz="1200" b="0" i="1" kern="1200" dirty="0" smtClean="0">
                <a:solidFill>
                  <a:schemeClr val="tx1"/>
                </a:solidFill>
                <a:effectLst/>
                <a:latin typeface="+mn-lt"/>
                <a:ea typeface="+mn-ea"/>
                <a:cs typeface="+mn-cs"/>
              </a:rPr>
              <a:t>per unit of activity data</a:t>
            </a:r>
            <a:r>
              <a:rPr lang="en-US" sz="1200" i="0" kern="1200" dirty="0" smtClean="0">
                <a:solidFill>
                  <a:schemeClr val="tx1"/>
                </a:solidFill>
                <a:effectLst/>
                <a:latin typeface="+mn-lt"/>
                <a:ea typeface="+mn-ea"/>
                <a:cs typeface="+mn-cs"/>
              </a:rPr>
              <a:t>, within the reported category or subcategory and serve mainly for comparative purposes.</a:t>
            </a:r>
            <a:endParaRPr lang="en-US" i="0" dirty="0" smtClean="0"/>
          </a:p>
          <a:p>
            <a:endParaRPr lang="en-US" dirty="0" smtClean="0"/>
          </a:p>
          <a:p>
            <a:r>
              <a:rPr lang="en-US" dirty="0" smtClean="0"/>
              <a:t>KP = Kyoto Protocol (Annex-I)</a:t>
            </a:r>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31</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For example, if a country decides that a disproportionate amount of effort would be required to collect data for a pool from a specific category that is not a key category (see GOFC-GOLD Sourcebook sections 2.2 and 2.3) in terms of the overall level and trend in national emission, then the country should list all gases/pools excluded on these grounds, together with a justification for exclusion, and use the notation key NE in the reporting tables. </a:t>
            </a:r>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32</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33</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34</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35</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NC = national communications</a:t>
            </a:r>
            <a:br>
              <a:rPr lang="en-US" dirty="0" smtClean="0"/>
            </a:br>
            <a:r>
              <a:rPr lang="en-US" sz="1200" b="0" kern="1200" dirty="0" smtClean="0">
                <a:solidFill>
                  <a:schemeClr val="tx1"/>
                </a:solidFill>
                <a:effectLst/>
                <a:latin typeface="+mn-lt"/>
                <a:ea typeface="+mn-ea"/>
                <a:cs typeface="+mn-cs"/>
              </a:rPr>
              <a:t>See “National Communications” from Non-Annex I  Parties,</a:t>
            </a:r>
            <a:r>
              <a:rPr lang="en-US" sz="1200" b="0" kern="1200" baseline="0" dirty="0" smtClean="0">
                <a:solidFill>
                  <a:schemeClr val="tx1"/>
                </a:solidFill>
                <a:effectLst/>
                <a:latin typeface="+mn-lt"/>
                <a:ea typeface="+mn-ea"/>
                <a:cs typeface="+mn-cs"/>
              </a:rPr>
              <a:t> </a:t>
            </a:r>
            <a:r>
              <a:rPr lang="en-US" dirty="0" smtClean="0"/>
              <a:t>http://unfccc.int/national_reports/non-annex_i_natcom/items/2716.php</a:t>
            </a:r>
          </a:p>
          <a:p>
            <a:endParaRPr lang="en-US" dirty="0" smtClean="0"/>
          </a:p>
          <a:p>
            <a:r>
              <a:rPr lang="en-US" dirty="0" smtClean="0"/>
              <a:t>FAO FRA: Global forest resources</a:t>
            </a:r>
            <a:r>
              <a:rPr lang="en-US" baseline="0" dirty="0" smtClean="0"/>
              <a:t> assessments, see: http://www.fao.org/forestry/fra/en/</a:t>
            </a:r>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37</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38</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accent6"/>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39</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sz="1200" b="0" kern="1200" dirty="0" smtClean="0">
                <a:solidFill>
                  <a:schemeClr val="tx1"/>
                </a:solidFill>
                <a:effectLst/>
                <a:latin typeface="+mn-lt"/>
                <a:ea typeface="+mn-ea"/>
                <a:cs typeface="+mn-cs"/>
              </a:rPr>
              <a:t>National communications </a:t>
            </a:r>
            <a:r>
              <a:rPr lang="en-US" sz="1200" kern="1200" dirty="0" smtClean="0">
                <a:solidFill>
                  <a:schemeClr val="tx1"/>
                </a:solidFill>
                <a:effectLst/>
                <a:latin typeface="+mn-lt"/>
                <a:ea typeface="+mn-ea"/>
                <a:cs typeface="+mn-cs"/>
              </a:rPr>
              <a:t>may be submitted (Decision 10/CP.2) by non-Annex I parties every 4</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years following decisions for each submission taken by the Conference of the Parties (COP). They are prepared and reported periodically by non-Annex I parties based on agreed reporting that is based on methodologies developed by the IPCC and adopted by the COP</a:t>
            </a:r>
            <a:r>
              <a:rPr lang="en-US" dirty="0" smtClean="0">
                <a:effectLst/>
              </a:rPr>
              <a:t> </a:t>
            </a:r>
            <a:r>
              <a:rPr lang="en-US" sz="1200" kern="1200" dirty="0" smtClean="0">
                <a:solidFill>
                  <a:schemeClr val="tx1"/>
                </a:solidFill>
                <a:effectLst/>
                <a:latin typeface="+mn-lt"/>
                <a:ea typeface="+mn-ea"/>
                <a:cs typeface="+mn-cs"/>
              </a:rPr>
              <a:t>(Decision 17/CP.8) at </a:t>
            </a:r>
            <a:r>
              <a:rPr lang="en-US" dirty="0" smtClean="0"/>
              <a:t>http://unfccc.int/resource/docs/cop8/07a02.pdf</a:t>
            </a:r>
            <a:endParaRPr lang="en-US" sz="1200" kern="1200" dirty="0" smtClean="0">
              <a:solidFill>
                <a:schemeClr val="tx1"/>
              </a:solidFill>
              <a:effectLst/>
              <a:latin typeface="+mn-lt"/>
              <a:ea typeface="+mn-ea"/>
              <a:cs typeface="+mn-cs"/>
            </a:endParaRPr>
          </a:p>
          <a:p>
            <a:pPr marL="171450" lvl="0" indent="-171450">
              <a:buFont typeface="Calibri" panose="020F0502020204030204" pitchFamily="34" charset="0"/>
              <a:buChar char="−"/>
            </a:pPr>
            <a:endParaRPr lang="en-US" sz="1200" kern="1200" dirty="0" smtClean="0">
              <a:solidFill>
                <a:schemeClr val="tx1"/>
              </a:solidFill>
              <a:effectLst/>
              <a:latin typeface="+mn-lt"/>
              <a:ea typeface="+mn-ea"/>
              <a:cs typeface="+mn-cs"/>
            </a:endParaRPr>
          </a:p>
          <a:p>
            <a:pPr marL="171450" lvl="0" indent="-171450">
              <a:buFont typeface="Calibri" panose="020F0502020204030204" pitchFamily="34" charset="0"/>
              <a:buChar char="−"/>
            </a:pPr>
            <a:r>
              <a:rPr lang="en-US" sz="1200" kern="1200" dirty="0" smtClean="0">
                <a:solidFill>
                  <a:schemeClr val="tx1"/>
                </a:solidFill>
                <a:effectLst/>
                <a:latin typeface="+mn-lt"/>
                <a:ea typeface="+mn-ea"/>
                <a:cs typeface="+mn-cs"/>
              </a:rPr>
              <a:t>For compiling the NC of non-Annex I Parties, IPCC’s </a:t>
            </a:r>
            <a:r>
              <a:rPr lang="en-US" sz="1200" i="1" u="none" kern="1200" dirty="0" smtClean="0">
                <a:solidFill>
                  <a:schemeClr val="tx1"/>
                </a:solidFill>
                <a:effectLst/>
                <a:latin typeface="+mn-lt"/>
                <a:ea typeface="+mn-ea"/>
                <a:cs typeface="+mn-cs"/>
              </a:rPr>
              <a:t>Revised 1996 IPCC Guidelines for National Greenhouse Gas Inventories </a:t>
            </a:r>
            <a:r>
              <a:rPr lang="en-US" sz="1200" kern="1200" dirty="0" smtClean="0">
                <a:solidFill>
                  <a:schemeClr val="tx1"/>
                </a:solidFill>
                <a:effectLst/>
                <a:latin typeface="+mn-lt"/>
                <a:ea typeface="+mn-ea"/>
                <a:cs typeface="+mn-cs"/>
              </a:rPr>
              <a:t>have been adopted, and parties are encouraged to use </a:t>
            </a:r>
            <a:r>
              <a:rPr lang="en-US" sz="1200" u="none" kern="1200" dirty="0" smtClean="0">
                <a:solidFill>
                  <a:schemeClr val="tx1"/>
                </a:solidFill>
                <a:effectLst/>
                <a:latin typeface="+mn-lt"/>
                <a:ea typeface="+mn-ea"/>
                <a:cs typeface="+mn-cs"/>
              </a:rPr>
              <a:t>the 2000 </a:t>
            </a:r>
            <a:r>
              <a:rPr lang="en-US" sz="1200" i="1" u="none" kern="1200" dirty="0" smtClean="0">
                <a:solidFill>
                  <a:schemeClr val="tx1"/>
                </a:solidFill>
                <a:effectLst/>
                <a:latin typeface="+mn-lt"/>
                <a:ea typeface="+mn-ea"/>
                <a:cs typeface="+mn-cs"/>
              </a:rPr>
              <a:t>Good Practice Guidance and Uncertainty Management in National Greenhouse Gas Inventories </a:t>
            </a:r>
            <a:r>
              <a:rPr lang="en-US" sz="1200" kern="1200" dirty="0" smtClean="0">
                <a:solidFill>
                  <a:schemeClr val="tx1"/>
                </a:solidFill>
                <a:effectLst/>
                <a:latin typeface="+mn-lt"/>
                <a:ea typeface="+mn-ea"/>
                <a:cs typeface="+mn-cs"/>
              </a:rPr>
              <a:t>and the </a:t>
            </a:r>
            <a:r>
              <a:rPr lang="en-US" sz="1200" u="none" kern="1200" dirty="0" smtClean="0">
                <a:solidFill>
                  <a:schemeClr val="tx1"/>
                </a:solidFill>
                <a:effectLst/>
                <a:latin typeface="+mn-lt"/>
                <a:ea typeface="+mn-ea"/>
                <a:cs typeface="+mn-cs"/>
              </a:rPr>
              <a:t>2003 </a:t>
            </a:r>
            <a:r>
              <a:rPr lang="en-US" sz="1200" i="1" u="none" kern="1200" dirty="0" smtClean="0">
                <a:solidFill>
                  <a:schemeClr val="tx1"/>
                </a:solidFill>
                <a:effectLst/>
                <a:latin typeface="+mn-lt"/>
                <a:ea typeface="+mn-ea"/>
                <a:cs typeface="+mn-cs"/>
              </a:rPr>
              <a:t>Good Practice Guidance for Land Use, Land-Use Change and Forestry</a:t>
            </a:r>
            <a:r>
              <a:rPr lang="en-US" sz="1200" kern="1200" dirty="0" smtClean="0">
                <a:solidFill>
                  <a:schemeClr val="tx1"/>
                </a:solidFill>
                <a:effectLst/>
                <a:latin typeface="+mn-lt"/>
                <a:ea typeface="+mn-ea"/>
                <a:cs typeface="+mn-cs"/>
              </a:rPr>
              <a:t> (see Decision 17/CP.8). Note that for the Land Use, Land-Use Change and Forestry (LULUCF) sector methodologies provided in the 2003 report replace those provided in the </a:t>
            </a:r>
            <a:r>
              <a:rPr lang="en-US" sz="1200" i="1" kern="1200" dirty="0" smtClean="0">
                <a:solidFill>
                  <a:schemeClr val="tx1"/>
                </a:solidFill>
                <a:effectLst/>
                <a:latin typeface="+mn-lt"/>
                <a:ea typeface="+mn-ea"/>
                <a:cs typeface="+mn-cs"/>
              </a:rPr>
              <a:t>Revised 1996 IPCC Guidelines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any case, non-Annex I Parties may also use the </a:t>
            </a:r>
            <a:r>
              <a:rPr lang="en-US" sz="1200" i="1" u="none" kern="1200" dirty="0" smtClean="0">
                <a:solidFill>
                  <a:schemeClr val="tx1"/>
                </a:solidFill>
                <a:effectLst/>
                <a:latin typeface="+mn-lt"/>
                <a:ea typeface="+mn-ea"/>
                <a:cs typeface="+mn-cs"/>
              </a:rPr>
              <a:t>2006 IPCC Guidelines for National Greenhouse Gas Inventories</a:t>
            </a:r>
            <a:r>
              <a:rPr lang="en-US" sz="1200" kern="1200" dirty="0" smtClean="0">
                <a:solidFill>
                  <a:schemeClr val="tx1"/>
                </a:solidFill>
                <a:effectLst/>
                <a:latin typeface="+mn-lt"/>
                <a:ea typeface="+mn-ea"/>
                <a:cs typeface="+mn-cs"/>
              </a:rPr>
              <a:t> and any further IPCC supplement to these guidelines as adopted under the UNFCCC.</a:t>
            </a:r>
          </a:p>
          <a:p>
            <a:pPr lvl="0"/>
            <a:endParaRPr lang="en-US" sz="1200" kern="1200" dirty="0" smtClean="0">
              <a:solidFill>
                <a:schemeClr val="tx1"/>
              </a:solidFill>
              <a:effectLst/>
              <a:latin typeface="+mn-lt"/>
              <a:ea typeface="+mn-ea"/>
              <a:cs typeface="+mn-cs"/>
            </a:endParaRPr>
          </a:p>
          <a:p>
            <a:pPr marL="0" lvl="0" indent="0">
              <a:buFont typeface="Arial" charset="0"/>
              <a:buNone/>
            </a:pPr>
            <a:r>
              <a:rPr lang="en-US" sz="1200" kern="1200" dirty="0" smtClean="0">
                <a:solidFill>
                  <a:schemeClr val="tx1"/>
                </a:solidFill>
                <a:effectLst/>
                <a:latin typeface="+mn-lt"/>
                <a:ea typeface="+mn-ea"/>
                <a:cs typeface="+mn-cs"/>
              </a:rPr>
              <a:t>* The exact timing depends on specific decisions taken by the COP, which establishes the due date for each subsequent submission, and it could vary between three to five years</a:t>
            </a:r>
          </a:p>
          <a:p>
            <a:pPr marL="171450" lvl="0" indent="-171450">
              <a:buFont typeface="Arial"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8</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dirty="0" smtClean="0"/>
              <a:t>BURs</a:t>
            </a:r>
            <a:r>
              <a:rPr lang="en-US" sz="1200" b="0" baseline="0" dirty="0" smtClean="0"/>
              <a:t>: </a:t>
            </a:r>
            <a:r>
              <a:rPr lang="en-US" sz="1200" dirty="0" smtClean="0"/>
              <a:t>The decision text has not fixed the starting year nor the time-series of GHG estimates to be reported in the BUR. However, each non-Annex I Party is encouraged to provide a consistent time series back to the years reported in the previous national communications and summary information for previous submission years (1994 and 2000).</a:t>
            </a:r>
          </a:p>
          <a:p>
            <a:pPr marL="0" indent="0">
              <a:buFontTx/>
              <a:buNone/>
            </a:pP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For compiling the BUR of non-Annex I Parties, the </a:t>
            </a:r>
            <a:r>
              <a:rPr lang="en-US" sz="1200" i="1" u="none" kern="1200" dirty="0" smtClean="0">
                <a:solidFill>
                  <a:schemeClr val="tx1"/>
                </a:solidFill>
                <a:effectLst/>
                <a:latin typeface="+mn-lt"/>
                <a:ea typeface="+mn-ea"/>
                <a:cs typeface="+mn-cs"/>
              </a:rPr>
              <a:t>Revised 1996 IPCC Guidelines for National Greenhouse Gas Inventories</a:t>
            </a:r>
            <a:r>
              <a:rPr lang="en-US" sz="1200" u="none" kern="1200" dirty="0" smtClean="0">
                <a:solidFill>
                  <a:schemeClr val="tx1"/>
                </a:solidFill>
                <a:effectLst/>
                <a:latin typeface="+mn-lt"/>
                <a:ea typeface="+mn-ea"/>
                <a:cs typeface="+mn-cs"/>
              </a:rPr>
              <a:t>, the 2000 </a:t>
            </a:r>
            <a:r>
              <a:rPr lang="en-US" sz="1200" i="1" u="none" kern="1200" dirty="0" smtClean="0">
                <a:solidFill>
                  <a:schemeClr val="tx1"/>
                </a:solidFill>
                <a:effectLst/>
                <a:latin typeface="+mn-lt"/>
                <a:ea typeface="+mn-ea"/>
                <a:cs typeface="+mn-cs"/>
              </a:rPr>
              <a:t>IPCC Good Practice Guidance and Uncertainty Management in National Greenhouse Gas Inventories, </a:t>
            </a:r>
            <a:r>
              <a:rPr lang="en-US" sz="1200" kern="1200" dirty="0" smtClean="0">
                <a:solidFill>
                  <a:schemeClr val="tx1"/>
                </a:solidFill>
                <a:effectLst/>
                <a:latin typeface="+mn-lt"/>
                <a:ea typeface="+mn-ea"/>
                <a:cs typeface="+mn-cs"/>
              </a:rPr>
              <a:t>and the </a:t>
            </a:r>
            <a:r>
              <a:rPr lang="en-US" sz="1200" u="none" kern="1200" dirty="0" smtClean="0">
                <a:solidFill>
                  <a:schemeClr val="tx1"/>
                </a:solidFill>
                <a:effectLst/>
                <a:latin typeface="+mn-lt"/>
                <a:ea typeface="+mn-ea"/>
                <a:cs typeface="+mn-cs"/>
              </a:rPr>
              <a:t>2003 IPCC </a:t>
            </a:r>
            <a:r>
              <a:rPr lang="en-US" sz="1200" b="0" i="1" u="none" kern="1200" dirty="0" smtClean="0">
                <a:solidFill>
                  <a:schemeClr val="tx1"/>
                </a:solidFill>
                <a:effectLst/>
                <a:latin typeface="+mn-lt"/>
                <a:ea typeface="+mn-ea"/>
                <a:cs typeface="+mn-cs"/>
              </a:rPr>
              <a:t>Good Practice Guidance for Land Use, Land-Use Change and Forestry </a:t>
            </a:r>
            <a:r>
              <a:rPr lang="en-US" sz="1200" kern="1200" dirty="0" smtClean="0">
                <a:solidFill>
                  <a:schemeClr val="tx1"/>
                </a:solidFill>
                <a:effectLst/>
                <a:latin typeface="+mn-lt"/>
                <a:ea typeface="+mn-ea"/>
                <a:cs typeface="+mn-cs"/>
              </a:rPr>
              <a:t>have been adopted (see Annex III to Decision 2/CP.17). Note that for the LULUCF sector, methodologies provided in the 2003 GPG for LULUCF replace those provided in the </a:t>
            </a:r>
            <a:r>
              <a:rPr lang="en-US" sz="1200" i="1" kern="1200" dirty="0" smtClean="0">
                <a:solidFill>
                  <a:schemeClr val="tx1"/>
                </a:solidFill>
                <a:effectLst/>
                <a:latin typeface="+mn-lt"/>
                <a:ea typeface="+mn-ea"/>
                <a:cs typeface="+mn-cs"/>
              </a:rPr>
              <a:t>Revised 1996 IPCC Guidelines</a:t>
            </a:r>
            <a:r>
              <a:rPr lang="en-US" sz="1200" kern="1200" dirty="0" smtClean="0">
                <a:solidFill>
                  <a:schemeClr val="tx1"/>
                </a:solidFill>
                <a:effectLst/>
                <a:latin typeface="+mn-lt"/>
                <a:ea typeface="+mn-ea"/>
                <a:cs typeface="+mn-cs"/>
              </a:rPr>
              <a:t>. In any case non-Annex I Parties may also use the </a:t>
            </a:r>
            <a:r>
              <a:rPr lang="en-US" sz="1200" i="1" u="none" kern="1200" dirty="0" smtClean="0">
                <a:solidFill>
                  <a:schemeClr val="tx1"/>
                </a:solidFill>
                <a:effectLst/>
                <a:latin typeface="+mn-lt"/>
                <a:ea typeface="+mn-ea"/>
                <a:cs typeface="+mn-cs"/>
              </a:rPr>
              <a:t>2006 IPCC Guidelines for National Greenhouse Gas Inventories </a:t>
            </a:r>
            <a:r>
              <a:rPr lang="en-US" sz="1200" kern="1200" dirty="0" smtClean="0">
                <a:solidFill>
                  <a:schemeClr val="tx1"/>
                </a:solidFill>
                <a:effectLst/>
                <a:latin typeface="+mn-lt"/>
                <a:ea typeface="+mn-ea"/>
                <a:cs typeface="+mn-cs"/>
              </a:rPr>
              <a:t>and any further IPCC supplement to these guidelines as adopted under the UNFCCC.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dirty="0" smtClean="0"/>
              <a:t>ICA </a:t>
            </a:r>
            <a:r>
              <a:rPr lang="en-US" sz="1200" dirty="0" smtClean="0"/>
              <a:t>is aimed at increasing the transparency of mitigation actions and their effects. See</a:t>
            </a:r>
            <a:r>
              <a:rPr lang="en-US" sz="1200" baseline="0" dirty="0" smtClean="0"/>
              <a:t> </a:t>
            </a:r>
            <a:r>
              <a:rPr lang="en-US" sz="1200" dirty="0" smtClean="0"/>
              <a:t>Decision 2/CP.17 at http://unfccc.int/resource/docs/2011/cop17/eng/09a01.pdf#page=4 </a:t>
            </a:r>
            <a:r>
              <a:rPr lang="en-US" sz="1200" u="none" dirty="0" smtClean="0"/>
              <a:t>and Decision 20/CP.19 at http://unfccc.int/resource/docs/2013/cop19/eng/10a02.pdf#page=12.</a:t>
            </a:r>
          </a:p>
        </p:txBody>
      </p:sp>
      <p:sp>
        <p:nvSpPr>
          <p:cNvPr id="4" name="Slide Number Placeholder 3"/>
          <p:cNvSpPr>
            <a:spLocks noGrp="1"/>
          </p:cNvSpPr>
          <p:nvPr>
            <p:ph type="sldNum" sz="quarter" idx="10"/>
          </p:nvPr>
        </p:nvSpPr>
        <p:spPr/>
        <p:txBody>
          <a:bodyPr/>
          <a:lstStyle/>
          <a:p>
            <a:fld id="{02599C58-F26E-484C-B158-D7CF572B4912}" type="slidenum">
              <a:rPr lang="en-GB" smtClean="0"/>
              <a:pPr/>
              <a:t>9</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u="none" kern="1200" dirty="0" smtClean="0">
                <a:solidFill>
                  <a:schemeClr val="tx1"/>
                </a:solidFill>
                <a:effectLst/>
                <a:latin typeface="+mn-lt"/>
                <a:ea typeface="+mn-ea"/>
                <a:cs typeface="+mn-cs"/>
              </a:rPr>
              <a:t>Guidelines for submissions of information on reference levels,</a:t>
            </a:r>
            <a:r>
              <a:rPr lang="en-US" sz="1200" kern="1200" dirty="0" smtClean="0">
                <a:solidFill>
                  <a:schemeClr val="tx1"/>
                </a:solidFill>
                <a:effectLst/>
                <a:latin typeface="+mn-lt"/>
                <a:ea typeface="+mn-ea"/>
                <a:cs typeface="+mn-cs"/>
              </a:rPr>
              <a:t> http://unfccc.int/resource/docs/2011/cop17/eng/09a02.pdf#page=16.</a:t>
            </a:r>
          </a:p>
          <a:p>
            <a:pPr marL="0" indent="0">
              <a:buFontTx/>
              <a:buNone/>
            </a:pPr>
            <a:endParaRPr lang="en-US" sz="1200" u="sng"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Annex to Decision 13/CP.19, “</a:t>
            </a:r>
            <a:r>
              <a:rPr lang="en-US" sz="1200" i="0" kern="1200" dirty="0" smtClean="0">
                <a:solidFill>
                  <a:schemeClr val="tx1"/>
                </a:solidFill>
                <a:effectLst/>
                <a:latin typeface="+mn-lt"/>
                <a:ea typeface="+mn-ea"/>
                <a:cs typeface="+mn-cs"/>
              </a:rPr>
              <a:t>Guidelines and procedures for the technical assessment of submissions from Parties on proposed forest reference emission levels and/or forest reference levels</a:t>
            </a:r>
            <a:r>
              <a:rPr lang="en-US" sz="1200" kern="1200" dirty="0" smtClean="0">
                <a:solidFill>
                  <a:schemeClr val="tx1"/>
                </a:solidFill>
                <a:effectLst/>
                <a:latin typeface="+mn-lt"/>
                <a:ea typeface="+mn-ea"/>
                <a:cs typeface="+mn-cs"/>
              </a:rPr>
              <a:t>,” http://unfccc.int/resource/docs/2013/cop19/eng/10a01.pdf#page=34.</a:t>
            </a:r>
          </a:p>
          <a:p>
            <a:pPr marL="0" indent="0">
              <a:buFontTx/>
              <a:buNone/>
            </a:pPr>
            <a:endParaRPr lang="en-US" dirty="0" smtClean="0">
              <a:effectLst/>
            </a:endParaRPr>
          </a:p>
          <a:p>
            <a:pPr marL="171450" indent="-171450">
              <a:buFontTx/>
              <a:buChar char="-"/>
            </a:pPr>
            <a:r>
              <a:rPr lang="en-US" sz="1200" kern="1200" dirty="0" smtClean="0">
                <a:solidFill>
                  <a:schemeClr val="tx1"/>
                </a:solidFill>
                <a:effectLst/>
                <a:latin typeface="+mn-lt"/>
                <a:ea typeface="+mn-ea"/>
                <a:cs typeface="+mn-cs"/>
              </a:rPr>
              <a:t>Annex to Decision 12/CP.17, “</a:t>
            </a:r>
            <a:r>
              <a:rPr lang="en-US" sz="1200" i="0" kern="1200" dirty="0" smtClean="0">
                <a:solidFill>
                  <a:schemeClr val="tx1"/>
                </a:solidFill>
                <a:effectLst/>
                <a:latin typeface="+mn-lt"/>
                <a:ea typeface="+mn-ea"/>
                <a:cs typeface="+mn-cs"/>
              </a:rPr>
              <a:t>Guidance on systems for providing information on how safeguards are addressed and respected</a:t>
            </a:r>
            <a:r>
              <a:rPr lang="en-US" sz="1200" i="1" kern="1200" dirty="0" smtClean="0">
                <a:solidFill>
                  <a:schemeClr val="tx1"/>
                </a:solidFill>
                <a:effectLst/>
                <a:latin typeface="+mn-lt"/>
                <a:ea typeface="+mn-ea"/>
                <a:cs typeface="+mn-cs"/>
              </a:rPr>
              <a:t>,” http://unfccc.int/resource/docs/2011/cop17/eng/09a02.pdf#page=16.</a:t>
            </a:r>
          </a:p>
          <a:p>
            <a:pPr marL="171450" indent="-171450">
              <a:buFontTx/>
              <a:buChar char="-"/>
            </a:pPr>
            <a:endParaRPr lang="en-US" sz="1200" u="sng"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u="none" kern="1200" dirty="0" smtClean="0">
                <a:solidFill>
                  <a:schemeClr val="tx1"/>
                </a:solidFill>
                <a:effectLst/>
                <a:latin typeface="+mn-lt"/>
                <a:ea typeface="+mn-ea"/>
                <a:cs typeface="+mn-cs"/>
              </a:rPr>
              <a:t>Guidelines for elements to be included in the technical annex referred to in paragraph 7 of decision x/CP.19 </a:t>
            </a:r>
            <a:r>
              <a:rPr lang="en-US" sz="1200" kern="1200" dirty="0" smtClean="0">
                <a:solidFill>
                  <a:schemeClr val="tx1"/>
                </a:solidFill>
                <a:effectLst/>
                <a:latin typeface="+mn-lt"/>
                <a:ea typeface="+mn-ea"/>
                <a:cs typeface="+mn-cs"/>
              </a:rPr>
              <a:t>as contained in the Annex to Decision 14/CP.19, “</a:t>
            </a:r>
            <a:r>
              <a:rPr lang="en-US" sz="1200" i="0" kern="1200" dirty="0" smtClean="0">
                <a:solidFill>
                  <a:schemeClr val="tx1"/>
                </a:solidFill>
                <a:effectLst/>
                <a:latin typeface="+mn-lt"/>
                <a:ea typeface="+mn-ea"/>
                <a:cs typeface="+mn-cs"/>
              </a:rPr>
              <a:t>Modalities for measuring, reporting and verifying,” http://unfccc.int/resource/docs/2013/cop19/eng/10a01.pdf#page=39.</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u="sng"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Information on results of activities should be reported accordingly with the </a:t>
            </a:r>
            <a:r>
              <a:rPr lang="en-US" sz="1200" u="none" dirty="0" smtClean="0"/>
              <a:t>guidelines for elements to be included in the technical annex referred to in paragraph 7 of Decision 14/CP.19</a:t>
            </a:r>
            <a:r>
              <a:rPr lang="en-US" sz="1200" dirty="0" smtClean="0"/>
              <a:t> as provided in the Annex to Decision 14/CP.19,</a:t>
            </a:r>
            <a:r>
              <a:rPr lang="en-US" sz="1200" baseline="0" dirty="0" smtClean="0"/>
              <a:t> “M</a:t>
            </a:r>
            <a:r>
              <a:rPr lang="en-US" sz="1200" i="0" dirty="0" smtClean="0"/>
              <a:t>odalities for measuring, reporting and verifying,”</a:t>
            </a:r>
            <a:r>
              <a:rPr lang="en-US" sz="1200" dirty="0" smtClean="0"/>
              <a:t> and their assessment occurs as part of the ICA process.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02599C58-F26E-484C-B158-D7CF572B4912}" type="slidenum">
              <a:rPr lang="en-GB" smtClean="0"/>
              <a:pPr/>
              <a:t>10</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Guidelines for submissions of information on reference levels, http://unfccc.int/resource/docs/2011/cop17/eng/09a02.pdf#page=16.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Annex to Decision 13/CP.19, “Guidelines and procedures for the technical assessment of submissions from Parties on proposed forest reference emission levels and/or forest reference levels,” http://unfccc.int/resource/docs/2013/cop19/eng/10a01.pdf#page=34.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Annex to Decision 12/CP.17, “Guidance on systems for providing information on how safeguards are addressed and respected</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 http://unfccc.int/resource/docs/2011/cop17/eng/09a02.pdf#page=16.</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US" sz="1200" b="0" i="0" u="sng"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Guidelines for elements to be included in the technical annex referred to in paragraph 7 of decision x/CP.19 as contained in the Annex to Decision 14/CP.19, “Modalities for measuring, reporting and verifying,” http://unfccc.int/resource/docs/2013/cop19/eng/10a01.pdf#page=39.</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US" sz="1200" b="0" i="0" u="sng"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Information on results of activities should be reported accordingly with the guidelines for elements to be included in the technical annex referred to in paragraph 7 of Decision 14/CP.19 as provided in the Annex to Decision 14/CP.19, “Modalities for measuring, reporting and verifying,” and their assessment occurs as part of the ICA process.</a:t>
            </a:r>
          </a:p>
          <a:p>
            <a:pPr marL="171450" indent="-171450">
              <a:buFontTx/>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11</a:t>
            </a:fld>
            <a:endParaRPr lang="en-GB" dirty="0"/>
          </a:p>
        </p:txBody>
      </p:sp>
    </p:spTree>
    <p:extLst>
      <p:ext uri="{BB962C8B-B14F-4D97-AF65-F5344CB8AC3E}">
        <p14:creationId xmlns:p14="http://schemas.microsoft.com/office/powerpoint/2010/main" val="745091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smtClean="0">
                <a:solidFill>
                  <a:schemeClr val="tx1"/>
                </a:solidFill>
                <a:effectLst/>
                <a:latin typeface="+mn-lt"/>
                <a:ea typeface="+mn-ea"/>
                <a:cs typeface="+mn-cs"/>
              </a:rPr>
              <a:t>Convention Text (UNFCCC),</a:t>
            </a:r>
            <a:endParaRPr lang="en-GB"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http://unfccc.int/files/essential_background/background_publications_htmlpdf/application/pdf/conveng.pdf.</a:t>
            </a: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3/CP.5, “Guidelines for the preparation of national communications by Parties included in Annex I to the Convention, Part II: UNFCCC reporting guidelines on national communications,”</a:t>
            </a:r>
            <a:endParaRPr lang="en-GB"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http://unfccc.int/resource/docs/cop5/07.pdf.</a:t>
            </a: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15/CP.17, “Guidelines for the preparation of national communications by Parties included in Annex I to the Convention, Part I: UNFCCC reporting guidelines on annual greenhouse gas inventories,” </a:t>
            </a:r>
            <a:endParaRPr lang="en-GB"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http://unfccc.int/resource/docs/2011/cop17/eng/09a02.pdf.</a:t>
            </a: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24/CP.19, “Revision of the UNFCCC reporting guidelines on annual inventories for Parties included in Annex I to the Convention,”</a:t>
            </a:r>
            <a:endParaRPr lang="en-GB"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http://unfccc.int/resource/docs/2013/cop19/eng/10a03.pdf.</a:t>
            </a:r>
            <a:endParaRPr lang="en-GB" sz="1200" b="0" i="0" u="none" strike="noStrike" kern="1200" dirty="0" smtClean="0">
              <a:solidFill>
                <a:schemeClr val="tx1"/>
              </a:solidFill>
              <a:effectLst/>
              <a:latin typeface="+mn-lt"/>
              <a:ea typeface="+mn-ea"/>
              <a:cs typeface="+mn-cs"/>
            </a:endParaRP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2/CP.17, “UNFCCC biennial reporting guidelines for developed country Parties,” </a:t>
            </a:r>
            <a:endParaRPr lang="en-GB"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http://unfccc.int/resource/docs/2011/cop17/eng/09a01.pdf.</a:t>
            </a: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17/CP.8, “Guidelines for the preparation of national communications from Parties not included in Annex I to the Convention,”</a:t>
            </a:r>
            <a:endParaRPr lang="en-GB"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http://unfccc.int/resource/docs/cop8/07a02.pdf.</a:t>
            </a: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2/CP.17, “UNFCCC biennial update reporting guidelines for Parties not included in Annex I to the Convention,” </a:t>
            </a:r>
            <a:endParaRPr lang="en-GB"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http://unfccc.int/resource/docs/2011/cop17/eng/09a01.pdf.</a:t>
            </a: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12/CP.17, “Guidance on systems for providing information on how safeguards are addressed and respected and modalities relating to forest reference emission levels and forest reference levels as referred to in decision 1/CP.16,”</a:t>
            </a:r>
            <a:endParaRPr lang="en-GB"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http://unfccc.int/resource/docs/2011/cop17/eng/09a02.pdf#page=16.</a:t>
            </a: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13/CP.19, “Guidelines for  technical assessment of submissions of information on reference levels,”</a:t>
            </a:r>
            <a:endParaRPr lang="en-GB"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http://unfccc.int/resource/docs/2013/cop19/eng/10a01.pdf.</a:t>
            </a:r>
            <a:endParaRPr lang="en-GB" sz="1200" b="0" i="0" u="none" strike="noStrike" kern="1200" dirty="0" smtClean="0">
              <a:solidFill>
                <a:schemeClr val="tx1"/>
              </a:solidFill>
              <a:effectLst/>
              <a:latin typeface="+mn-lt"/>
              <a:ea typeface="+mn-ea"/>
              <a:cs typeface="+mn-cs"/>
            </a:endParaRP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14/CP.19, “Modalities for measuring, reporting and verifying,”</a:t>
            </a:r>
            <a:endParaRPr lang="en-GB"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http://unfccc.int/resource/docs/2013/cop19/eng/10a01.pdf.</a:t>
            </a: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12</a:t>
            </a:fld>
            <a:endParaRPr lang="en-GB" dirty="0"/>
          </a:p>
        </p:txBody>
      </p:sp>
    </p:spTree>
    <p:extLst>
      <p:ext uri="{BB962C8B-B14F-4D97-AF65-F5344CB8AC3E}">
        <p14:creationId xmlns:p14="http://schemas.microsoft.com/office/powerpoint/2010/main" val="4250217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smtClean="0">
                <a:solidFill>
                  <a:schemeClr val="tx1"/>
                </a:solidFill>
                <a:effectLst/>
                <a:latin typeface="+mn-lt"/>
                <a:ea typeface="+mn-ea"/>
                <a:cs typeface="+mn-cs"/>
              </a:rPr>
              <a:t>2013 Revised Supplementary Methods and Good Practice Guidance Arising from the Kyoto Protocol (KP Supplement) (adopted by decision 6/CMP.9),</a:t>
            </a:r>
            <a:endParaRPr lang="en-GB"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http://www.ipcc-nggip.iges.or.jp/public/kpsg/.</a:t>
            </a:r>
            <a:endParaRPr lang="en-GB" sz="1200" b="0" i="0" u="none" strike="noStrike" kern="1200" dirty="0" smtClean="0">
              <a:solidFill>
                <a:schemeClr val="tx1"/>
              </a:solidFill>
              <a:effectLst/>
              <a:latin typeface="+mn-lt"/>
              <a:ea typeface="+mn-ea"/>
              <a:cs typeface="+mn-cs"/>
            </a:endParaRP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2013 Supplement to the 2006 Guidelines for National Greenhouse Gas Inventories: Wetlands (Wetlands Supplement) (adopted by decision 23/CP.19),</a:t>
            </a:r>
            <a:endParaRPr lang="en-GB"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http://www.ipcc-nggip.iges.or.jp/public/wetlands/index.html.</a:t>
            </a:r>
            <a:endParaRPr lang="en-GB"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a:t>
            </a: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2006 IPCC Guidelines for National Greenhouse Gas Inventories (adopted by decision 15/CP.17),</a:t>
            </a:r>
            <a:endParaRPr lang="en-GB"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http://www.ipcc-nggip.iges.or.jp/public/2006gl/index.html.</a:t>
            </a: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2003 IPCC Good Practice Guidance for Land Use, Land-Use Change and Forestry (adopted by decisions 2/CP.17, 17/CP.18),</a:t>
            </a:r>
            <a:endParaRPr lang="en-GB"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http://www.ipcc-nggip.iges.or.jp/public/gpglulucf/gpglulucf.html.</a:t>
            </a: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2000 IPCC Good Practice Guidance and Uncertainty Management in National Greenhouse Gas Inventories (adopted by decisions 2/CP.17, 17/CP.18),</a:t>
            </a:r>
          </a:p>
          <a:p>
            <a:pPr rtl="0" eaLnBrk="1" fontAlgn="t" latinLnBrk="0" hangingPunct="1"/>
            <a:r>
              <a:rPr lang="en-GB" sz="1200" b="0" i="0" u="none" strike="noStrike" kern="1200" dirty="0" smtClean="0">
                <a:solidFill>
                  <a:schemeClr val="tx1"/>
                </a:solidFill>
                <a:effectLst/>
                <a:latin typeface="+mn-lt"/>
                <a:ea typeface="+mn-ea"/>
                <a:cs typeface="+mn-cs"/>
              </a:rPr>
              <a:t>http://www.ipcc-nggip.iges.or.jp/public/gp/english/index.html.</a:t>
            </a: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Revised 1996 IPCC Guidelines for National Greenhouse Gas Inventories (adopted by decisions 2/CP.17, 17/CP.18),</a:t>
            </a:r>
            <a:endParaRPr lang="en-GB" sz="1200" b="0" i="0" u="none" strike="noStrike" kern="1200" dirty="0" smtClean="0">
              <a:solidFill>
                <a:schemeClr val="tx1"/>
              </a:solidFill>
              <a:effectLst/>
              <a:latin typeface="+mn-lt"/>
              <a:ea typeface="+mn-ea"/>
              <a:cs typeface="+mn-cs"/>
            </a:endParaRPr>
          </a:p>
          <a:p>
            <a:r>
              <a:rPr lang="en-US" b="0" dirty="0" smtClean="0"/>
              <a:t>http://www.ipcc-nggip.iges.or.jp/public/gl/invs1.html.</a:t>
            </a:r>
            <a:endParaRPr lang="en-US" b="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13</a:t>
            </a:fld>
            <a:endParaRPr lang="en-GB" dirty="0"/>
          </a:p>
        </p:txBody>
      </p:sp>
    </p:spTree>
    <p:extLst>
      <p:ext uri="{BB962C8B-B14F-4D97-AF65-F5344CB8AC3E}">
        <p14:creationId xmlns:p14="http://schemas.microsoft.com/office/powerpoint/2010/main" val="4250217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Countries should submit enough details</a:t>
            </a:r>
            <a:r>
              <a:rPr lang="en-GB" baseline="0" dirty="0" smtClean="0"/>
              <a:t> to enable th</a:t>
            </a:r>
            <a:r>
              <a:rPr lang="en-GB" dirty="0" smtClean="0"/>
              <a:t>e construction</a:t>
            </a:r>
            <a:r>
              <a:rPr lang="en-GB" baseline="0" dirty="0" smtClean="0"/>
              <a:t> of the reference levels and reported emissions and removals. This includes key data and methods and assumptions that are made. The World Bank FCPF Carbon Fund Methodological Framework suggests a number of methodological steps and maps and/or synthesized data that should be reported and produced. </a:t>
            </a:r>
            <a:br>
              <a:rPr lang="en-GB" baseline="0" dirty="0" smtClean="0"/>
            </a:br>
            <a:endParaRPr lang="en-GB" baseline="0" dirty="0" smtClean="0"/>
          </a:p>
          <a:p>
            <a:pPr marL="171450" indent="-171450">
              <a:buFontTx/>
              <a:buChar char="-"/>
            </a:pPr>
            <a:r>
              <a:rPr lang="en-GB" baseline="0" dirty="0" smtClean="0"/>
              <a:t>The first list includes the methodological steps that should be made publicly available. </a:t>
            </a:r>
          </a:p>
          <a:p>
            <a:pPr marL="0" indent="0">
              <a:buFontTx/>
              <a:buNone/>
            </a:pPr>
            <a:endParaRPr lang="en-GB" baseline="0" dirty="0" smtClean="0"/>
          </a:p>
          <a:p>
            <a:pPr marL="171450" indent="-171450">
              <a:buFontTx/>
              <a:buChar char="-"/>
            </a:pPr>
            <a:r>
              <a:rPr lang="en-GB" baseline="0" dirty="0" smtClean="0"/>
              <a:t>The second list includes the maps and/or synthesized data for different types of spatial information that should be displayed publicly. It should be accompanied by an explanation how these maps/data were derived from the underlying and other data. Analysis should also be made publicly available.</a:t>
            </a:r>
          </a:p>
          <a:p>
            <a:pPr marL="171450" indent="-171450">
              <a:buFontTx/>
              <a:buChar char="-"/>
            </a:pPr>
            <a:endParaRPr lang="en-GB"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For some of the items in the lists, reporting should be done only when it is “applicable”: </a:t>
            </a:r>
            <a:r>
              <a:rPr lang="en-GB" sz="1200" dirty="0" smtClean="0">
                <a:solidFill>
                  <a:schemeClr val="bg2"/>
                </a:solidFill>
              </a:rPr>
              <a:t>Definition of forest</a:t>
            </a:r>
            <a:r>
              <a:rPr lang="en-GB" sz="1200" baseline="0" dirty="0" smtClean="0">
                <a:solidFill>
                  <a:schemeClr val="bg2"/>
                </a:solidFill>
              </a:rPr>
              <a:t> classes, </a:t>
            </a:r>
            <a:r>
              <a:rPr lang="en-GB" sz="1200" dirty="0" smtClean="0">
                <a:solidFill>
                  <a:schemeClr val="bg2"/>
                </a:solidFill>
              </a:rPr>
              <a:t>Estimation of accuracy,</a:t>
            </a:r>
            <a:r>
              <a:rPr lang="en-GB" sz="1200" baseline="0" dirty="0" smtClean="0">
                <a:solidFill>
                  <a:schemeClr val="bg2"/>
                </a:solidFill>
              </a:rPr>
              <a:t> precision, and/or confidence level, </a:t>
            </a:r>
            <a:r>
              <a:rPr lang="en-GB" sz="1200" dirty="0" smtClean="0">
                <a:solidFill>
                  <a:schemeClr val="bg2"/>
                </a:solidFill>
              </a:rPr>
              <a:t>Rationale</a:t>
            </a:r>
            <a:r>
              <a:rPr lang="en-GB" sz="1200" baseline="0" dirty="0" smtClean="0">
                <a:solidFill>
                  <a:schemeClr val="bg2"/>
                </a:solidFill>
              </a:rPr>
              <a:t> for adjusting emissions, </a:t>
            </a:r>
            <a:r>
              <a:rPr lang="en-GB" sz="1200" dirty="0" smtClean="0">
                <a:solidFill>
                  <a:schemeClr val="bg2"/>
                </a:solidFill>
              </a:rPr>
              <a:t>Methods and assumptions associated with adjusting emissions,  and Any spatial data used to adjust emissions.</a:t>
            </a:r>
          </a:p>
          <a:p>
            <a:pPr marL="0" indent="0">
              <a:buFontTx/>
              <a:buNone/>
            </a:pPr>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14</a:t>
            </a:fld>
            <a:endParaRPr lang="en-GB" dirty="0"/>
          </a:p>
        </p:txBody>
      </p:sp>
    </p:spTree>
    <p:extLst>
      <p:ext uri="{BB962C8B-B14F-4D97-AF65-F5344CB8AC3E}">
        <p14:creationId xmlns:p14="http://schemas.microsoft.com/office/powerpoint/2010/main" val="259111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Rechthoek 8"/>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Space</a:t>
            </a:r>
            <a:r>
              <a:rPr lang="en-GB" sz="1000" baseline="0" dirty="0" smtClean="0">
                <a:solidFill>
                  <a:schemeClr val="accent3"/>
                </a:solidFill>
              </a:rPr>
              <a:t> for partner logo’s </a:t>
            </a:r>
            <a:br>
              <a:rPr lang="en-GB" sz="1000" baseline="0" dirty="0" smtClean="0">
                <a:solidFill>
                  <a:schemeClr val="accent3"/>
                </a:solidFill>
              </a:rPr>
            </a:br>
            <a:r>
              <a:rPr lang="en-GB" sz="800" baseline="0" dirty="0" smtClean="0">
                <a:solidFill>
                  <a:schemeClr val="accent3"/>
                </a:solidFill>
              </a:rPr>
              <a:t>(place a white shape behind the logo’s to hide this text and border)</a:t>
            </a:r>
            <a:endParaRPr lang="en-GB" sz="800" dirty="0">
              <a:solidFill>
                <a:schemeClr val="accent3"/>
              </a:solidFill>
            </a:endParaRPr>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3" name="Rechthoek 12"/>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Space</a:t>
            </a:r>
            <a:r>
              <a:rPr lang="en-GB" sz="1000" baseline="0" dirty="0" smtClean="0">
                <a:solidFill>
                  <a:schemeClr val="accent3"/>
                </a:solidFill>
              </a:rPr>
              <a:t> for partner logo’s </a:t>
            </a:r>
            <a:br>
              <a:rPr lang="en-GB" sz="1000" baseline="0" dirty="0" smtClean="0">
                <a:solidFill>
                  <a:schemeClr val="accent3"/>
                </a:solidFill>
              </a:rPr>
            </a:br>
            <a:r>
              <a:rPr lang="en-GB" sz="800" baseline="0" dirty="0" smtClean="0">
                <a:solidFill>
                  <a:schemeClr val="accent3"/>
                </a:solidFill>
              </a:rPr>
              <a:t>(place a white shape behind the logo’s to hide this text and border)</a:t>
            </a:r>
            <a:endParaRPr lang="en-GB" sz="800" dirty="0">
              <a:solidFill>
                <a:schemeClr val="accent3"/>
              </a:solidFill>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21" name="Rectangle 20"/>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2" name="TextBox 21"/>
          <p:cNvSpPr txBox="1"/>
          <p:nvPr userDrawn="1"/>
        </p:nvSpPr>
        <p:spPr>
          <a:xfrm>
            <a:off x="1016518" y="6141730"/>
            <a:ext cx="7070651" cy="553998"/>
          </a:xfrm>
          <a:prstGeom prst="rect">
            <a:avLst/>
          </a:prstGeom>
          <a:noFill/>
        </p:spPr>
        <p:txBody>
          <a:bodyPr wrap="square" rtlCol="0">
            <a:spAutoFit/>
          </a:bodyPr>
          <a:lstStyle/>
          <a:p>
            <a:pPr>
              <a:lnSpc>
                <a:spcPts val="1800"/>
              </a:lnSpc>
            </a:pPr>
            <a:r>
              <a:rPr lang="en-GB" sz="1400" i="1" dirty="0" smtClean="0">
                <a:solidFill>
                  <a:schemeClr val="accent6">
                    <a:lumMod val="50000"/>
                    <a:lumOff val="50000"/>
                  </a:schemeClr>
                </a:solidFill>
                <a:latin typeface="Calibri" panose="020F0502020204030204" pitchFamily="34" charset="0"/>
              </a:rPr>
              <a:t>Module 3.3 Guidance on reporting REDD+ performance using IPCC Guidelines and Guidance</a:t>
            </a:r>
            <a:endParaRPr lang="en-US" sz="1400" i="1" dirty="0" smtClean="0">
              <a:solidFill>
                <a:schemeClr val="accent6">
                  <a:lumMod val="50000"/>
                  <a:lumOff val="50000"/>
                </a:schemeClr>
              </a:solidFill>
              <a:latin typeface="Calibri" panose="020F0502020204030204" pitchFamily="34" charset="0"/>
            </a:endParaRPr>
          </a:p>
          <a:p>
            <a:pPr marL="0" marR="0" indent="0" algn="l" defTabSz="914400" rtl="0" eaLnBrk="1" fontAlgn="base" latinLnBrk="0" hangingPunct="1">
              <a:lnSpc>
                <a:spcPts val="1800"/>
              </a:lnSpc>
              <a:spcBef>
                <a:spcPct val="0"/>
              </a:spcBef>
              <a:spcAft>
                <a:spcPct val="0"/>
              </a:spcAft>
              <a:buClrTx/>
              <a:buSzTx/>
              <a:buFontTx/>
              <a:buNone/>
              <a:tabLst/>
              <a:defRPr/>
            </a:pPr>
            <a:r>
              <a:rPr lang="en-GB" sz="1400" i="1" dirty="0" smtClean="0">
                <a:solidFill>
                  <a:schemeClr val="accent6">
                    <a:lumMod val="50000"/>
                    <a:lumOff val="50000"/>
                  </a:schemeClr>
                </a:solidFill>
                <a:latin typeface="Calibri" panose="020F0502020204030204" pitchFamily="34" charset="0"/>
              </a:rPr>
              <a:t>REDD+ training materials by GOFC-GOLD, Wageningen University, World Bank FCPF</a:t>
            </a:r>
          </a:p>
        </p:txBody>
      </p:sp>
      <p:sp>
        <p:nvSpPr>
          <p:cNvPr id="23" name="Chevron 22"/>
          <p:cNvSpPr/>
          <p:nvPr userDrawn="1"/>
        </p:nvSpPr>
        <p:spPr>
          <a:xfrm>
            <a:off x="492412" y="6198880"/>
            <a:ext cx="425558" cy="179648"/>
          </a:xfrm>
          <a:prstGeom prst="chevron">
            <a:avLst/>
          </a:prstGeom>
          <a:solidFill>
            <a:schemeClr val="accent4">
              <a:lumMod val="40000"/>
              <a:lumOff val="60000"/>
            </a:schemeClr>
          </a:solidFill>
          <a:ln>
            <a:solidFill>
              <a:schemeClr val="accent4">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TextBox 23"/>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n-GB" sz="1200" dirty="0" smtClean="0">
              <a:solidFill>
                <a:schemeClr val="accent2">
                  <a:lumMod val="75000"/>
                </a:schemeClr>
              </a:solidFill>
              <a:latin typeface="Verdana" pitchFamily="34" charset="0"/>
            </a:endParaRPr>
          </a:p>
        </p:txBody>
      </p:sp>
      <p:cxnSp>
        <p:nvCxnSpPr>
          <p:cNvPr id="25"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ipcc-nggip.iges.or.jp/public/2006gl/vol4.html" TargetMode="External"/><Relationship Id="rId2" Type="http://schemas.openxmlformats.org/officeDocument/2006/relationships/hyperlink" Target="http://www.ipcc-nggip.iges.or.jp/public/gpglulucf/gpglulucf.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fcgold.wur.nl/redd/index.php"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53086"/>
          </a:xfrm>
        </p:spPr>
        <p:txBody>
          <a:bodyPr/>
          <a:lstStyle/>
          <a:p>
            <a:r>
              <a:rPr lang="en-US" sz="2600" dirty="0" smtClean="0"/>
              <a:t>Module 3.3 </a:t>
            </a:r>
            <a:r>
              <a:rPr lang="en-GB" sz="2600" dirty="0"/>
              <a:t>Guidance on reporting </a:t>
            </a:r>
            <a:r>
              <a:rPr lang="en-GB" sz="2600" dirty="0" smtClean="0"/>
              <a:t>REDD+ performance using </a:t>
            </a:r>
            <a:r>
              <a:rPr lang="en-GB" sz="2600" dirty="0"/>
              <a:t>IPCC </a:t>
            </a:r>
            <a:r>
              <a:rPr lang="en-GB" sz="2600" dirty="0" smtClean="0"/>
              <a:t>guidelines </a:t>
            </a:r>
            <a:r>
              <a:rPr lang="en-GB" sz="2600" dirty="0"/>
              <a:t>and </a:t>
            </a:r>
            <a:r>
              <a:rPr lang="en-GB" sz="2600" dirty="0" smtClean="0"/>
              <a:t>guidance</a:t>
            </a:r>
            <a:endParaRPr lang="en-US" sz="2600" dirty="0"/>
          </a:p>
        </p:txBody>
      </p:sp>
      <p:sp>
        <p:nvSpPr>
          <p:cNvPr id="7" name="Tijdelijke aanduiding voor tekst 6"/>
          <p:cNvSpPr>
            <a:spLocks noGrp="1"/>
          </p:cNvSpPr>
          <p:nvPr>
            <p:ph type="body" sz="quarter" idx="10"/>
          </p:nvPr>
        </p:nvSpPr>
        <p:spPr>
          <a:xfrm>
            <a:off x="421196" y="1685925"/>
            <a:ext cx="6689725" cy="4224680"/>
          </a:xfrm>
        </p:spPr>
        <p:txBody>
          <a:bodyPr/>
          <a:lstStyle/>
          <a:p>
            <a:pPr>
              <a:lnSpc>
                <a:spcPct val="100000"/>
              </a:lnSpc>
              <a:buNone/>
            </a:pPr>
            <a:r>
              <a:rPr lang="en-US" sz="1600" i="1" dirty="0" smtClean="0"/>
              <a:t>Module developers:</a:t>
            </a:r>
          </a:p>
          <a:p>
            <a:pPr lvl="1" indent="-531813">
              <a:lnSpc>
                <a:spcPct val="100000"/>
              </a:lnSpc>
              <a:buNone/>
            </a:pPr>
            <a:r>
              <a:rPr lang="en-US" sz="1400" dirty="0" smtClean="0"/>
              <a:t>Giacomo Grassi, </a:t>
            </a:r>
            <a:r>
              <a:rPr lang="en-GB" sz="1400" dirty="0" smtClean="0"/>
              <a:t>European Commission – Joint </a:t>
            </a:r>
            <a:r>
              <a:rPr lang="en-GB" sz="1400" dirty="0"/>
              <a:t>Research </a:t>
            </a:r>
            <a:r>
              <a:rPr lang="en-GB" sz="1400" dirty="0" smtClean="0"/>
              <a:t>Centre </a:t>
            </a:r>
            <a:endParaRPr lang="en-US" sz="1400" dirty="0" smtClean="0"/>
          </a:p>
          <a:p>
            <a:pPr lvl="1" indent="-531813">
              <a:lnSpc>
                <a:spcPct val="100000"/>
              </a:lnSpc>
              <a:buNone/>
            </a:pPr>
            <a:r>
              <a:rPr lang="en-US" sz="1400" dirty="0" smtClean="0"/>
              <a:t>Erika Romijn, Wageningen University</a:t>
            </a:r>
          </a:p>
          <a:p>
            <a:pPr lvl="1" indent="-531813">
              <a:lnSpc>
                <a:spcPct val="100000"/>
              </a:lnSpc>
              <a:buNone/>
            </a:pPr>
            <a:r>
              <a:rPr lang="en-US" sz="1400" dirty="0" smtClean="0"/>
              <a:t>Martin Herold, Wageningen University</a:t>
            </a:r>
          </a:p>
          <a:p>
            <a:pPr lvl="1" indent="-531813">
              <a:lnSpc>
                <a:spcPct val="100000"/>
              </a:lnSpc>
              <a:buNone/>
            </a:pPr>
            <a:endParaRPr lang="en-US" sz="1400" dirty="0" smtClean="0"/>
          </a:p>
          <a:p>
            <a:pPr>
              <a:lnSpc>
                <a:spcPct val="100000"/>
              </a:lnSpc>
              <a:buNone/>
            </a:pPr>
            <a:r>
              <a:rPr lang="en-US" sz="1600" i="1" dirty="0" smtClean="0"/>
              <a:t>After the course the participants should be able to:</a:t>
            </a:r>
          </a:p>
          <a:p>
            <a:pPr lvl="0">
              <a:spcBef>
                <a:spcPts val="0"/>
              </a:spcBef>
              <a:buFont typeface="Arial" pitchFamily="34" charset="0"/>
              <a:buChar char="•"/>
            </a:pPr>
            <a:r>
              <a:rPr lang="en-GB" sz="1400" dirty="0" smtClean="0"/>
              <a:t>Understand the general reporting and review principles </a:t>
            </a:r>
            <a:endParaRPr lang="nl-NL" sz="1400" dirty="0" smtClean="0"/>
          </a:p>
          <a:p>
            <a:pPr lvl="0">
              <a:spcBef>
                <a:spcPts val="0"/>
              </a:spcBef>
              <a:buFont typeface="Arial" pitchFamily="34" charset="0"/>
              <a:buChar char="•"/>
            </a:pPr>
            <a:r>
              <a:rPr lang="en-GB" sz="1400" dirty="0" smtClean="0"/>
              <a:t>Perform reporting of GHG emissions using the existing IPCC reporting tables</a:t>
            </a:r>
            <a:endParaRPr lang="nl-NL" sz="1400" dirty="0" smtClean="0"/>
          </a:p>
          <a:p>
            <a:pPr lvl="0">
              <a:spcBef>
                <a:spcPts val="0"/>
              </a:spcBef>
              <a:buFont typeface="Arial" pitchFamily="34" charset="0"/>
              <a:buChar char="•"/>
            </a:pPr>
            <a:r>
              <a:rPr lang="en-GB" sz="1400" dirty="0" smtClean="0"/>
              <a:t>Implement the conservative approach as a possible way to address </a:t>
            </a:r>
            <a:r>
              <a:rPr lang="en-GB" sz="1400" dirty="0"/>
              <a:t>potential overestimation of achieved </a:t>
            </a:r>
            <a:r>
              <a:rPr lang="en-GB" sz="1400" dirty="0" smtClean="0"/>
              <a:t>mitigation</a:t>
            </a:r>
            <a:endParaRPr lang="nl-NL" sz="1400" dirty="0" smtClean="0"/>
          </a:p>
          <a:p>
            <a:pPr>
              <a:lnSpc>
                <a:spcPct val="100000"/>
              </a:lnSpc>
              <a:spcBef>
                <a:spcPts val="500"/>
              </a:spcBef>
              <a:buFont typeface="Arial" pitchFamily="34" charset="0"/>
              <a:buChar char="•"/>
            </a:pPr>
            <a:endParaRPr lang="en-US" sz="1400" dirty="0" smtClean="0"/>
          </a:p>
        </p:txBody>
      </p:sp>
      <p:grpSp>
        <p:nvGrpSpPr>
          <p:cNvPr id="21" name="Group 4"/>
          <p:cNvGrpSpPr>
            <a:grpSpLocks noChangeAspect="1"/>
          </p:cNvGrpSpPr>
          <p:nvPr/>
        </p:nvGrpSpPr>
        <p:grpSpPr bwMode="auto">
          <a:xfrm>
            <a:off x="7110921" y="1896737"/>
            <a:ext cx="1640205" cy="1770221"/>
            <a:chOff x="3016" y="799"/>
            <a:chExt cx="1637" cy="1912"/>
          </a:xfrm>
        </p:grpSpPr>
        <p:pic>
          <p:nvPicPr>
            <p:cNvPr id="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 y="799"/>
              <a:ext cx="1002"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 y="1026"/>
              <a:ext cx="1002"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 y="1298"/>
              <a:ext cx="1002"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Picture 13" descr="vol4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0460" y="2692237"/>
            <a:ext cx="1143000" cy="138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7345278" y="2858048"/>
            <a:ext cx="1013333" cy="1210667"/>
          </a:xfrm>
          <a:prstGeom prst="rect">
            <a:avLst/>
          </a:prstGeom>
          <a:noFill/>
        </p:spPr>
      </p:pic>
      <p:pic>
        <p:nvPicPr>
          <p:cNvPr id="27" name="Picture 9" descr="gpgimg"/>
          <p:cNvPicPr>
            <a:picLocks noChangeAspect="1" noChangeArrowheads="1"/>
          </p:cNvPicPr>
          <p:nvPr/>
        </p:nvPicPr>
        <p:blipFill>
          <a:blip r:embed="rId7" cstate="print"/>
          <a:srcRect/>
          <a:stretch>
            <a:fillRect/>
          </a:stretch>
        </p:blipFill>
        <p:spPr bwMode="auto">
          <a:xfrm>
            <a:off x="7680447" y="3343823"/>
            <a:ext cx="1070679" cy="126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13" name="Picture 12"/>
          <p:cNvPicPr>
            <a:picLocks/>
          </p:cNvPicPr>
          <p:nvPr/>
        </p:nvPicPr>
        <p:blipFill rotWithShape="1">
          <a:blip r:embed="rId8"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14" name="Picture 13" descr="GOFC-Gold Tray cover only 2010_200dpi"/>
          <p:cNvPicPr/>
          <p:nvPr/>
        </p:nvPicPr>
        <p:blipFill>
          <a:blip r:embed="rId9"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15" name="Afbeelding 11" descr="logo_WB FCPF.gif"/>
          <p:cNvPicPr>
            <a:picLocks noChangeAspect="1"/>
          </p:cNvPicPr>
          <p:nvPr/>
        </p:nvPicPr>
        <p:blipFill>
          <a:blip r:embed="rId10" cstate="print"/>
          <a:stretch>
            <a:fillRect/>
          </a:stretch>
        </p:blipFill>
        <p:spPr>
          <a:xfrm>
            <a:off x="6022523" y="5994951"/>
            <a:ext cx="972687" cy="710810"/>
          </a:xfrm>
          <a:prstGeom prst="rect">
            <a:avLst/>
          </a:prstGeom>
        </p:spPr>
      </p:pic>
      <p:cxnSp>
        <p:nvCxnSpPr>
          <p:cNvPr id="16"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flipH="1">
            <a:off x="6995210" y="5439460"/>
            <a:ext cx="1866958" cy="323165"/>
          </a:xfrm>
          <a:prstGeom prst="rect">
            <a:avLst/>
          </a:prstGeom>
          <a:noFill/>
        </p:spPr>
        <p:txBody>
          <a:bodyPr wrap="square" rtlCol="0">
            <a:spAutoFit/>
          </a:bodyPr>
          <a:lstStyle/>
          <a:p>
            <a:pPr>
              <a:lnSpc>
                <a:spcPts val="1800"/>
              </a:lnSpc>
            </a:pPr>
            <a:r>
              <a:rPr lang="en-GB" sz="1200" dirty="0" smtClean="0">
                <a:latin typeface="Verdana" pitchFamily="34" charset="0"/>
              </a:rPr>
              <a:t>V2, December 2016 </a:t>
            </a:r>
          </a:p>
        </p:txBody>
      </p:sp>
      <p:pic>
        <p:nvPicPr>
          <p:cNvPr id="19" name="Picture 18"/>
          <p:cNvPicPr>
            <a:picLocks noChangeAspect="1"/>
          </p:cNvPicPr>
          <p:nvPr/>
        </p:nvPicPr>
        <p:blipFill>
          <a:blip r:embed="rId11"/>
          <a:stretch>
            <a:fillRect/>
          </a:stretch>
        </p:blipFill>
        <p:spPr>
          <a:xfrm>
            <a:off x="7363042" y="6080676"/>
            <a:ext cx="1499126" cy="440638"/>
          </a:xfrm>
          <a:prstGeom prst="rect">
            <a:avLst/>
          </a:prstGeom>
          <a:ln>
            <a:solidFill>
              <a:srgbClr val="000000"/>
            </a:solidFill>
          </a:ln>
        </p:spPr>
      </p:pic>
      <p:sp>
        <p:nvSpPr>
          <p:cNvPr id="20" name="Rectangle 19"/>
          <p:cNvSpPr/>
          <p:nvPr/>
        </p:nvSpPr>
        <p:spPr>
          <a:xfrm>
            <a:off x="7276666" y="6479523"/>
            <a:ext cx="1720343" cy="261610"/>
          </a:xfrm>
          <a:prstGeom prst="rect">
            <a:avLst/>
          </a:prstGeom>
        </p:spPr>
        <p:txBody>
          <a:bodyPr wrap="none">
            <a:spAutoFit/>
          </a:bodyPr>
          <a:lstStyle/>
          <a:p>
            <a:r>
              <a:rPr lang="en-GB" sz="1100" dirty="0">
                <a:solidFill>
                  <a:schemeClr val="accent6"/>
                </a:solidFill>
              </a:rPr>
              <a:t>Creative Commons </a:t>
            </a:r>
            <a:r>
              <a:rPr lang="en-GB" sz="1100" dirty="0" smtClean="0">
                <a:solidFill>
                  <a:schemeClr val="accent6"/>
                </a:solidFill>
              </a:rPr>
              <a:t>License</a:t>
            </a:r>
            <a:endParaRPr lang="en-GB" sz="1100"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284949" y="1207766"/>
            <a:ext cx="8739307" cy="4731754"/>
          </a:xfrm>
        </p:spPr>
        <p:txBody>
          <a:bodyPr/>
          <a:lstStyle/>
          <a:p>
            <a:pPr marL="0" lvl="0" indent="0">
              <a:buNone/>
            </a:pPr>
            <a:r>
              <a:rPr lang="en-GB" sz="2000" b="1" dirty="0" smtClean="0"/>
              <a:t>For REDD+ activities, </a:t>
            </a:r>
            <a:r>
              <a:rPr lang="en-GB" sz="2000" dirty="0" smtClean="0"/>
              <a:t>information to be reported include:</a:t>
            </a:r>
          </a:p>
          <a:p>
            <a:pPr lvl="0">
              <a:spcAft>
                <a:spcPts val="0"/>
              </a:spcAft>
            </a:pPr>
            <a:r>
              <a:rPr lang="en-GB" sz="2000" b="1" dirty="0" smtClean="0"/>
              <a:t>Forest Reference Emissions Levels (FREL)</a:t>
            </a:r>
            <a:r>
              <a:rPr lang="en-GB" sz="2000" dirty="0" smtClean="0"/>
              <a:t> and/or </a:t>
            </a:r>
            <a:r>
              <a:rPr lang="en-GB" sz="2000" b="1" dirty="0" smtClean="0"/>
              <a:t>Forest Reference Levels (FRL)</a:t>
            </a:r>
            <a:r>
              <a:rPr lang="en-GB" sz="2000" dirty="0" smtClean="0"/>
              <a:t>, prepared on the basis of agreed guidelines (Dec. 12/CP.17*) and IPCC methodologies (including 2003 GPG for LULUCF)</a:t>
            </a:r>
          </a:p>
          <a:p>
            <a:pPr lvl="0">
              <a:spcAft>
                <a:spcPts val="0"/>
              </a:spcAft>
            </a:pPr>
            <a:r>
              <a:rPr lang="en-GB" sz="2000" dirty="0" smtClean="0"/>
              <a:t>The information is subject to assessment according to Dec. 13/CP.19</a:t>
            </a:r>
          </a:p>
          <a:p>
            <a:pPr marL="271463" lvl="0" indent="0">
              <a:lnSpc>
                <a:spcPct val="100000"/>
              </a:lnSpc>
              <a:buNone/>
            </a:pPr>
            <a:r>
              <a:rPr lang="en-GB" sz="1600" dirty="0" smtClean="0"/>
              <a:t>* Information in country submissions should be transparent, complete (i.e. allowing to reproduce FREL/FRL), accurate, consistent, and include: </a:t>
            </a:r>
          </a:p>
          <a:p>
            <a:pPr marL="631825" lvl="0" indent="-360363">
              <a:lnSpc>
                <a:spcPct val="100000"/>
              </a:lnSpc>
              <a:spcBef>
                <a:spcPts val="300"/>
              </a:spcBef>
              <a:buNone/>
            </a:pPr>
            <a:r>
              <a:rPr lang="en-GB" sz="1600" dirty="0" smtClean="0"/>
              <a:t>(a) Information used in constructing FREL/FRL, including historical data</a:t>
            </a:r>
          </a:p>
          <a:p>
            <a:pPr marL="631825" lvl="0" indent="-360363">
              <a:lnSpc>
                <a:spcPct val="100000"/>
              </a:lnSpc>
              <a:spcBef>
                <a:spcPts val="300"/>
              </a:spcBef>
              <a:buNone/>
            </a:pPr>
            <a:r>
              <a:rPr lang="en-GB" sz="1600" dirty="0" smtClean="0"/>
              <a:t>(b) Information on methods, data sets, approaches, models and assumptions used, and descriptions of relevant policies and plans</a:t>
            </a:r>
          </a:p>
          <a:p>
            <a:pPr marL="631825" lvl="0" indent="-360363">
              <a:lnSpc>
                <a:spcPct val="100000"/>
              </a:lnSpc>
              <a:spcBef>
                <a:spcPts val="300"/>
              </a:spcBef>
              <a:buNone/>
            </a:pPr>
            <a:r>
              <a:rPr lang="en-GB" sz="1600" dirty="0" smtClean="0"/>
              <a:t>(c) Pools/gases, and activities included in </a:t>
            </a:r>
            <a:r>
              <a:rPr lang="en-GB" sz="1600" dirty="0"/>
              <a:t>F</a:t>
            </a:r>
            <a:r>
              <a:rPr lang="en-GB" sz="1600" dirty="0" smtClean="0"/>
              <a:t>REL and/or FRL and the reasons for any omission, noting that </a:t>
            </a:r>
            <a:r>
              <a:rPr lang="en-GB" sz="1600" i="1" dirty="0" smtClean="0"/>
              <a:t>significant</a:t>
            </a:r>
            <a:r>
              <a:rPr lang="en-GB" sz="1600" dirty="0" smtClean="0"/>
              <a:t> pools and/or activities  cannot be excluded</a:t>
            </a:r>
          </a:p>
        </p:txBody>
      </p:sp>
      <p:sp>
        <p:nvSpPr>
          <p:cNvPr id="5" name="Titel 1"/>
          <p:cNvSpPr txBox="1">
            <a:spLocks/>
          </p:cNvSpPr>
          <p:nvPr/>
        </p:nvSpPr>
        <p:spPr bwMode="auto">
          <a:xfrm>
            <a:off x="491642" y="230189"/>
            <a:ext cx="8442796" cy="840125"/>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sz="3200" dirty="0" smtClean="0"/>
              <a:t>UNFCCC reporting requirements </a:t>
            </a:r>
            <a:r>
              <a:rPr lang="en-GB" sz="1800" dirty="0" smtClean="0"/>
              <a:t>(4/5)</a:t>
            </a:r>
            <a:endParaRPr lang="en-GB" sz="2000" dirty="0"/>
          </a:p>
        </p:txBody>
      </p:sp>
    </p:spTree>
    <p:extLst>
      <p:ext uri="{BB962C8B-B14F-4D97-AF65-F5344CB8AC3E}">
        <p14:creationId xmlns:p14="http://schemas.microsoft.com/office/powerpoint/2010/main" val="2440208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404693" y="1432797"/>
            <a:ext cx="8616694" cy="3083414"/>
          </a:xfrm>
        </p:spPr>
        <p:txBody>
          <a:bodyPr/>
          <a:lstStyle/>
          <a:p>
            <a:pPr marL="0" lvl="0" indent="0">
              <a:buNone/>
            </a:pPr>
            <a:r>
              <a:rPr lang="en-GB" sz="2000" b="1" dirty="0"/>
              <a:t>For REDD+ activities</a:t>
            </a:r>
            <a:r>
              <a:rPr lang="en-GB" sz="2000" dirty="0"/>
              <a:t>, information to be reported </a:t>
            </a:r>
            <a:r>
              <a:rPr lang="en-GB" sz="2000" dirty="0" smtClean="0"/>
              <a:t>include </a:t>
            </a:r>
            <a:r>
              <a:rPr lang="en-GB" sz="2000" i="1" dirty="0" smtClean="0"/>
              <a:t>(continued)</a:t>
            </a:r>
            <a:r>
              <a:rPr lang="en-GB" sz="2000" dirty="0" smtClean="0"/>
              <a:t>:</a:t>
            </a:r>
            <a:endParaRPr lang="en-GB" sz="2000" dirty="0"/>
          </a:p>
          <a:p>
            <a:pPr marL="0" indent="0">
              <a:buNone/>
            </a:pPr>
            <a:endParaRPr lang="en-GB" sz="2000" b="1" dirty="0" smtClean="0"/>
          </a:p>
          <a:p>
            <a:r>
              <a:rPr lang="en-GB" sz="2000" b="1" dirty="0" smtClean="0"/>
              <a:t>Information on safeguards </a:t>
            </a:r>
            <a:r>
              <a:rPr lang="en-GB" sz="2000" dirty="0" smtClean="0"/>
              <a:t>(decision 1/CP.16)</a:t>
            </a:r>
          </a:p>
          <a:p>
            <a:pPr lvl="0"/>
            <a:r>
              <a:rPr lang="en-GB" sz="2000" dirty="0" smtClean="0"/>
              <a:t>For receiving payments for results-based actions, information on </a:t>
            </a:r>
            <a:r>
              <a:rPr lang="en-GB" sz="2000" b="1" dirty="0" smtClean="0"/>
              <a:t>forest-related emissions/removals resulting from REDD+ </a:t>
            </a:r>
            <a:r>
              <a:rPr lang="en-GB" sz="2000" dirty="0" smtClean="0"/>
              <a:t>activities (prepared following agreed guidelines (see </a:t>
            </a:r>
            <a:r>
              <a:rPr lang="en-GB" sz="2000" dirty="0"/>
              <a:t>D</a:t>
            </a:r>
            <a:r>
              <a:rPr lang="en-GB" sz="2000" dirty="0" smtClean="0"/>
              <a:t>ec. 12/CP.17 and </a:t>
            </a:r>
            <a:r>
              <a:rPr lang="en-GB" sz="2000" dirty="0"/>
              <a:t>D</a:t>
            </a:r>
            <a:r>
              <a:rPr lang="en-GB" sz="2000" dirty="0" smtClean="0"/>
              <a:t>ec. 13/CP.19 and IPCC methodologies) is to be reported as annex to the BUR</a:t>
            </a:r>
          </a:p>
          <a:p>
            <a:pPr marL="0" lvl="0" indent="0">
              <a:buNone/>
            </a:pPr>
            <a:r>
              <a:rPr lang="en-GB" sz="2000" dirty="0" smtClean="0"/>
              <a:t>The information is assessed as part of the ICA process</a:t>
            </a:r>
            <a:endParaRPr lang="en-GB" sz="2000" dirty="0"/>
          </a:p>
        </p:txBody>
      </p:sp>
      <p:sp>
        <p:nvSpPr>
          <p:cNvPr id="5" name="Titel 1"/>
          <p:cNvSpPr txBox="1">
            <a:spLocks/>
          </p:cNvSpPr>
          <p:nvPr/>
        </p:nvSpPr>
        <p:spPr bwMode="auto">
          <a:xfrm>
            <a:off x="491642" y="230189"/>
            <a:ext cx="8442796" cy="840125"/>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sz="3200" dirty="0" smtClean="0"/>
              <a:t>UNFCCC reporting requirements </a:t>
            </a:r>
            <a:r>
              <a:rPr lang="en-GB" sz="2000" dirty="0" smtClean="0"/>
              <a:t>(5/5)</a:t>
            </a:r>
            <a:endParaRPr lang="en-GB" sz="2400" dirty="0"/>
          </a:p>
        </p:txBody>
      </p:sp>
    </p:spTree>
    <p:extLst>
      <p:ext uri="{BB962C8B-B14F-4D97-AF65-F5344CB8AC3E}">
        <p14:creationId xmlns:p14="http://schemas.microsoft.com/office/powerpoint/2010/main" val="3675072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72150"/>
            <a:ext cx="9144000" cy="108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628348930"/>
              </p:ext>
            </p:extLst>
          </p:nvPr>
        </p:nvGraphicFramePr>
        <p:xfrm>
          <a:off x="193675" y="1315001"/>
          <a:ext cx="8721724" cy="5212080"/>
        </p:xfrm>
        <a:graphic>
          <a:graphicData uri="http://schemas.openxmlformats.org/drawingml/2006/table">
            <a:tbl>
              <a:tblPr firstRow="1" firstCol="1" bandRow="1">
                <a:tableStyleId>{E8034E78-7F5D-4C2E-B375-FC64B27BC917}</a:tableStyleId>
              </a:tblPr>
              <a:tblGrid>
                <a:gridCol w="920750"/>
                <a:gridCol w="3905250"/>
                <a:gridCol w="3895724"/>
              </a:tblGrid>
              <a:tr h="0">
                <a:tc>
                  <a:txBody>
                    <a:bodyPr/>
                    <a:lstStyle/>
                    <a:p>
                      <a:pPr marR="95250" algn="ctr">
                        <a:lnSpc>
                          <a:spcPct val="100000"/>
                        </a:lnSpc>
                        <a:spcAft>
                          <a:spcPts val="1200"/>
                        </a:spcAft>
                      </a:pP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95250" algn="ctr">
                        <a:lnSpc>
                          <a:spcPct val="100000"/>
                        </a:lnSpc>
                        <a:spcAft>
                          <a:spcPts val="1200"/>
                        </a:spcAft>
                      </a:pPr>
                      <a:r>
                        <a:rPr lang="en-US" sz="1200" dirty="0">
                          <a:solidFill>
                            <a:srgbClr val="005172"/>
                          </a:solidFill>
                          <a:effectLst/>
                        </a:rPr>
                        <a:t>Decision/Document</a:t>
                      </a:r>
                      <a:endParaRPr lang="en-US" sz="12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95250" algn="ctr">
                        <a:lnSpc>
                          <a:spcPct val="100000"/>
                        </a:lnSpc>
                        <a:spcAft>
                          <a:spcPts val="1200"/>
                        </a:spcAft>
                      </a:pPr>
                      <a:r>
                        <a:rPr lang="en-US" sz="1200" dirty="0">
                          <a:solidFill>
                            <a:srgbClr val="005172"/>
                          </a:solidFill>
                          <a:effectLst/>
                        </a:rPr>
                        <a:t>Description</a:t>
                      </a:r>
                      <a:endParaRPr lang="en-US" sz="12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5497">
                <a:tc>
                  <a:txBody>
                    <a:bodyPr/>
                    <a:lstStyle/>
                    <a:p>
                      <a:pPr>
                        <a:lnSpc>
                          <a:spcPct val="100000"/>
                        </a:lnSpc>
                        <a:spcAft>
                          <a:spcPts val="0"/>
                        </a:spcAft>
                      </a:pP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a:solidFill>
                            <a:srgbClr val="005172"/>
                          </a:solidFill>
                          <a:effectLst/>
                        </a:rPr>
                        <a:t>Convention Text (UNFCCC)</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a:solidFill>
                            <a:srgbClr val="005172"/>
                          </a:solidFill>
                          <a:effectLst/>
                        </a:rPr>
                        <a:t>It sets specific commitments for Parties to periodically and continually report information on their GHG emissions and removals and on mitigation actions </a:t>
                      </a:r>
                      <a:r>
                        <a:rPr lang="en-US" sz="1000" dirty="0" smtClean="0">
                          <a:solidFill>
                            <a:srgbClr val="005172"/>
                          </a:solidFill>
                          <a:effectLst/>
                        </a:rPr>
                        <a:t>implemented</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0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5172"/>
                          </a:solidFill>
                          <a:effectLst/>
                        </a:rPr>
                        <a:t>3/CP.5</a:t>
                      </a:r>
                    </a:p>
                    <a:p>
                      <a:pPr>
                        <a:lnSpc>
                          <a:spcPct val="100000"/>
                        </a:lnSpc>
                        <a:spcAft>
                          <a:spcPts val="0"/>
                        </a:spcAft>
                      </a:pP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smtClean="0">
                          <a:solidFill>
                            <a:srgbClr val="005172"/>
                          </a:solidFill>
                          <a:effectLst/>
                        </a:rPr>
                        <a:t>Guidelines </a:t>
                      </a:r>
                      <a:r>
                        <a:rPr lang="en-US" sz="1000" dirty="0">
                          <a:solidFill>
                            <a:srgbClr val="005172"/>
                          </a:solidFill>
                          <a:effectLst/>
                        </a:rPr>
                        <a:t>for the preparation of national communications by Parties included in Annex I to the Convention, Part II: UNFCCC reporting guidelines on national communications </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a:solidFill>
                            <a:srgbClr val="005172"/>
                          </a:solidFill>
                          <a:effectLst/>
                        </a:rPr>
                        <a:t>It establishes the structure of the NC; the information to be provided in the NC; the principles and methodologies to be applied to compile information and elaborate </a:t>
                      </a:r>
                      <a:r>
                        <a:rPr lang="en-US" sz="1000" dirty="0" smtClean="0">
                          <a:solidFill>
                            <a:srgbClr val="005172"/>
                          </a:solidFill>
                          <a:effectLst/>
                        </a:rPr>
                        <a:t>estimates</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0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5172"/>
                          </a:solidFill>
                          <a:effectLst/>
                        </a:rPr>
                        <a:t>15/CP.17</a:t>
                      </a:r>
                    </a:p>
                    <a:p>
                      <a:pPr>
                        <a:lnSpc>
                          <a:spcPct val="100000"/>
                        </a:lnSpc>
                        <a:spcAft>
                          <a:spcPts val="0"/>
                        </a:spcAft>
                      </a:pP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smtClean="0">
                          <a:solidFill>
                            <a:srgbClr val="005172"/>
                          </a:solidFill>
                          <a:effectLst/>
                        </a:rPr>
                        <a:t>Guidelines </a:t>
                      </a:r>
                      <a:r>
                        <a:rPr lang="en-US" sz="1000" dirty="0">
                          <a:solidFill>
                            <a:srgbClr val="005172"/>
                          </a:solidFill>
                          <a:effectLst/>
                        </a:rPr>
                        <a:t>for the preparation of national communications by Parties included in Annex I to the Convention, Part I: UNFCCC reporting guidelines on annual greenhouse gas inventories </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a:solidFill>
                            <a:srgbClr val="005172"/>
                          </a:solidFill>
                          <a:effectLst/>
                        </a:rPr>
                        <a:t>It establishes the structure of the GHGI; the information to be provided in the GHGI; the principles; and methodologies to be applied to compile information and elaborate </a:t>
                      </a:r>
                      <a:r>
                        <a:rPr lang="en-US" sz="1000" dirty="0" smtClean="0">
                          <a:solidFill>
                            <a:srgbClr val="005172"/>
                          </a:solidFill>
                          <a:effectLst/>
                        </a:rPr>
                        <a:t>estimates</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0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5172"/>
                          </a:solidFill>
                          <a:effectLst/>
                        </a:rPr>
                        <a:t>24/CP.19</a:t>
                      </a:r>
                    </a:p>
                    <a:p>
                      <a:pPr>
                        <a:lnSpc>
                          <a:spcPct val="100000"/>
                        </a:lnSpc>
                        <a:spcAft>
                          <a:spcPts val="0"/>
                        </a:spcAft>
                      </a:pP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000" dirty="0" smtClean="0">
                          <a:solidFill>
                            <a:srgbClr val="005172"/>
                          </a:solidFill>
                          <a:effectLst/>
                        </a:rPr>
                        <a:t>Revision of the UNFCCC reporting guidelines on annual inventories for Parties included in Annex I to the Convention</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1000" dirty="0">
                          <a:solidFill>
                            <a:srgbClr val="005172"/>
                          </a:solidFill>
                          <a:effectLst/>
                        </a:rPr>
                        <a:t>It will replace the version provided in Decision </a:t>
                      </a:r>
                      <a:r>
                        <a:rPr lang="en-US" sz="1000" dirty="0" smtClean="0">
                          <a:solidFill>
                            <a:srgbClr val="005172"/>
                          </a:solidFill>
                          <a:effectLst/>
                        </a:rPr>
                        <a:t>15/CP.17</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5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5172"/>
                          </a:solidFill>
                          <a:effectLst/>
                        </a:rPr>
                        <a:t>2/CP.17</a:t>
                      </a:r>
                    </a:p>
                    <a:p>
                      <a:pPr>
                        <a:lnSpc>
                          <a:spcPct val="100000"/>
                        </a:lnSpc>
                        <a:spcAft>
                          <a:spcPts val="0"/>
                        </a:spcAft>
                      </a:pP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smtClean="0">
                          <a:solidFill>
                            <a:srgbClr val="005172"/>
                          </a:solidFill>
                          <a:effectLst/>
                        </a:rPr>
                        <a:t>UNFCCC </a:t>
                      </a:r>
                      <a:r>
                        <a:rPr lang="en-US" sz="1000" dirty="0">
                          <a:solidFill>
                            <a:srgbClr val="005172"/>
                          </a:solidFill>
                          <a:effectLst/>
                        </a:rPr>
                        <a:t>biennial reporting guidelines for developed country Parties </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a:solidFill>
                            <a:srgbClr val="005172"/>
                          </a:solidFill>
                          <a:effectLst/>
                        </a:rPr>
                        <a:t>It establishes the information to be provided in the BR (noting that principles and methodologies to be applied to compile information and elaborate estimates are those applied for NC and GHGI</a:t>
                      </a:r>
                      <a:r>
                        <a:rPr lang="en-US" sz="1000" dirty="0" smtClean="0">
                          <a:solidFill>
                            <a:srgbClr val="005172"/>
                          </a:solidFill>
                          <a:effectLst/>
                        </a:rPr>
                        <a:t>)</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5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5172"/>
                          </a:solidFill>
                          <a:effectLst/>
                        </a:rPr>
                        <a:t>17/CP.8</a:t>
                      </a:r>
                    </a:p>
                    <a:p>
                      <a:pPr>
                        <a:lnSpc>
                          <a:spcPct val="100000"/>
                        </a:lnSpc>
                        <a:spcAft>
                          <a:spcPts val="0"/>
                        </a:spcAft>
                      </a:pP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smtClean="0">
                          <a:solidFill>
                            <a:srgbClr val="005172"/>
                          </a:solidFill>
                          <a:effectLst/>
                        </a:rPr>
                        <a:t>Guidelines </a:t>
                      </a:r>
                      <a:r>
                        <a:rPr lang="en-US" sz="1000" dirty="0">
                          <a:solidFill>
                            <a:srgbClr val="005172"/>
                          </a:solidFill>
                          <a:effectLst/>
                        </a:rPr>
                        <a:t>for the preparation of national communications from Parties not included in Annex I to the Convention</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a:solidFill>
                            <a:srgbClr val="005172"/>
                          </a:solidFill>
                          <a:effectLst/>
                        </a:rPr>
                        <a:t>It establishes the structure of the GHGI; the information to be provided in the GHGI; the principles and methodologies to be applied to compile information and elaborate estimates.</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5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5172"/>
                          </a:solidFill>
                          <a:effectLst/>
                        </a:rPr>
                        <a:t>2/CP.17</a:t>
                      </a:r>
                    </a:p>
                    <a:p>
                      <a:pPr>
                        <a:lnSpc>
                          <a:spcPct val="100000"/>
                        </a:lnSpc>
                        <a:spcAft>
                          <a:spcPts val="0"/>
                        </a:spcAft>
                      </a:pP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smtClean="0">
                          <a:solidFill>
                            <a:srgbClr val="005172"/>
                          </a:solidFill>
                          <a:effectLst/>
                        </a:rPr>
                        <a:t>UNFCCC </a:t>
                      </a:r>
                      <a:r>
                        <a:rPr lang="en-US" sz="1000" dirty="0">
                          <a:solidFill>
                            <a:srgbClr val="005172"/>
                          </a:solidFill>
                          <a:effectLst/>
                        </a:rPr>
                        <a:t>biennial update reporting guidelines for Parties not included in Annex I to the Convention  </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a:solidFill>
                            <a:srgbClr val="005172"/>
                          </a:solidFill>
                          <a:effectLst/>
                        </a:rPr>
                        <a:t>It establishes the information to be provided in the BUR (noting that principles and methodologies to be applied to compile information and elaborate estimates are those applied for NC and GHGI)</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0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5172"/>
                          </a:solidFill>
                          <a:effectLst/>
                        </a:rPr>
                        <a:t>12/CP.17</a:t>
                      </a:r>
                    </a:p>
                    <a:p>
                      <a:pPr>
                        <a:lnSpc>
                          <a:spcPct val="100000"/>
                        </a:lnSpc>
                        <a:spcAft>
                          <a:spcPts val="0"/>
                        </a:spcAft>
                      </a:pP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smtClean="0">
                          <a:solidFill>
                            <a:srgbClr val="005172"/>
                          </a:solidFill>
                          <a:effectLst/>
                        </a:rPr>
                        <a:t>Guidance </a:t>
                      </a:r>
                      <a:r>
                        <a:rPr lang="en-US" sz="1000" dirty="0">
                          <a:solidFill>
                            <a:srgbClr val="005172"/>
                          </a:solidFill>
                          <a:effectLst/>
                        </a:rPr>
                        <a:t>on systems for providing information on how safeguards are addressed and respected and modalities relating to forest reference emission levels and forest reference levels as referred to in decision 1/CP.16</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a:solidFill>
                            <a:srgbClr val="005172"/>
                          </a:solidFill>
                          <a:effectLst/>
                        </a:rPr>
                        <a:t>It provides guidance on information to be submitted on how safeguards have been addressed and respected</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3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5172"/>
                          </a:solidFill>
                          <a:effectLst/>
                        </a:rPr>
                        <a:t>13/CP.19</a:t>
                      </a:r>
                    </a:p>
                    <a:p>
                      <a:pPr>
                        <a:lnSpc>
                          <a:spcPct val="100000"/>
                        </a:lnSpc>
                        <a:spcAft>
                          <a:spcPts val="0"/>
                        </a:spcAft>
                      </a:pP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smtClean="0">
                          <a:solidFill>
                            <a:srgbClr val="005172"/>
                          </a:solidFill>
                          <a:effectLst/>
                        </a:rPr>
                        <a:t>Guidelines </a:t>
                      </a:r>
                      <a:r>
                        <a:rPr lang="en-US" sz="1000" dirty="0">
                          <a:solidFill>
                            <a:srgbClr val="005172"/>
                          </a:solidFill>
                          <a:effectLst/>
                        </a:rPr>
                        <a:t>for </a:t>
                      </a:r>
                      <a:r>
                        <a:rPr lang="en-US" sz="1000" dirty="0" smtClean="0">
                          <a:solidFill>
                            <a:srgbClr val="005172"/>
                          </a:solidFill>
                          <a:effectLst/>
                        </a:rPr>
                        <a:t> technical assessment of submissions </a:t>
                      </a:r>
                      <a:r>
                        <a:rPr lang="en-US" sz="1000" dirty="0">
                          <a:solidFill>
                            <a:srgbClr val="005172"/>
                          </a:solidFill>
                          <a:effectLst/>
                        </a:rPr>
                        <a:t>of information on reference levels</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a:solidFill>
                            <a:srgbClr val="005172"/>
                          </a:solidFill>
                          <a:effectLst/>
                        </a:rPr>
                        <a:t>It provides guidance on information to be submitted on how the reference levels have been constructed</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3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5172"/>
                          </a:solidFill>
                          <a:effectLst/>
                        </a:rPr>
                        <a:t>14/CP.19</a:t>
                      </a:r>
                    </a:p>
                    <a:p>
                      <a:pPr>
                        <a:lnSpc>
                          <a:spcPct val="100000"/>
                        </a:lnSpc>
                        <a:spcAft>
                          <a:spcPts val="0"/>
                        </a:spcAft>
                      </a:pP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smtClean="0">
                          <a:solidFill>
                            <a:srgbClr val="005172"/>
                          </a:solidFill>
                          <a:effectLst/>
                        </a:rPr>
                        <a:t>Modalities </a:t>
                      </a:r>
                      <a:r>
                        <a:rPr lang="en-US" sz="1000" dirty="0">
                          <a:solidFill>
                            <a:srgbClr val="005172"/>
                          </a:solidFill>
                          <a:effectLst/>
                        </a:rPr>
                        <a:t>for measuring, reporting and verifying</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000" dirty="0">
                          <a:solidFill>
                            <a:srgbClr val="005172"/>
                          </a:solidFill>
                          <a:effectLst/>
                        </a:rPr>
                        <a:t>It provides guidance on information to be submitted on how the results of activities have been estimated</a:t>
                      </a:r>
                      <a:endParaRPr lang="en-US" sz="10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itel 1"/>
          <p:cNvSpPr txBox="1">
            <a:spLocks/>
          </p:cNvSpPr>
          <p:nvPr/>
        </p:nvSpPr>
        <p:spPr bwMode="auto">
          <a:xfrm>
            <a:off x="491642" y="230189"/>
            <a:ext cx="8442796" cy="759718"/>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sz="2000" dirty="0" smtClean="0"/>
              <a:t>Main COP decisions relevant to UNFCCC reporting by parties</a:t>
            </a:r>
            <a:endParaRPr lang="en-GB" sz="1600" dirty="0"/>
          </a:p>
        </p:txBody>
      </p:sp>
    </p:spTree>
    <p:extLst>
      <p:ext uri="{BB962C8B-B14F-4D97-AF65-F5344CB8AC3E}">
        <p14:creationId xmlns:p14="http://schemas.microsoft.com/office/powerpoint/2010/main" val="1313123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72150"/>
            <a:ext cx="9144000" cy="108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298220391"/>
              </p:ext>
            </p:extLst>
          </p:nvPr>
        </p:nvGraphicFramePr>
        <p:xfrm>
          <a:off x="422275" y="1295951"/>
          <a:ext cx="8350250" cy="5120640"/>
        </p:xfrm>
        <a:graphic>
          <a:graphicData uri="http://schemas.openxmlformats.org/drawingml/2006/table">
            <a:tbl>
              <a:tblPr firstRow="1" firstCol="1" bandRow="1">
                <a:tableStyleId>{E8034E78-7F5D-4C2E-B375-FC64B27BC917}</a:tableStyleId>
              </a:tblPr>
              <a:tblGrid>
                <a:gridCol w="4290852"/>
                <a:gridCol w="4059398"/>
              </a:tblGrid>
              <a:tr h="0">
                <a:tc>
                  <a:txBody>
                    <a:bodyPr/>
                    <a:lstStyle/>
                    <a:p>
                      <a:pPr marR="95250" algn="ctr">
                        <a:lnSpc>
                          <a:spcPct val="100000"/>
                        </a:lnSpc>
                        <a:spcAft>
                          <a:spcPts val="1200"/>
                        </a:spcAft>
                      </a:pPr>
                      <a:r>
                        <a:rPr lang="en-US" sz="1200" dirty="0">
                          <a:solidFill>
                            <a:srgbClr val="005172"/>
                          </a:solidFill>
                          <a:effectLst/>
                        </a:rPr>
                        <a:t>Decision/Document</a:t>
                      </a:r>
                      <a:endParaRPr lang="en-US" sz="12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95250" algn="ctr">
                        <a:lnSpc>
                          <a:spcPct val="100000"/>
                        </a:lnSpc>
                        <a:spcAft>
                          <a:spcPts val="1200"/>
                        </a:spcAft>
                      </a:pPr>
                      <a:r>
                        <a:rPr lang="en-US" sz="1200" dirty="0">
                          <a:solidFill>
                            <a:srgbClr val="005172"/>
                          </a:solidFill>
                          <a:effectLst/>
                        </a:rPr>
                        <a:t>Description</a:t>
                      </a:r>
                      <a:endParaRPr lang="en-US" sz="12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5497">
                <a:tc>
                  <a:txBody>
                    <a:bodyPr/>
                    <a:lstStyle/>
                    <a:p>
                      <a:pPr>
                        <a:lnSpc>
                          <a:spcPct val="100000"/>
                        </a:lnSpc>
                        <a:spcAft>
                          <a:spcPts val="0"/>
                        </a:spcAft>
                      </a:pPr>
                      <a:r>
                        <a:rPr lang="en-US" sz="1200" b="1" dirty="0">
                          <a:solidFill>
                            <a:srgbClr val="005172"/>
                          </a:solidFill>
                          <a:effectLst/>
                        </a:rPr>
                        <a:t>2013 </a:t>
                      </a:r>
                      <a:r>
                        <a:rPr lang="en-US" sz="1200" b="0" dirty="0">
                          <a:solidFill>
                            <a:srgbClr val="005172"/>
                          </a:solidFill>
                          <a:effectLst/>
                        </a:rPr>
                        <a:t>Revised Supplementary Methods and Good Practice Guidance Arising from the Kyoto Protocol (KP Supplement) (adopted by </a:t>
                      </a:r>
                      <a:r>
                        <a:rPr lang="en-US" sz="1200" b="0" dirty="0" smtClean="0">
                          <a:solidFill>
                            <a:srgbClr val="005172"/>
                          </a:solidFill>
                          <a:effectLst/>
                        </a:rPr>
                        <a:t>decision 6/CMP.9</a:t>
                      </a:r>
                      <a:r>
                        <a:rPr lang="en-US" sz="1200" b="0" dirty="0">
                          <a:solidFill>
                            <a:srgbClr val="005172"/>
                          </a:solidFill>
                          <a:effectLst/>
                        </a:rPr>
                        <a:t>)</a:t>
                      </a:r>
                      <a:endParaRPr lang="en-US" sz="1200" b="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200" dirty="0">
                          <a:solidFill>
                            <a:srgbClr val="005172"/>
                          </a:solidFill>
                          <a:effectLst/>
                        </a:rPr>
                        <a:t>It provides good practices to be followed, in addition to the 2006 IPCC Guidelines for National Greenhouse Gas Inventories, in order to ensure accuracy of estimates of KP-LULUCF activities</a:t>
                      </a:r>
                      <a:endParaRPr lang="en-US" sz="12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9720">
                <a:tc>
                  <a:txBody>
                    <a:bodyPr/>
                    <a:lstStyle/>
                    <a:p>
                      <a:pPr>
                        <a:lnSpc>
                          <a:spcPct val="100000"/>
                        </a:lnSpc>
                        <a:spcAft>
                          <a:spcPts val="0"/>
                        </a:spcAft>
                      </a:pPr>
                      <a:r>
                        <a:rPr lang="en-US" sz="1200" b="1" dirty="0">
                          <a:solidFill>
                            <a:srgbClr val="005172"/>
                          </a:solidFill>
                          <a:effectLst/>
                        </a:rPr>
                        <a:t>2013</a:t>
                      </a:r>
                      <a:r>
                        <a:rPr lang="en-US" sz="1200" b="0" dirty="0">
                          <a:solidFill>
                            <a:srgbClr val="005172"/>
                          </a:solidFill>
                          <a:effectLst/>
                        </a:rPr>
                        <a:t> Supplement to the 2006 Guidelines for National Greenhouse Gas Inventories: Wetlands (Wetlands Supplement) (adopted by </a:t>
                      </a:r>
                      <a:r>
                        <a:rPr lang="en-US" sz="1200" b="0" dirty="0" smtClean="0">
                          <a:solidFill>
                            <a:srgbClr val="005172"/>
                          </a:solidFill>
                          <a:effectLst/>
                        </a:rPr>
                        <a:t>decision 23/CP.19</a:t>
                      </a:r>
                      <a:r>
                        <a:rPr lang="en-US" sz="1200" b="0" dirty="0">
                          <a:solidFill>
                            <a:srgbClr val="005172"/>
                          </a:solidFill>
                          <a:effectLst/>
                        </a:rPr>
                        <a:t>)</a:t>
                      </a:r>
                      <a:endParaRPr lang="en-US" sz="1200" b="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200" dirty="0">
                          <a:solidFill>
                            <a:srgbClr val="005172"/>
                          </a:solidFill>
                          <a:effectLst/>
                        </a:rPr>
                        <a:t>It provides supplementary methods, to those provided in the 2006 IPCC Guidelines for National Greenhouse Gas Inventories, for collecting and compiling information and for preparing GHG estimates for wetlands and drained </a:t>
                      </a:r>
                      <a:r>
                        <a:rPr lang="en-US" sz="1200" dirty="0" smtClean="0">
                          <a:solidFill>
                            <a:srgbClr val="005172"/>
                          </a:solidFill>
                          <a:effectLst/>
                        </a:rPr>
                        <a:t>soils</a:t>
                      </a:r>
                      <a:endParaRPr lang="en-US" sz="12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9607">
                <a:tc>
                  <a:txBody>
                    <a:bodyPr/>
                    <a:lstStyle/>
                    <a:p>
                      <a:pPr>
                        <a:lnSpc>
                          <a:spcPct val="100000"/>
                        </a:lnSpc>
                        <a:spcAft>
                          <a:spcPts val="0"/>
                        </a:spcAft>
                      </a:pPr>
                      <a:r>
                        <a:rPr lang="en-US" sz="1200" b="1" dirty="0">
                          <a:solidFill>
                            <a:srgbClr val="005172"/>
                          </a:solidFill>
                          <a:effectLst/>
                        </a:rPr>
                        <a:t>2006 </a:t>
                      </a:r>
                      <a:r>
                        <a:rPr lang="en-US" sz="1200" b="0" dirty="0">
                          <a:solidFill>
                            <a:srgbClr val="005172"/>
                          </a:solidFill>
                          <a:effectLst/>
                        </a:rPr>
                        <a:t>IPCC Guidelines for National Greenhouse Gas Inventories (adopted by decision 15/CP.17)</a:t>
                      </a:r>
                      <a:endParaRPr lang="en-US" sz="1200" b="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200" dirty="0">
                          <a:solidFill>
                            <a:srgbClr val="005172"/>
                          </a:solidFill>
                          <a:effectLst/>
                        </a:rPr>
                        <a:t>It provides methods for collecting and compiling information and for preparing GHG estimates, which are consistent with the reporting principles (transparency, completeness, consistency, accuracy and therefore, comparability). This represents the most recent guidelines for national GHG inventories published by </a:t>
                      </a:r>
                      <a:r>
                        <a:rPr lang="en-US" sz="1200" dirty="0" smtClean="0">
                          <a:solidFill>
                            <a:srgbClr val="005172"/>
                          </a:solidFill>
                          <a:effectLst/>
                        </a:rPr>
                        <a:t>IPCC</a:t>
                      </a:r>
                      <a:endParaRPr lang="en-US" sz="12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5497">
                <a:tc>
                  <a:txBody>
                    <a:bodyPr/>
                    <a:lstStyle/>
                    <a:p>
                      <a:pPr>
                        <a:lnSpc>
                          <a:spcPct val="100000"/>
                        </a:lnSpc>
                        <a:spcAft>
                          <a:spcPts val="0"/>
                        </a:spcAft>
                      </a:pPr>
                      <a:r>
                        <a:rPr lang="en-US" sz="1200" b="1" dirty="0">
                          <a:solidFill>
                            <a:srgbClr val="005172"/>
                          </a:solidFill>
                          <a:effectLst/>
                        </a:rPr>
                        <a:t>2003 </a:t>
                      </a:r>
                      <a:r>
                        <a:rPr lang="en-US" sz="1200" b="0" dirty="0">
                          <a:solidFill>
                            <a:srgbClr val="005172"/>
                          </a:solidFill>
                          <a:effectLst/>
                        </a:rPr>
                        <a:t>IPCC Good Practice Guidance for Land Use, Land-Use Change and Forestry (adopted by decisions 2/CP.17, 17/CP.18)</a:t>
                      </a:r>
                      <a:endParaRPr lang="en-US" sz="1200" b="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200" dirty="0">
                          <a:solidFill>
                            <a:srgbClr val="005172"/>
                          </a:solidFill>
                          <a:effectLst/>
                        </a:rPr>
                        <a:t>It provides good practices to be followed, in addition to the Revised 1996 IPCC Guidelines for National Greenhouse Gas Inventories, in order to ensure accuracy of LULUCF </a:t>
                      </a:r>
                      <a:r>
                        <a:rPr lang="en-US" sz="1200" dirty="0" smtClean="0">
                          <a:solidFill>
                            <a:srgbClr val="005172"/>
                          </a:solidFill>
                          <a:effectLst/>
                        </a:rPr>
                        <a:t>estimates</a:t>
                      </a:r>
                      <a:endParaRPr lang="en-US" sz="12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5497">
                <a:tc>
                  <a:txBody>
                    <a:bodyPr/>
                    <a:lstStyle/>
                    <a:p>
                      <a:pPr>
                        <a:lnSpc>
                          <a:spcPct val="100000"/>
                        </a:lnSpc>
                        <a:spcAft>
                          <a:spcPts val="0"/>
                        </a:spcAft>
                      </a:pPr>
                      <a:r>
                        <a:rPr lang="en-US" sz="1200" b="1" dirty="0">
                          <a:solidFill>
                            <a:srgbClr val="005172"/>
                          </a:solidFill>
                          <a:effectLst/>
                        </a:rPr>
                        <a:t>2000 </a:t>
                      </a:r>
                      <a:r>
                        <a:rPr lang="en-US" sz="1200" b="0" dirty="0">
                          <a:solidFill>
                            <a:srgbClr val="005172"/>
                          </a:solidFill>
                          <a:effectLst/>
                        </a:rPr>
                        <a:t>IPCC Good Practice Guidance and Uncertainty Management in National Greenhouse Gas Inventories (adopted by decisions 2/CP.17, 17/CP.18)</a:t>
                      </a:r>
                      <a:endParaRPr lang="en-US" sz="1200" b="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200" dirty="0">
                          <a:solidFill>
                            <a:srgbClr val="005172"/>
                          </a:solidFill>
                          <a:effectLst/>
                        </a:rPr>
                        <a:t>It provides good practices to be followed, in addition to the Revised 1996 IPCC Guidelines for National Greenhouse Gas Inventories, in order to ensure accuracy of </a:t>
                      </a:r>
                      <a:r>
                        <a:rPr lang="en-US" sz="1200" dirty="0" smtClean="0">
                          <a:solidFill>
                            <a:srgbClr val="005172"/>
                          </a:solidFill>
                          <a:effectLst/>
                        </a:rPr>
                        <a:t>estimates</a:t>
                      </a:r>
                      <a:endParaRPr lang="en-US" sz="12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331">
                <a:tc>
                  <a:txBody>
                    <a:bodyPr/>
                    <a:lstStyle/>
                    <a:p>
                      <a:pPr>
                        <a:lnSpc>
                          <a:spcPct val="100000"/>
                        </a:lnSpc>
                        <a:spcAft>
                          <a:spcPts val="0"/>
                        </a:spcAft>
                      </a:pPr>
                      <a:r>
                        <a:rPr lang="en-US" sz="1200" b="1" dirty="0">
                          <a:solidFill>
                            <a:srgbClr val="005172"/>
                          </a:solidFill>
                          <a:effectLst/>
                        </a:rPr>
                        <a:t>Revised 1996 </a:t>
                      </a:r>
                      <a:r>
                        <a:rPr lang="en-US" sz="1200" b="0" dirty="0">
                          <a:solidFill>
                            <a:srgbClr val="005172"/>
                          </a:solidFill>
                          <a:effectLst/>
                        </a:rPr>
                        <a:t>IPCC Guidelines for National Greenhouse Gas Inventories (adopted by decisions 2/CP.17, 17/CP.18)</a:t>
                      </a:r>
                      <a:endParaRPr lang="en-US" sz="1200" b="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en-US" sz="1200" dirty="0">
                          <a:solidFill>
                            <a:srgbClr val="005172"/>
                          </a:solidFill>
                          <a:effectLst/>
                        </a:rPr>
                        <a:t>It provides methods for collecting and compiling information and for preparing GHG estimates, which are consistent with the reporting </a:t>
                      </a:r>
                      <a:r>
                        <a:rPr lang="en-US" sz="1200" dirty="0" smtClean="0">
                          <a:solidFill>
                            <a:srgbClr val="005172"/>
                          </a:solidFill>
                          <a:effectLst/>
                        </a:rPr>
                        <a:t>principles</a:t>
                      </a:r>
                      <a:endParaRPr lang="en-US" sz="1200" dirty="0">
                        <a:solidFill>
                          <a:srgbClr val="005172"/>
                        </a:solidFill>
                        <a:effectLst/>
                        <a:latin typeface="Calibri"/>
                        <a:ea typeface="Calibri"/>
                        <a:cs typeface="Times New Roman"/>
                      </a:endParaRPr>
                    </a:p>
                  </a:txBody>
                  <a:tcPr marL="25042" marR="250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itel 1"/>
          <p:cNvSpPr txBox="1">
            <a:spLocks/>
          </p:cNvSpPr>
          <p:nvPr/>
        </p:nvSpPr>
        <p:spPr bwMode="auto">
          <a:xfrm>
            <a:off x="491642" y="230189"/>
            <a:ext cx="8442796" cy="759718"/>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sz="2000" dirty="0" smtClean="0"/>
              <a:t>Main IPCC guidelines relevant to UNFCCC reporting by parties</a:t>
            </a:r>
            <a:endParaRPr lang="en-GB" sz="1600" dirty="0"/>
          </a:p>
        </p:txBody>
      </p:sp>
    </p:spTree>
    <p:extLst>
      <p:ext uri="{BB962C8B-B14F-4D97-AF65-F5344CB8AC3E}">
        <p14:creationId xmlns:p14="http://schemas.microsoft.com/office/powerpoint/2010/main" val="1491184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12550"/>
            <a:ext cx="9144000" cy="135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le 1"/>
          <p:cNvSpPr>
            <a:spLocks noGrp="1"/>
          </p:cNvSpPr>
          <p:nvPr>
            <p:ph type="title"/>
          </p:nvPr>
        </p:nvSpPr>
        <p:spPr>
          <a:xfrm>
            <a:off x="491642" y="230189"/>
            <a:ext cx="8442796" cy="1103311"/>
          </a:xfrm>
        </p:spPr>
        <p:txBody>
          <a:bodyPr/>
          <a:lstStyle/>
          <a:p>
            <a:r>
              <a:rPr lang="en-GB" sz="2800" dirty="0" smtClean="0"/>
              <a:t>Guidance from the Carbon Fund Methodological Framework</a:t>
            </a:r>
            <a:endParaRPr lang="en-GB" sz="2800" i="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78393041"/>
              </p:ext>
            </p:extLst>
          </p:nvPr>
        </p:nvGraphicFramePr>
        <p:xfrm>
          <a:off x="609599" y="1536907"/>
          <a:ext cx="3784270" cy="4963160"/>
        </p:xfrm>
        <a:graphic>
          <a:graphicData uri="http://schemas.openxmlformats.org/drawingml/2006/table">
            <a:tbl>
              <a:tblPr firstRow="1" bandRow="1">
                <a:tableStyleId>{E8034E78-7F5D-4C2E-B375-FC64B27BC917}</a:tableStyleId>
              </a:tblPr>
              <a:tblGrid>
                <a:gridCol w="3784270"/>
              </a:tblGrid>
              <a:tr h="370840">
                <a:tc>
                  <a:txBody>
                    <a:bodyPr/>
                    <a:lstStyle/>
                    <a:p>
                      <a:r>
                        <a:rPr lang="en-GB" sz="1400" dirty="0" smtClean="0"/>
                        <a:t>Methodological steps</a:t>
                      </a:r>
                      <a:endParaRPr lang="en-GB" sz="1400" dirty="0"/>
                    </a:p>
                  </a:txBody>
                  <a:tcPr/>
                </a:tc>
              </a:tr>
              <a:tr h="370840">
                <a:tc>
                  <a:txBody>
                    <a:bodyPr/>
                    <a:lstStyle/>
                    <a:p>
                      <a:r>
                        <a:rPr lang="en-GB" sz="1400" dirty="0" smtClean="0">
                          <a:solidFill>
                            <a:schemeClr val="bg2"/>
                          </a:solidFill>
                        </a:rPr>
                        <a:t>Forest definition</a:t>
                      </a:r>
                      <a:endParaRPr lang="en-GB" sz="1400" dirty="0">
                        <a:solidFill>
                          <a:schemeClr val="bg2"/>
                        </a:solidFill>
                      </a:endParaRPr>
                    </a:p>
                  </a:txBody>
                  <a:tcPr/>
                </a:tc>
              </a:tr>
              <a:tr h="370840">
                <a:tc>
                  <a:txBody>
                    <a:bodyPr/>
                    <a:lstStyle/>
                    <a:p>
                      <a:r>
                        <a:rPr lang="en-GB" sz="1400" dirty="0" smtClean="0">
                          <a:solidFill>
                            <a:schemeClr val="bg2"/>
                          </a:solidFill>
                        </a:rPr>
                        <a:t>Definition of forest</a:t>
                      </a:r>
                      <a:r>
                        <a:rPr lang="en-GB" sz="1400" baseline="0" dirty="0" smtClean="0">
                          <a:solidFill>
                            <a:schemeClr val="bg2"/>
                          </a:solidFill>
                        </a:rPr>
                        <a:t> classes</a:t>
                      </a:r>
                      <a:endParaRPr lang="en-GB" sz="1400" dirty="0">
                        <a:solidFill>
                          <a:schemeClr val="bg2"/>
                        </a:solidFill>
                      </a:endParaRPr>
                    </a:p>
                  </a:txBody>
                  <a:tcPr/>
                </a:tc>
              </a:tr>
              <a:tr h="370840">
                <a:tc>
                  <a:txBody>
                    <a:bodyPr/>
                    <a:lstStyle/>
                    <a:p>
                      <a:r>
                        <a:rPr lang="en-GB" sz="1400" dirty="0" smtClean="0">
                          <a:solidFill>
                            <a:schemeClr val="bg2"/>
                          </a:solidFill>
                        </a:rPr>
                        <a:t>Choice</a:t>
                      </a:r>
                      <a:r>
                        <a:rPr lang="en-GB" sz="1400" baseline="0" dirty="0" smtClean="0">
                          <a:solidFill>
                            <a:schemeClr val="bg2"/>
                          </a:solidFill>
                        </a:rPr>
                        <a:t> of Activity Data and </a:t>
                      </a:r>
                      <a:br>
                        <a:rPr lang="en-GB" sz="1400" baseline="0" dirty="0" smtClean="0">
                          <a:solidFill>
                            <a:schemeClr val="bg2"/>
                          </a:solidFill>
                        </a:rPr>
                      </a:br>
                      <a:r>
                        <a:rPr lang="en-GB" sz="1400" baseline="0" dirty="0" smtClean="0">
                          <a:solidFill>
                            <a:schemeClr val="bg2"/>
                          </a:solidFill>
                        </a:rPr>
                        <a:t>(pre-)processing methods</a:t>
                      </a:r>
                      <a:endParaRPr lang="en-GB" sz="1400" dirty="0">
                        <a:solidFill>
                          <a:schemeClr val="bg2"/>
                        </a:solidFill>
                      </a:endParaRPr>
                    </a:p>
                  </a:txBody>
                  <a:tcPr/>
                </a:tc>
              </a:tr>
              <a:tr h="370840">
                <a:tc>
                  <a:txBody>
                    <a:bodyPr/>
                    <a:lstStyle/>
                    <a:p>
                      <a:r>
                        <a:rPr lang="en-GB" sz="1400" dirty="0" smtClean="0">
                          <a:solidFill>
                            <a:schemeClr val="bg2"/>
                          </a:solidFill>
                        </a:rPr>
                        <a:t>Choice of emission factors and description of their development</a:t>
                      </a:r>
                      <a:endParaRPr lang="en-GB" sz="1400" dirty="0">
                        <a:solidFill>
                          <a:schemeClr val="bg2"/>
                        </a:solidFill>
                      </a:endParaRPr>
                    </a:p>
                  </a:txBody>
                  <a:tcPr/>
                </a:tc>
              </a:tr>
              <a:tr h="370840">
                <a:tc>
                  <a:txBody>
                    <a:bodyPr/>
                    <a:lstStyle/>
                    <a:p>
                      <a:r>
                        <a:rPr lang="en-GB" sz="1400" dirty="0" smtClean="0">
                          <a:solidFill>
                            <a:schemeClr val="bg2"/>
                          </a:solidFill>
                        </a:rPr>
                        <a:t>Estimation of emissions and removals, including accounting approach</a:t>
                      </a:r>
                      <a:endParaRPr lang="en-GB" sz="1400" dirty="0">
                        <a:solidFill>
                          <a:schemeClr val="bg2"/>
                        </a:solidFill>
                      </a:endParaRPr>
                    </a:p>
                  </a:txBody>
                  <a:tcPr/>
                </a:tc>
              </a:tr>
              <a:tr h="370840">
                <a:tc>
                  <a:txBody>
                    <a:bodyPr/>
                    <a:lstStyle/>
                    <a:p>
                      <a:r>
                        <a:rPr lang="en-GB" sz="1400" dirty="0" smtClean="0">
                          <a:solidFill>
                            <a:schemeClr val="bg2"/>
                          </a:solidFill>
                        </a:rPr>
                        <a:t>Disaggregation of emissions by Sources and removals</a:t>
                      </a:r>
                      <a:r>
                        <a:rPr lang="en-GB" sz="1400" baseline="0" dirty="0" smtClean="0">
                          <a:solidFill>
                            <a:schemeClr val="bg2"/>
                          </a:solidFill>
                        </a:rPr>
                        <a:t> by Sinks</a:t>
                      </a:r>
                      <a:endParaRPr lang="en-GB" sz="1400" dirty="0">
                        <a:solidFill>
                          <a:schemeClr val="bg2"/>
                        </a:solidFill>
                      </a:endParaRPr>
                    </a:p>
                  </a:txBody>
                  <a:tcPr/>
                </a:tc>
              </a:tr>
              <a:tr h="370840">
                <a:tc>
                  <a:txBody>
                    <a:bodyPr/>
                    <a:lstStyle/>
                    <a:p>
                      <a:r>
                        <a:rPr lang="en-GB" sz="1400" dirty="0" smtClean="0">
                          <a:solidFill>
                            <a:schemeClr val="bg2"/>
                          </a:solidFill>
                        </a:rPr>
                        <a:t>Estimation of accuracy,</a:t>
                      </a:r>
                      <a:r>
                        <a:rPr lang="en-GB" sz="1400" baseline="0" dirty="0" smtClean="0">
                          <a:solidFill>
                            <a:schemeClr val="bg2"/>
                          </a:solidFill>
                        </a:rPr>
                        <a:t> precision, and/or confidence level</a:t>
                      </a:r>
                      <a:endParaRPr lang="en-GB" sz="1400" dirty="0">
                        <a:solidFill>
                          <a:schemeClr val="bg2"/>
                        </a:solidFill>
                      </a:endParaRPr>
                    </a:p>
                  </a:txBody>
                  <a:tcPr/>
                </a:tc>
              </a:tr>
              <a:tr h="370840">
                <a:tc>
                  <a:txBody>
                    <a:bodyPr/>
                    <a:lstStyle/>
                    <a:p>
                      <a:r>
                        <a:rPr lang="en-GB" sz="1400" dirty="0" smtClean="0">
                          <a:solidFill>
                            <a:schemeClr val="bg2"/>
                          </a:solidFill>
                        </a:rPr>
                        <a:t>Discussion</a:t>
                      </a:r>
                      <a:r>
                        <a:rPr lang="en-GB" sz="1400" baseline="0" dirty="0" smtClean="0">
                          <a:solidFill>
                            <a:schemeClr val="bg2"/>
                          </a:solidFill>
                        </a:rPr>
                        <a:t> of key uncertainties</a:t>
                      </a:r>
                      <a:endParaRPr lang="en-GB" sz="1400" dirty="0">
                        <a:solidFill>
                          <a:schemeClr val="bg2"/>
                        </a:solidFill>
                      </a:endParaRPr>
                    </a:p>
                  </a:txBody>
                  <a:tcPr/>
                </a:tc>
              </a:tr>
              <a:tr h="370840">
                <a:tc>
                  <a:txBody>
                    <a:bodyPr/>
                    <a:lstStyle/>
                    <a:p>
                      <a:r>
                        <a:rPr lang="en-GB" sz="1400" dirty="0" smtClean="0">
                          <a:solidFill>
                            <a:schemeClr val="bg2"/>
                          </a:solidFill>
                        </a:rPr>
                        <a:t>Rationale</a:t>
                      </a:r>
                      <a:r>
                        <a:rPr lang="en-GB" sz="1400" baseline="0" dirty="0" smtClean="0">
                          <a:solidFill>
                            <a:schemeClr val="bg2"/>
                          </a:solidFill>
                        </a:rPr>
                        <a:t> for adjusting emissions</a:t>
                      </a:r>
                      <a:endParaRPr lang="en-GB" sz="1400" dirty="0">
                        <a:solidFill>
                          <a:schemeClr val="bg2"/>
                        </a:solidFill>
                      </a:endParaRPr>
                    </a:p>
                  </a:txBody>
                  <a:tcPr/>
                </a:tc>
              </a:tr>
              <a:tr h="370840">
                <a:tc>
                  <a:txBody>
                    <a:bodyPr/>
                    <a:lstStyle/>
                    <a:p>
                      <a:r>
                        <a:rPr lang="en-GB" sz="1400" dirty="0" smtClean="0">
                          <a:solidFill>
                            <a:schemeClr val="bg2"/>
                          </a:solidFill>
                        </a:rPr>
                        <a:t>Methods and assumptions associated with adjusting emissions</a:t>
                      </a:r>
                      <a:endParaRPr lang="en-GB" sz="1400" dirty="0">
                        <a:solidFill>
                          <a:schemeClr val="bg2"/>
                        </a:solidFill>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29710438"/>
              </p:ext>
            </p:extLst>
          </p:nvPr>
        </p:nvGraphicFramePr>
        <p:xfrm>
          <a:off x="4692624" y="1546807"/>
          <a:ext cx="3784270" cy="2890520"/>
        </p:xfrm>
        <a:graphic>
          <a:graphicData uri="http://schemas.openxmlformats.org/drawingml/2006/table">
            <a:tbl>
              <a:tblPr firstRow="1" bandRow="1">
                <a:tableStyleId>{E8034E78-7F5D-4C2E-B375-FC64B27BC917}</a:tableStyleId>
              </a:tblPr>
              <a:tblGrid>
                <a:gridCol w="3784270"/>
              </a:tblGrid>
              <a:tr h="370840">
                <a:tc>
                  <a:txBody>
                    <a:bodyPr/>
                    <a:lstStyle/>
                    <a:p>
                      <a:r>
                        <a:rPr lang="en-GB" sz="1400" dirty="0" smtClean="0"/>
                        <a:t>Maps and/or synthesized data</a:t>
                      </a:r>
                      <a:endParaRPr lang="en-GB" sz="1400" dirty="0"/>
                    </a:p>
                  </a:txBody>
                  <a:tcPr/>
                </a:tc>
              </a:tr>
              <a:tr h="370840">
                <a:tc>
                  <a:txBody>
                    <a:bodyPr/>
                    <a:lstStyle/>
                    <a:p>
                      <a:r>
                        <a:rPr lang="en-GB" sz="1400" dirty="0" smtClean="0">
                          <a:solidFill>
                            <a:schemeClr val="bg2"/>
                          </a:solidFill>
                        </a:rPr>
                        <a:t>Accounting area</a:t>
                      </a:r>
                      <a:endParaRPr lang="en-GB" sz="1400" dirty="0">
                        <a:solidFill>
                          <a:schemeClr val="bg2"/>
                        </a:solidFill>
                      </a:endParaRPr>
                    </a:p>
                  </a:txBody>
                  <a:tcPr/>
                </a:tc>
              </a:tr>
              <a:tr h="370840">
                <a:tc>
                  <a:txBody>
                    <a:bodyPr/>
                    <a:lstStyle/>
                    <a:p>
                      <a:r>
                        <a:rPr lang="en-GB" sz="1400" dirty="0" smtClean="0">
                          <a:solidFill>
                            <a:schemeClr val="bg2"/>
                          </a:solidFill>
                        </a:rPr>
                        <a:t>Activity data</a:t>
                      </a:r>
                      <a:endParaRPr lang="en-GB" sz="1400" dirty="0">
                        <a:solidFill>
                          <a:schemeClr val="bg2"/>
                        </a:solidFill>
                      </a:endParaRPr>
                    </a:p>
                  </a:txBody>
                  <a:tcPr/>
                </a:tc>
              </a:tr>
              <a:tr h="370840">
                <a:tc>
                  <a:txBody>
                    <a:bodyPr/>
                    <a:lstStyle/>
                    <a:p>
                      <a:r>
                        <a:rPr lang="en-GB" sz="1400" dirty="0" smtClean="0">
                          <a:solidFill>
                            <a:schemeClr val="bg2"/>
                          </a:solidFill>
                        </a:rPr>
                        <a:t>Emission factors</a:t>
                      </a:r>
                      <a:endParaRPr lang="en-GB" sz="1400" dirty="0">
                        <a:solidFill>
                          <a:schemeClr val="bg2"/>
                        </a:solidFill>
                      </a:endParaRPr>
                    </a:p>
                  </a:txBody>
                  <a:tcPr/>
                </a:tc>
              </a:tr>
              <a:tr h="370840">
                <a:tc>
                  <a:txBody>
                    <a:bodyPr/>
                    <a:lstStyle/>
                    <a:p>
                      <a:r>
                        <a:rPr lang="en-GB" sz="1400" dirty="0" smtClean="0">
                          <a:solidFill>
                            <a:schemeClr val="bg2"/>
                          </a:solidFill>
                        </a:rPr>
                        <a:t>Average annual emissions over the Reference Period</a:t>
                      </a:r>
                      <a:endParaRPr lang="en-GB" sz="1400" dirty="0">
                        <a:solidFill>
                          <a:schemeClr val="bg2"/>
                        </a:solidFill>
                      </a:endParaRPr>
                    </a:p>
                  </a:txBody>
                  <a:tcPr/>
                </a:tc>
              </a:tr>
              <a:tr h="370840">
                <a:tc>
                  <a:txBody>
                    <a:bodyPr/>
                    <a:lstStyle/>
                    <a:p>
                      <a:r>
                        <a:rPr lang="en-GB" sz="1400" dirty="0" smtClean="0">
                          <a:solidFill>
                            <a:schemeClr val="bg2"/>
                          </a:solidFill>
                        </a:rPr>
                        <a:t>Adjusted</a:t>
                      </a:r>
                      <a:r>
                        <a:rPr lang="en-GB" sz="1400" baseline="0" dirty="0" smtClean="0">
                          <a:solidFill>
                            <a:schemeClr val="bg2"/>
                          </a:solidFill>
                        </a:rPr>
                        <a:t> emissions</a:t>
                      </a:r>
                      <a:endParaRPr lang="en-GB" sz="1400" dirty="0">
                        <a:solidFill>
                          <a:schemeClr val="bg2"/>
                        </a:solidFill>
                      </a:endParaRPr>
                    </a:p>
                  </a:txBody>
                  <a:tcPr/>
                </a:tc>
              </a:tr>
              <a:tr h="370840">
                <a:tc>
                  <a:txBody>
                    <a:bodyPr/>
                    <a:lstStyle/>
                    <a:p>
                      <a:r>
                        <a:rPr lang="en-GB" sz="1400" dirty="0" smtClean="0">
                          <a:solidFill>
                            <a:schemeClr val="bg2"/>
                          </a:solidFill>
                        </a:rPr>
                        <a:t>Any spatial data used to adjust emissions</a:t>
                      </a:r>
                      <a:endParaRPr lang="en-GB" sz="1400" dirty="0">
                        <a:solidFill>
                          <a:schemeClr val="bg2"/>
                        </a:solidFill>
                      </a:endParaRPr>
                    </a:p>
                  </a:txBody>
                  <a:tcPr/>
                </a:tc>
              </a:tr>
            </a:tbl>
          </a:graphicData>
        </a:graphic>
      </p:graphicFrame>
      <p:sp>
        <p:nvSpPr>
          <p:cNvPr id="7" name="TextBox 6"/>
          <p:cNvSpPr txBox="1"/>
          <p:nvPr/>
        </p:nvSpPr>
        <p:spPr>
          <a:xfrm>
            <a:off x="4702625" y="5336271"/>
            <a:ext cx="4655127" cy="323165"/>
          </a:xfrm>
          <a:prstGeom prst="rect">
            <a:avLst/>
          </a:prstGeom>
          <a:noFill/>
        </p:spPr>
        <p:txBody>
          <a:bodyPr wrap="square" rtlCol="0">
            <a:spAutoFit/>
          </a:bodyPr>
          <a:lstStyle/>
          <a:p>
            <a:pPr>
              <a:lnSpc>
                <a:spcPts val="1800"/>
              </a:lnSpc>
            </a:pPr>
            <a:r>
              <a:rPr lang="en-GB" sz="1400" dirty="0" smtClean="0">
                <a:latin typeface="Verdana" pitchFamily="34" charset="0"/>
              </a:rPr>
              <a:t>Source: World Bank FCPF 2013.</a:t>
            </a:r>
          </a:p>
        </p:txBody>
      </p:sp>
    </p:spTree>
    <p:extLst>
      <p:ext uri="{BB962C8B-B14F-4D97-AF65-F5344CB8AC3E}">
        <p14:creationId xmlns:p14="http://schemas.microsoft.com/office/powerpoint/2010/main" val="3193753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smtClean="0"/>
              <a:t>Outline of lecture</a:t>
            </a:r>
            <a:endParaRPr lang="en-GB" dirty="0"/>
          </a:p>
        </p:txBody>
      </p:sp>
      <p:sp>
        <p:nvSpPr>
          <p:cNvPr id="3" name="Tijdelijke aanduiding voor tekst 2"/>
          <p:cNvSpPr>
            <a:spLocks noGrp="1"/>
          </p:cNvSpPr>
          <p:nvPr>
            <p:ph type="body" sz="quarter" idx="10"/>
          </p:nvPr>
        </p:nvSpPr>
        <p:spPr>
          <a:xfrm>
            <a:off x="421199" y="1440971"/>
            <a:ext cx="8613943" cy="4209690"/>
          </a:xfrm>
        </p:spPr>
        <p:txBody>
          <a:bodyPr/>
          <a:lstStyle/>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Reporting and accounting REDD+ performance: UNFCCC reporting requirements</a:t>
            </a:r>
          </a:p>
          <a:p>
            <a:pPr marL="457200" lvl="0" indent="-457200">
              <a:spcBef>
                <a:spcPts val="500"/>
              </a:spcBef>
              <a:buSzPct val="100000"/>
              <a:buFont typeface="+mj-lt"/>
              <a:buAutoNum type="arabicPeriod"/>
            </a:pPr>
            <a:r>
              <a:rPr lang="en-GB" sz="1600" b="1" dirty="0" smtClean="0"/>
              <a:t>Guidance </a:t>
            </a:r>
            <a:r>
              <a:rPr lang="en-GB" sz="1600" b="1" dirty="0"/>
              <a:t>and modalities on reporting REDD+ </a:t>
            </a:r>
            <a:r>
              <a:rPr lang="en-GB" sz="1600" b="1" dirty="0" smtClean="0"/>
              <a:t>performance from UNFCCC</a:t>
            </a:r>
          </a:p>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Reporting principles under the UNFCCC: transparency, consistency, comparability, completeness and accuracy</a:t>
            </a:r>
          </a:p>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Structure of a GHG inventory (reporting tables, additional tables, inventory report)</a:t>
            </a:r>
          </a:p>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Major challenges for reporting REDD+ by developing </a:t>
            </a:r>
            <a:r>
              <a:rPr lang="en-GB" sz="1600" dirty="0" smtClean="0">
                <a:solidFill>
                  <a:schemeClr val="bg2">
                    <a:lumMod val="20000"/>
                    <a:lumOff val="80000"/>
                  </a:schemeClr>
                </a:solidFill>
              </a:rPr>
              <a:t>countries</a:t>
            </a:r>
            <a:endParaRPr lang="en-GB" sz="1600" dirty="0" smtClean="0">
              <a:solidFill>
                <a:schemeClr val="bg2">
                  <a:lumMod val="20000"/>
                  <a:lumOff val="80000"/>
                </a:schemeClr>
              </a:solidFill>
            </a:endParaRPr>
          </a:p>
        </p:txBody>
      </p:sp>
    </p:spTree>
    <p:extLst>
      <p:ext uri="{BB962C8B-B14F-4D97-AF65-F5344CB8AC3E}">
        <p14:creationId xmlns:p14="http://schemas.microsoft.com/office/powerpoint/2010/main" val="3089487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53086"/>
          </a:xfrm>
        </p:spPr>
        <p:txBody>
          <a:bodyPr/>
          <a:lstStyle/>
          <a:p>
            <a:pPr lvl="0"/>
            <a:r>
              <a:rPr lang="en-GB" sz="2600" dirty="0" smtClean="0"/>
              <a:t>Overview </a:t>
            </a:r>
            <a:r>
              <a:rPr lang="en-GB" sz="2600" dirty="0"/>
              <a:t>of the latest guidance and </a:t>
            </a:r>
            <a:r>
              <a:rPr lang="en-GB" sz="2600" dirty="0" smtClean="0"/>
              <a:t>modalities on reporting REDD+ performance </a:t>
            </a:r>
            <a:r>
              <a:rPr lang="en-GB" sz="2000" dirty="0" smtClean="0"/>
              <a:t>(1/5)</a:t>
            </a:r>
            <a:r>
              <a:rPr lang="en-GB" sz="2800" dirty="0" smtClean="0"/>
              <a:t> </a:t>
            </a:r>
            <a:endParaRPr lang="en-GB" dirty="0"/>
          </a:p>
        </p:txBody>
      </p:sp>
      <p:sp>
        <p:nvSpPr>
          <p:cNvPr id="3" name="Text Placeholder 2"/>
          <p:cNvSpPr>
            <a:spLocks noGrp="1"/>
          </p:cNvSpPr>
          <p:nvPr>
            <p:ph type="body" sz="quarter" idx="10"/>
          </p:nvPr>
        </p:nvSpPr>
        <p:spPr>
          <a:xfrm>
            <a:off x="421200" y="1843443"/>
            <a:ext cx="8521188" cy="3909286"/>
          </a:xfrm>
        </p:spPr>
        <p:txBody>
          <a:bodyPr/>
          <a:lstStyle/>
          <a:p>
            <a:pPr marL="0" indent="0">
              <a:lnSpc>
                <a:spcPct val="100000"/>
              </a:lnSpc>
              <a:buNone/>
            </a:pPr>
            <a:r>
              <a:rPr lang="en-GB" sz="2000" dirty="0" smtClean="0"/>
              <a:t>UNFCCC Decision 14 / CP.19</a:t>
            </a:r>
            <a:r>
              <a:rPr lang="en-GB" sz="2000" dirty="0"/>
              <a:t>,</a:t>
            </a:r>
            <a:r>
              <a:rPr lang="en-GB" sz="2000" dirty="0" smtClean="0"/>
              <a:t> “Modalities for measuring, reporting and verifying”:</a:t>
            </a:r>
          </a:p>
          <a:p>
            <a:pPr>
              <a:lnSpc>
                <a:spcPct val="100000"/>
              </a:lnSpc>
            </a:pPr>
            <a:r>
              <a:rPr lang="en-GB" sz="1800" dirty="0" smtClean="0"/>
              <a:t>“</a:t>
            </a:r>
            <a:r>
              <a:rPr lang="en-GB" sz="1800" b="1" dirty="0" smtClean="0"/>
              <a:t>measuring, reporting and verifying </a:t>
            </a:r>
            <a:r>
              <a:rPr lang="en-GB" sz="1800" dirty="0" smtClean="0"/>
              <a:t>anthropogenic forest-related emissions by sources and removals by sinks, forest carbon stocks, and forest carbon stock and forest-area changes ... should be</a:t>
            </a:r>
          </a:p>
          <a:p>
            <a:pPr>
              <a:lnSpc>
                <a:spcPct val="100000"/>
              </a:lnSpc>
            </a:pPr>
            <a:r>
              <a:rPr lang="en-GB" sz="1800" b="1" dirty="0"/>
              <a:t>c</a:t>
            </a:r>
            <a:r>
              <a:rPr lang="en-GB" sz="1800" b="1" dirty="0" smtClean="0"/>
              <a:t>onsistent with the methodological guidance provided in decision 4/CP.15</a:t>
            </a:r>
            <a:r>
              <a:rPr lang="en-GB" sz="1800" dirty="0" smtClean="0"/>
              <a:t>, and any guidance on the measurement, reporting and verification of nationally appropriate mitigation actions by developing country Parties as agreed by the Conference of the Parties, and in accordance with any future relevant decisions of the Conference of the Parties” </a:t>
            </a:r>
          </a:p>
          <a:p>
            <a:pPr>
              <a:lnSpc>
                <a:spcPct val="100000"/>
              </a:lnSpc>
            </a:pPr>
            <a:endParaRPr lang="en-GB" sz="1800" dirty="0"/>
          </a:p>
        </p:txBody>
      </p:sp>
    </p:spTree>
    <p:extLst>
      <p:ext uri="{BB962C8B-B14F-4D97-AF65-F5344CB8AC3E}">
        <p14:creationId xmlns:p14="http://schemas.microsoft.com/office/powerpoint/2010/main" val="1361107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90"/>
            <a:ext cx="8442796" cy="1353086"/>
          </a:xfrm>
        </p:spPr>
        <p:txBody>
          <a:bodyPr/>
          <a:lstStyle/>
          <a:p>
            <a:pPr lvl="0"/>
            <a:r>
              <a:rPr lang="en-GB" sz="2600" dirty="0" smtClean="0">
                <a:solidFill>
                  <a:srgbClr val="005172"/>
                </a:solidFill>
              </a:rPr>
              <a:t>Overview </a:t>
            </a:r>
            <a:r>
              <a:rPr lang="en-GB" sz="2600" dirty="0">
                <a:solidFill>
                  <a:srgbClr val="005172"/>
                </a:solidFill>
              </a:rPr>
              <a:t>of the latest guidance and modalities on reporting REDD+ performance </a:t>
            </a:r>
            <a:r>
              <a:rPr lang="en-GB" sz="2000" dirty="0" smtClean="0">
                <a:solidFill>
                  <a:srgbClr val="005172"/>
                </a:solidFill>
              </a:rPr>
              <a:t>(2/5)</a:t>
            </a:r>
            <a:r>
              <a:rPr lang="en-GB" sz="2800" dirty="0" smtClean="0">
                <a:solidFill>
                  <a:srgbClr val="005172"/>
                </a:solidFill>
              </a:rPr>
              <a:t> </a:t>
            </a:r>
            <a:endParaRPr lang="en-GB" dirty="0"/>
          </a:p>
        </p:txBody>
      </p:sp>
      <p:sp>
        <p:nvSpPr>
          <p:cNvPr id="3" name="Text Placeholder 2"/>
          <p:cNvSpPr>
            <a:spLocks noGrp="1"/>
          </p:cNvSpPr>
          <p:nvPr>
            <p:ph type="body" sz="quarter" idx="10"/>
          </p:nvPr>
        </p:nvSpPr>
        <p:spPr>
          <a:xfrm>
            <a:off x="421200" y="1808267"/>
            <a:ext cx="8521188" cy="4144488"/>
          </a:xfrm>
        </p:spPr>
        <p:txBody>
          <a:bodyPr/>
          <a:lstStyle/>
          <a:p>
            <a:pPr>
              <a:lnSpc>
                <a:spcPct val="100000"/>
              </a:lnSpc>
            </a:pPr>
            <a:r>
              <a:rPr lang="en-GB" sz="2000" dirty="0" smtClean="0"/>
              <a:t>Results </a:t>
            </a:r>
            <a:r>
              <a:rPr lang="en-GB" sz="2000" dirty="0"/>
              <a:t>measured against the forest R(E)L should be </a:t>
            </a:r>
            <a:r>
              <a:rPr lang="en-GB" sz="2000" b="1" dirty="0"/>
              <a:t>expressed in tonnes of carbon dioxide equivalent per year</a:t>
            </a:r>
          </a:p>
          <a:p>
            <a:pPr>
              <a:lnSpc>
                <a:spcPct val="100000"/>
              </a:lnSpc>
            </a:pPr>
            <a:r>
              <a:rPr lang="en-GB" sz="2000" dirty="0"/>
              <a:t>Parties are encouraged to </a:t>
            </a:r>
            <a:r>
              <a:rPr lang="en-GB" sz="2000" b="1" dirty="0"/>
              <a:t>improve data and methodologies over time </a:t>
            </a:r>
            <a:r>
              <a:rPr lang="en-GB" sz="2000" dirty="0"/>
              <a:t>(phased approach), while maintaining consistency with the established or, as appropriate, updated, forest </a:t>
            </a:r>
            <a:r>
              <a:rPr lang="en-GB" sz="2000" dirty="0" smtClean="0"/>
              <a:t>R(E)L</a:t>
            </a:r>
          </a:p>
          <a:p>
            <a:pPr>
              <a:lnSpc>
                <a:spcPct val="100000"/>
              </a:lnSpc>
            </a:pPr>
            <a:r>
              <a:rPr lang="en-GB" sz="2000" dirty="0"/>
              <a:t>Data and information used for estimating forest area changes and forest carbon stocks changes should </a:t>
            </a:r>
            <a:r>
              <a:rPr lang="en-GB" sz="2000" dirty="0" smtClean="0"/>
              <a:t>be: </a:t>
            </a:r>
          </a:p>
          <a:p>
            <a:pPr lvl="1">
              <a:lnSpc>
                <a:spcPct val="100000"/>
              </a:lnSpc>
            </a:pPr>
            <a:r>
              <a:rPr lang="en-GB" sz="2000" i="1" dirty="0" smtClean="0"/>
              <a:t>Transparent</a:t>
            </a:r>
          </a:p>
          <a:p>
            <a:pPr lvl="1">
              <a:lnSpc>
                <a:spcPct val="100000"/>
              </a:lnSpc>
            </a:pPr>
            <a:r>
              <a:rPr lang="en-GB" sz="2000" i="1" dirty="0" smtClean="0"/>
              <a:t>Consistent </a:t>
            </a:r>
            <a:r>
              <a:rPr lang="en-GB" sz="2000" i="1" dirty="0"/>
              <a:t>over </a:t>
            </a:r>
            <a:r>
              <a:rPr lang="en-GB" sz="2000" i="1" dirty="0" smtClean="0"/>
              <a:t>time</a:t>
            </a:r>
          </a:p>
          <a:p>
            <a:pPr lvl="1">
              <a:lnSpc>
                <a:spcPct val="100000"/>
              </a:lnSpc>
            </a:pPr>
            <a:r>
              <a:rPr lang="en-GB" sz="2000" i="1" dirty="0" smtClean="0"/>
              <a:t>Consistent </a:t>
            </a:r>
            <a:r>
              <a:rPr lang="en-GB" sz="2000" i="1" dirty="0"/>
              <a:t>with the established forest R(E)L</a:t>
            </a:r>
          </a:p>
          <a:p>
            <a:pPr>
              <a:lnSpc>
                <a:spcPct val="100000"/>
              </a:lnSpc>
            </a:pPr>
            <a:endParaRPr lang="en-GB" sz="2000" dirty="0" smtClean="0"/>
          </a:p>
          <a:p>
            <a:pPr>
              <a:lnSpc>
                <a:spcPct val="100000"/>
              </a:lnSpc>
            </a:pPr>
            <a:endParaRPr lang="en-GB" sz="1800" dirty="0"/>
          </a:p>
          <a:p>
            <a:pPr>
              <a:lnSpc>
                <a:spcPct val="100000"/>
              </a:lnSpc>
            </a:pPr>
            <a:endParaRPr lang="en-GB" sz="1800" dirty="0"/>
          </a:p>
        </p:txBody>
      </p:sp>
    </p:spTree>
    <p:extLst>
      <p:ext uri="{BB962C8B-B14F-4D97-AF65-F5344CB8AC3E}">
        <p14:creationId xmlns:p14="http://schemas.microsoft.com/office/powerpoint/2010/main" val="675580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9"/>
            <a:ext cx="8442796" cy="1353086"/>
          </a:xfrm>
        </p:spPr>
        <p:txBody>
          <a:bodyPr/>
          <a:lstStyle/>
          <a:p>
            <a:pPr lvl="0"/>
            <a:r>
              <a:rPr lang="en-GB" sz="2600" dirty="0" smtClean="0">
                <a:solidFill>
                  <a:srgbClr val="005172"/>
                </a:solidFill>
              </a:rPr>
              <a:t>Overview </a:t>
            </a:r>
            <a:r>
              <a:rPr lang="en-GB" sz="2600" dirty="0">
                <a:solidFill>
                  <a:srgbClr val="005172"/>
                </a:solidFill>
              </a:rPr>
              <a:t>of the latest guidance and modalities on reporting REDD+ performance </a:t>
            </a:r>
            <a:r>
              <a:rPr lang="en-GB" sz="2000" dirty="0" smtClean="0">
                <a:solidFill>
                  <a:srgbClr val="005172"/>
                </a:solidFill>
              </a:rPr>
              <a:t>(3/5)</a:t>
            </a:r>
            <a:r>
              <a:rPr lang="en-GB" sz="2800" dirty="0" smtClean="0">
                <a:solidFill>
                  <a:srgbClr val="005172"/>
                </a:solidFill>
              </a:rPr>
              <a:t> </a:t>
            </a:r>
            <a:endParaRPr lang="en-GB" dirty="0"/>
          </a:p>
        </p:txBody>
      </p:sp>
      <p:sp>
        <p:nvSpPr>
          <p:cNvPr id="3" name="Text Placeholder 2"/>
          <p:cNvSpPr>
            <a:spLocks noGrp="1"/>
          </p:cNvSpPr>
          <p:nvPr>
            <p:ph type="body" sz="quarter" idx="10"/>
          </p:nvPr>
        </p:nvSpPr>
        <p:spPr>
          <a:xfrm>
            <a:off x="421200" y="2042556"/>
            <a:ext cx="8521188" cy="3586348"/>
          </a:xfrm>
        </p:spPr>
        <p:txBody>
          <a:bodyPr/>
          <a:lstStyle/>
          <a:p>
            <a:pPr>
              <a:lnSpc>
                <a:spcPct val="100000"/>
              </a:lnSpc>
            </a:pPr>
            <a:r>
              <a:rPr lang="en-GB" sz="2000" dirty="0" smtClean="0"/>
              <a:t>Data and information should be provided through </a:t>
            </a:r>
            <a:r>
              <a:rPr lang="en-GB" sz="2000" b="1" dirty="0" smtClean="0"/>
              <a:t>biennial update reports </a:t>
            </a:r>
            <a:r>
              <a:rPr lang="en-GB" sz="2000" dirty="0" smtClean="0"/>
              <a:t>by parties, taking into consideration the additional flexibility given to the least developed countries and small island developing states</a:t>
            </a:r>
          </a:p>
          <a:p>
            <a:pPr>
              <a:lnSpc>
                <a:spcPct val="100000"/>
              </a:lnSpc>
            </a:pPr>
            <a:r>
              <a:rPr lang="en-GB" sz="2000" dirty="0" smtClean="0"/>
              <a:t>To obtain and receive payments for results-based actions, countries should supply </a:t>
            </a:r>
            <a:r>
              <a:rPr lang="en-GB" sz="2000" b="1" dirty="0" smtClean="0"/>
              <a:t>a technical annex</a:t>
            </a:r>
            <a:r>
              <a:rPr lang="en-GB" sz="2000" dirty="0" smtClean="0"/>
              <a:t> (this is voluntary)</a:t>
            </a:r>
          </a:p>
          <a:p>
            <a:pPr>
              <a:lnSpc>
                <a:spcPct val="100000"/>
              </a:lnSpc>
            </a:pPr>
            <a:r>
              <a:rPr lang="en-GB" sz="2000" dirty="0" smtClean="0"/>
              <a:t>Data and information provided in the technical annex shall be </a:t>
            </a:r>
            <a:r>
              <a:rPr lang="en-GB" sz="2000" b="1" dirty="0" smtClean="0"/>
              <a:t>consistent with decisions 4/CP15 and 12/CP17 and follow the guidelines </a:t>
            </a:r>
            <a:r>
              <a:rPr lang="en-GB" sz="2000" dirty="0" smtClean="0"/>
              <a:t>provided in the annex</a:t>
            </a:r>
            <a:endParaRPr lang="en-GB" sz="2000" dirty="0"/>
          </a:p>
        </p:txBody>
      </p:sp>
    </p:spTree>
    <p:extLst>
      <p:ext uri="{BB962C8B-B14F-4D97-AF65-F5344CB8AC3E}">
        <p14:creationId xmlns:p14="http://schemas.microsoft.com/office/powerpoint/2010/main" val="1033161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90"/>
            <a:ext cx="8442796" cy="1353086"/>
          </a:xfrm>
        </p:spPr>
        <p:txBody>
          <a:bodyPr/>
          <a:lstStyle/>
          <a:p>
            <a:pPr lvl="0"/>
            <a:r>
              <a:rPr lang="en-GB" sz="2600" dirty="0" smtClean="0">
                <a:solidFill>
                  <a:srgbClr val="005172"/>
                </a:solidFill>
              </a:rPr>
              <a:t>Overview </a:t>
            </a:r>
            <a:r>
              <a:rPr lang="en-GB" sz="2600" dirty="0">
                <a:solidFill>
                  <a:srgbClr val="005172"/>
                </a:solidFill>
              </a:rPr>
              <a:t>of the latest guidance and modalities on reporting REDD+ performance </a:t>
            </a:r>
            <a:r>
              <a:rPr lang="en-GB" sz="2000" dirty="0" smtClean="0">
                <a:solidFill>
                  <a:srgbClr val="005172"/>
                </a:solidFill>
              </a:rPr>
              <a:t>(4/5)</a:t>
            </a:r>
            <a:r>
              <a:rPr lang="en-GB" sz="2800" dirty="0" smtClean="0">
                <a:solidFill>
                  <a:srgbClr val="005172"/>
                </a:solidFill>
              </a:rPr>
              <a:t> </a:t>
            </a:r>
            <a:endParaRPr lang="en-GB" dirty="0"/>
          </a:p>
        </p:txBody>
      </p:sp>
      <p:sp>
        <p:nvSpPr>
          <p:cNvPr id="3" name="Text Placeholder 2"/>
          <p:cNvSpPr>
            <a:spLocks noGrp="1"/>
          </p:cNvSpPr>
          <p:nvPr>
            <p:ph type="body" sz="quarter" idx="10"/>
          </p:nvPr>
        </p:nvSpPr>
        <p:spPr>
          <a:xfrm>
            <a:off x="421200" y="1732066"/>
            <a:ext cx="8521188" cy="4144489"/>
          </a:xfrm>
        </p:spPr>
        <p:txBody>
          <a:bodyPr/>
          <a:lstStyle/>
          <a:p>
            <a:pPr>
              <a:lnSpc>
                <a:spcPct val="100000"/>
              </a:lnSpc>
            </a:pPr>
            <a:r>
              <a:rPr lang="en-GB" sz="1800" dirty="0" smtClean="0"/>
              <a:t>In order to obtain and receive payments for results-based actions, the results need to be </a:t>
            </a:r>
            <a:r>
              <a:rPr lang="en-GB" sz="1800" b="1" dirty="0" smtClean="0"/>
              <a:t>verified by a </a:t>
            </a:r>
            <a:r>
              <a:rPr lang="en-GB" sz="1800" b="1" dirty="0"/>
              <a:t>technical team of experts </a:t>
            </a:r>
            <a:endParaRPr lang="en-GB" sz="1800" b="1" dirty="0" smtClean="0"/>
          </a:p>
          <a:p>
            <a:pPr>
              <a:lnSpc>
                <a:spcPct val="100000"/>
              </a:lnSpc>
            </a:pPr>
            <a:r>
              <a:rPr lang="en-GB" sz="1800" dirty="0" smtClean="0"/>
              <a:t>The technical team consists of two UNFCCC LULUCF experts, from a developing and developed country party, and will analyse the submitted data and information on the extent to which:</a:t>
            </a:r>
          </a:p>
          <a:p>
            <a:pPr lvl="1">
              <a:lnSpc>
                <a:spcPct val="100000"/>
              </a:lnSpc>
            </a:pPr>
            <a:r>
              <a:rPr lang="en-GB" sz="1800" dirty="0" smtClean="0"/>
              <a:t>There is </a:t>
            </a:r>
            <a:r>
              <a:rPr lang="en-GB" sz="1800" b="1" dirty="0" smtClean="0"/>
              <a:t>consistency</a:t>
            </a:r>
            <a:r>
              <a:rPr lang="en-GB" sz="1800" dirty="0" smtClean="0"/>
              <a:t> in methodologies, definitions, comprehensiveness, and information provided between the assessed reference level and the results of the implementation of the activities</a:t>
            </a:r>
          </a:p>
          <a:p>
            <a:pPr lvl="1">
              <a:lnSpc>
                <a:spcPct val="100000"/>
              </a:lnSpc>
            </a:pPr>
            <a:r>
              <a:rPr lang="en-GB" sz="1800" dirty="0" smtClean="0"/>
              <a:t>The data and information provided in the technical annex is </a:t>
            </a:r>
            <a:r>
              <a:rPr lang="en-GB" sz="1800" b="1" dirty="0" smtClean="0"/>
              <a:t>transparent, consistent, complete and accurate, and consistent with the guidelines</a:t>
            </a:r>
          </a:p>
          <a:p>
            <a:pPr lvl="1">
              <a:lnSpc>
                <a:spcPct val="100000"/>
              </a:lnSpc>
            </a:pPr>
            <a:r>
              <a:rPr lang="en-GB" sz="1800" dirty="0" smtClean="0"/>
              <a:t>The results are </a:t>
            </a:r>
            <a:r>
              <a:rPr lang="en-GB" sz="1800" b="1" dirty="0" smtClean="0"/>
              <a:t>accurate</a:t>
            </a:r>
            <a:r>
              <a:rPr lang="en-GB" sz="1800" dirty="0" smtClean="0"/>
              <a:t>, to the extent possible</a:t>
            </a:r>
            <a:endParaRPr lang="en-GB" sz="1800" dirty="0"/>
          </a:p>
        </p:txBody>
      </p:sp>
    </p:spTree>
    <p:extLst>
      <p:ext uri="{BB962C8B-B14F-4D97-AF65-F5344CB8AC3E}">
        <p14:creationId xmlns:p14="http://schemas.microsoft.com/office/powerpoint/2010/main" val="81252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91642" y="230188"/>
            <a:ext cx="8442796" cy="791650"/>
          </a:xfrm>
        </p:spPr>
        <p:txBody>
          <a:bodyPr/>
          <a:lstStyle/>
          <a:p>
            <a:r>
              <a:rPr lang="en-US" dirty="0" smtClean="0"/>
              <a:t>Background material</a:t>
            </a:r>
            <a:endParaRPr lang="en-US" dirty="0"/>
          </a:p>
        </p:txBody>
      </p:sp>
      <p:sp>
        <p:nvSpPr>
          <p:cNvPr id="6" name="Tijdelijke aanduiding voor tekst 5"/>
          <p:cNvSpPr>
            <a:spLocks noGrp="1"/>
          </p:cNvSpPr>
          <p:nvPr>
            <p:ph type="body" sz="quarter" idx="10"/>
          </p:nvPr>
        </p:nvSpPr>
        <p:spPr>
          <a:xfrm>
            <a:off x="408500" y="1058441"/>
            <a:ext cx="8521188" cy="4507633"/>
          </a:xfrm>
        </p:spPr>
        <p:txBody>
          <a:bodyPr/>
          <a:lstStyle/>
          <a:p>
            <a:pPr lvl="0">
              <a:lnSpc>
                <a:spcPct val="100000"/>
              </a:lnSpc>
            </a:pPr>
            <a:r>
              <a:rPr lang="en-US" sz="1400" dirty="0" smtClean="0"/>
              <a:t>GOFC-GOLD. 2014. </a:t>
            </a:r>
            <a:r>
              <a:rPr lang="en-US" sz="1400" i="1" dirty="0" smtClean="0"/>
              <a:t>Sourcebook</a:t>
            </a:r>
            <a:r>
              <a:rPr lang="en-US" sz="1400" dirty="0" smtClean="0"/>
              <a:t>, section 2.9, “Guidance on Reporting.”</a:t>
            </a:r>
            <a:r>
              <a:rPr lang="en-US" sz="1800" dirty="0" smtClean="0"/>
              <a:t/>
            </a:r>
            <a:br>
              <a:rPr lang="en-US" sz="1800" dirty="0" smtClean="0"/>
            </a:br>
            <a:r>
              <a:rPr lang="en-US" sz="1400" dirty="0"/>
              <a:t>http://www.gofcgold.wur.nl/redd/index.php </a:t>
            </a:r>
            <a:endParaRPr lang="en-US" sz="1400" dirty="0" smtClean="0"/>
          </a:p>
          <a:p>
            <a:pPr>
              <a:lnSpc>
                <a:spcPct val="100000"/>
              </a:lnSpc>
            </a:pPr>
            <a:r>
              <a:rPr lang="en-GB" sz="1400" dirty="0" smtClean="0">
                <a:solidFill>
                  <a:srgbClr val="005172"/>
                </a:solidFill>
              </a:rPr>
              <a:t>GFOI. 2014. </a:t>
            </a:r>
            <a:r>
              <a:rPr lang="en-GB" sz="1400" i="1" dirty="0" smtClean="0">
                <a:solidFill>
                  <a:srgbClr val="005172"/>
                </a:solidFill>
              </a:rPr>
              <a:t>Methods </a:t>
            </a:r>
            <a:r>
              <a:rPr lang="en-GB" sz="1400" i="1" dirty="0">
                <a:solidFill>
                  <a:srgbClr val="005172"/>
                </a:solidFill>
              </a:rPr>
              <a:t>and Guidance from the Global Forest Observation </a:t>
            </a:r>
            <a:r>
              <a:rPr lang="en-GB" sz="1400" i="1" dirty="0" smtClean="0">
                <a:solidFill>
                  <a:srgbClr val="005172"/>
                </a:solidFill>
              </a:rPr>
              <a:t>Initiative</a:t>
            </a:r>
            <a:r>
              <a:rPr lang="en-GB" sz="1400" dirty="0" smtClean="0">
                <a:solidFill>
                  <a:srgbClr val="005172"/>
                </a:solidFill>
              </a:rPr>
              <a:t> (</a:t>
            </a:r>
            <a:r>
              <a:rPr lang="en-GB" sz="1400" dirty="0">
                <a:solidFill>
                  <a:srgbClr val="005172"/>
                </a:solidFill>
              </a:rPr>
              <a:t>GFOI MGD</a:t>
            </a:r>
            <a:r>
              <a:rPr lang="en-GB" sz="1400" dirty="0" smtClean="0">
                <a:solidFill>
                  <a:srgbClr val="005172"/>
                </a:solidFill>
              </a:rPr>
              <a:t>), section 5</a:t>
            </a:r>
            <a:r>
              <a:rPr lang="en-GB" sz="1400" dirty="0">
                <a:solidFill>
                  <a:srgbClr val="005172"/>
                </a:solidFill>
              </a:rPr>
              <a:t>. http://www.gfoi.org/methods-guidance-documentation</a:t>
            </a:r>
            <a:endParaRPr lang="en-US" sz="1400" dirty="0">
              <a:solidFill>
                <a:srgbClr val="005172"/>
              </a:solidFill>
            </a:endParaRPr>
          </a:p>
          <a:p>
            <a:pPr>
              <a:lnSpc>
                <a:spcPct val="100000"/>
              </a:lnSpc>
            </a:pPr>
            <a:r>
              <a:rPr lang="en-US" sz="1400" dirty="0"/>
              <a:t>UNFCCC. 2003. Decision 17/CP.8. Guidelines for the preparation of national communications from Parties not included in Annex I to the Convention. http://</a:t>
            </a:r>
            <a:r>
              <a:rPr lang="en-US" sz="1400" dirty="0" smtClean="0"/>
              <a:t>unfccc.int/resource/docs/cop8/07a02.pdf</a:t>
            </a:r>
            <a:endParaRPr lang="en-US" sz="1400" dirty="0"/>
          </a:p>
          <a:p>
            <a:pPr>
              <a:lnSpc>
                <a:spcPct val="100000"/>
              </a:lnSpc>
            </a:pPr>
            <a:r>
              <a:rPr lang="en-US" sz="1400" dirty="0"/>
              <a:t>UNFCCC. 2009. Decision 4/CP.15. Methodological guidance for activities relating to reducing emissions from deforestation and forest degradation and the role of conservation, sustainable management of forests and enhancement of forest carbon stocks in developing countries. </a:t>
            </a:r>
            <a:r>
              <a:rPr lang="en-US" sz="1400" dirty="0" smtClean="0"/>
              <a:t>http</a:t>
            </a:r>
            <a:r>
              <a:rPr lang="en-US" sz="1400" dirty="0"/>
              <a:t>://</a:t>
            </a:r>
            <a:r>
              <a:rPr lang="en-US" sz="1400" dirty="0" smtClean="0"/>
              <a:t>unfccc.int/resource/docs/2009/cop15/eng/11a01.pdf#page=11</a:t>
            </a:r>
            <a:endParaRPr lang="en-US" sz="1400" dirty="0"/>
          </a:p>
          <a:p>
            <a:pPr>
              <a:lnSpc>
                <a:spcPct val="100000"/>
              </a:lnSpc>
            </a:pPr>
            <a:r>
              <a:rPr lang="en-US" sz="1400" dirty="0"/>
              <a:t>UNFCCC. 2010. Decision 1/CP.16. The Cancun </a:t>
            </a:r>
            <a:r>
              <a:rPr lang="en-US" sz="1400" dirty="0" smtClean="0"/>
              <a:t>Agreements. http</a:t>
            </a:r>
            <a:r>
              <a:rPr lang="en-US" sz="1400" dirty="0"/>
              <a:t>://</a:t>
            </a:r>
            <a:r>
              <a:rPr lang="en-US" sz="1400" dirty="0" smtClean="0"/>
              <a:t>unfccc.int/resource/docs/2010/cop16/eng/07a01.pdf#page=2</a:t>
            </a:r>
            <a:endParaRPr lang="en-US" sz="1400" dirty="0"/>
          </a:p>
          <a:p>
            <a:pPr>
              <a:lnSpc>
                <a:spcPct val="100000"/>
              </a:lnSpc>
            </a:pPr>
            <a:r>
              <a:rPr lang="en-US" sz="1400" dirty="0"/>
              <a:t>UNFCCC. 2011. Decision 12/CP.17. Guidance on systems for providing information on how safeguards are addressed and respected and modalities relating to forest reference emission levels and forest reference levels as referred to in Decision 1/CP.16. </a:t>
            </a:r>
            <a:r>
              <a:rPr lang="en-US" sz="1400" dirty="0" smtClean="0"/>
              <a:t>http</a:t>
            </a:r>
            <a:r>
              <a:rPr lang="en-US" sz="1400" dirty="0"/>
              <a:t>://</a:t>
            </a:r>
            <a:r>
              <a:rPr lang="en-US" sz="1400" dirty="0" smtClean="0"/>
              <a:t>unfccc.int/resource/docs/2011/cop17/eng/09a02.pdf#page=16</a:t>
            </a:r>
            <a:endParaRPr lang="en-US" sz="1400" dirty="0"/>
          </a:p>
          <a:p>
            <a:pPr>
              <a:lnSpc>
                <a:spcPct val="100000"/>
              </a:lnSpc>
            </a:pPr>
            <a:endParaRPr lang="en-US" sz="1400" dirty="0"/>
          </a:p>
          <a:p>
            <a:pPr>
              <a:lnSpc>
                <a:spcPct val="100000"/>
              </a:lnSpc>
            </a:pPr>
            <a:endParaRPr lang="en-US" sz="1400" dirty="0"/>
          </a:p>
          <a:p>
            <a:pPr>
              <a:lnSpc>
                <a:spcPct val="100000"/>
              </a:lnSpc>
              <a:spcBef>
                <a:spcPts val="600"/>
              </a:spcBef>
            </a:pPr>
            <a:endParaRPr lang="en-US"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90"/>
            <a:ext cx="8442796" cy="1353086"/>
          </a:xfrm>
        </p:spPr>
        <p:txBody>
          <a:bodyPr/>
          <a:lstStyle/>
          <a:p>
            <a:pPr lvl="0"/>
            <a:r>
              <a:rPr lang="en-GB" sz="2600" dirty="0" smtClean="0">
                <a:solidFill>
                  <a:srgbClr val="005172"/>
                </a:solidFill>
              </a:rPr>
              <a:t>Overview </a:t>
            </a:r>
            <a:r>
              <a:rPr lang="en-GB" sz="2600" dirty="0">
                <a:solidFill>
                  <a:srgbClr val="005172"/>
                </a:solidFill>
              </a:rPr>
              <a:t>of the latest guidance and modalities on reporting REDD+ performance </a:t>
            </a:r>
            <a:r>
              <a:rPr lang="en-GB" sz="2000" dirty="0" smtClean="0">
                <a:solidFill>
                  <a:srgbClr val="005172"/>
                </a:solidFill>
              </a:rPr>
              <a:t>(5/5)</a:t>
            </a:r>
            <a:r>
              <a:rPr lang="en-GB" sz="2800" dirty="0" smtClean="0">
                <a:solidFill>
                  <a:srgbClr val="005172"/>
                </a:solidFill>
              </a:rPr>
              <a:t> </a:t>
            </a:r>
            <a:endParaRPr lang="en-GB" dirty="0"/>
          </a:p>
        </p:txBody>
      </p:sp>
      <p:sp>
        <p:nvSpPr>
          <p:cNvPr id="3" name="Text Placeholder 2"/>
          <p:cNvSpPr>
            <a:spLocks noGrp="1"/>
          </p:cNvSpPr>
          <p:nvPr>
            <p:ph type="body" sz="quarter" idx="10"/>
          </p:nvPr>
        </p:nvSpPr>
        <p:spPr>
          <a:xfrm>
            <a:off x="421200" y="1919643"/>
            <a:ext cx="8521188" cy="3909287"/>
          </a:xfrm>
        </p:spPr>
        <p:txBody>
          <a:bodyPr/>
          <a:lstStyle/>
          <a:p>
            <a:pPr>
              <a:lnSpc>
                <a:spcPct val="100000"/>
              </a:lnSpc>
            </a:pPr>
            <a:r>
              <a:rPr lang="en-GB" sz="1800" dirty="0" smtClean="0"/>
              <a:t>The party that submitted the technical annex and the technical team of experts may </a:t>
            </a:r>
            <a:r>
              <a:rPr lang="en-GB" sz="1800" b="1" dirty="0" smtClean="0"/>
              <a:t>interact</a:t>
            </a:r>
            <a:r>
              <a:rPr lang="en-GB" sz="1800" dirty="0" smtClean="0"/>
              <a:t> with each other to seek / provide </a:t>
            </a:r>
            <a:r>
              <a:rPr lang="en-GB" sz="1800" b="1" dirty="0" smtClean="0"/>
              <a:t>clarifications and additional information on the technical annex </a:t>
            </a:r>
            <a:r>
              <a:rPr lang="en-GB" sz="1800" dirty="0" smtClean="0"/>
              <a:t>to facilitate the analysis by the technical team</a:t>
            </a:r>
          </a:p>
          <a:p>
            <a:pPr>
              <a:lnSpc>
                <a:spcPct val="100000"/>
              </a:lnSpc>
            </a:pPr>
            <a:r>
              <a:rPr lang="en-GB" sz="1800" dirty="0" smtClean="0"/>
              <a:t>The technical team will develop a </a:t>
            </a:r>
            <a:r>
              <a:rPr lang="en-GB" sz="1800" b="1" dirty="0" smtClean="0"/>
              <a:t>technical report </a:t>
            </a:r>
            <a:r>
              <a:rPr lang="en-GB" sz="1800" dirty="0" smtClean="0"/>
              <a:t>(published on the UNFCCC web platform), containing:</a:t>
            </a:r>
          </a:p>
          <a:p>
            <a:pPr lvl="1">
              <a:lnSpc>
                <a:spcPct val="100000"/>
              </a:lnSpc>
            </a:pPr>
            <a:r>
              <a:rPr lang="en-GB" sz="1800" dirty="0" smtClean="0"/>
              <a:t>Technical annex submitted by the party</a:t>
            </a:r>
          </a:p>
          <a:p>
            <a:pPr lvl="1">
              <a:lnSpc>
                <a:spcPct val="100000"/>
              </a:lnSpc>
            </a:pPr>
            <a:r>
              <a:rPr lang="en-GB" sz="1800" dirty="0" smtClean="0"/>
              <a:t>Analysis of the technical annex</a:t>
            </a:r>
          </a:p>
          <a:p>
            <a:pPr lvl="1">
              <a:lnSpc>
                <a:spcPct val="100000"/>
              </a:lnSpc>
            </a:pPr>
            <a:r>
              <a:rPr lang="en-GB" sz="1800" dirty="0" smtClean="0"/>
              <a:t>Areas for technical improvement (on data, methodologies)</a:t>
            </a:r>
          </a:p>
          <a:p>
            <a:pPr lvl="1">
              <a:lnSpc>
                <a:spcPct val="100000"/>
              </a:lnSpc>
            </a:pPr>
            <a:r>
              <a:rPr lang="en-GB" sz="1800" dirty="0" smtClean="0"/>
              <a:t>Any comments and/or responses by the party, including areas for further improvement and capacity-building needs</a:t>
            </a:r>
          </a:p>
          <a:p>
            <a:pPr lvl="1">
              <a:lnSpc>
                <a:spcPct val="100000"/>
              </a:lnSpc>
            </a:pPr>
            <a:endParaRPr lang="en-GB" sz="1800" dirty="0"/>
          </a:p>
        </p:txBody>
      </p:sp>
    </p:spTree>
    <p:extLst>
      <p:ext uri="{BB962C8B-B14F-4D97-AF65-F5344CB8AC3E}">
        <p14:creationId xmlns:p14="http://schemas.microsoft.com/office/powerpoint/2010/main" val="663819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smtClean="0"/>
              <a:t>Outline of lecture</a:t>
            </a:r>
            <a:endParaRPr lang="en-GB" dirty="0"/>
          </a:p>
        </p:txBody>
      </p:sp>
      <p:sp>
        <p:nvSpPr>
          <p:cNvPr id="3" name="Tijdelijke aanduiding voor tekst 2"/>
          <p:cNvSpPr>
            <a:spLocks noGrp="1"/>
          </p:cNvSpPr>
          <p:nvPr>
            <p:ph type="body" sz="quarter" idx="10"/>
          </p:nvPr>
        </p:nvSpPr>
        <p:spPr>
          <a:xfrm>
            <a:off x="421199" y="1440971"/>
            <a:ext cx="8613943" cy="4209690"/>
          </a:xfrm>
        </p:spPr>
        <p:txBody>
          <a:bodyPr/>
          <a:lstStyle/>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Reporting and accounting REDD+ performance: UNFCCC reporting requirements</a:t>
            </a:r>
          </a:p>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Guidance </a:t>
            </a:r>
            <a:r>
              <a:rPr lang="en-GB" sz="1600" dirty="0">
                <a:solidFill>
                  <a:schemeClr val="bg2">
                    <a:lumMod val="20000"/>
                    <a:lumOff val="80000"/>
                  </a:schemeClr>
                </a:solidFill>
              </a:rPr>
              <a:t>and modalities on reporting REDD+ </a:t>
            </a:r>
            <a:r>
              <a:rPr lang="en-GB" sz="1600" dirty="0" smtClean="0">
                <a:solidFill>
                  <a:schemeClr val="bg2">
                    <a:lumMod val="20000"/>
                    <a:lumOff val="80000"/>
                  </a:schemeClr>
                </a:solidFill>
              </a:rPr>
              <a:t>performance from UNFCCC</a:t>
            </a:r>
          </a:p>
          <a:p>
            <a:pPr marL="457200" lvl="0" indent="-457200">
              <a:spcBef>
                <a:spcPts val="500"/>
              </a:spcBef>
              <a:buSzPct val="100000"/>
              <a:buFont typeface="+mj-lt"/>
              <a:buAutoNum type="arabicPeriod"/>
            </a:pPr>
            <a:r>
              <a:rPr lang="en-GB" sz="1600" b="1" dirty="0" smtClean="0"/>
              <a:t>Reporting principles under the UNFCCC: transparency, consistency, comparability, completeness and accuracy</a:t>
            </a:r>
          </a:p>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Structure of a GHG inventory (reporting tables, additional tables, inventory report)</a:t>
            </a:r>
          </a:p>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Major challenges for reporting REDD+ by developing </a:t>
            </a:r>
            <a:r>
              <a:rPr lang="en-GB" sz="1600" dirty="0" smtClean="0">
                <a:solidFill>
                  <a:schemeClr val="bg2">
                    <a:lumMod val="20000"/>
                    <a:lumOff val="80000"/>
                  </a:schemeClr>
                </a:solidFill>
              </a:rPr>
              <a:t>countries</a:t>
            </a:r>
            <a:endParaRPr lang="en-GB" sz="1600" dirty="0" smtClean="0">
              <a:solidFill>
                <a:schemeClr val="bg2">
                  <a:lumMod val="20000"/>
                  <a:lumOff val="80000"/>
                </a:schemeClr>
              </a:solidFill>
            </a:endParaRPr>
          </a:p>
        </p:txBody>
      </p:sp>
    </p:spTree>
    <p:extLst>
      <p:ext uri="{BB962C8B-B14F-4D97-AF65-F5344CB8AC3E}">
        <p14:creationId xmlns:p14="http://schemas.microsoft.com/office/powerpoint/2010/main" val="3732205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lvl="0"/>
            <a:r>
              <a:rPr lang="en-US" dirty="0" smtClean="0"/>
              <a:t>UNFCCC </a:t>
            </a:r>
            <a:r>
              <a:rPr lang="en-US" sz="3200" dirty="0" smtClean="0"/>
              <a:t>r</a:t>
            </a:r>
            <a:r>
              <a:rPr lang="en-GB" sz="3200" dirty="0" smtClean="0"/>
              <a:t>eporting principles</a:t>
            </a:r>
            <a:endParaRPr lang="en-US" sz="2000" dirty="0"/>
          </a:p>
        </p:txBody>
      </p:sp>
      <p:sp>
        <p:nvSpPr>
          <p:cNvPr id="3" name="Tijdelijke aanduiding voor tekst 2"/>
          <p:cNvSpPr>
            <a:spLocks noGrp="1"/>
          </p:cNvSpPr>
          <p:nvPr>
            <p:ph type="body" sz="quarter" idx="10"/>
          </p:nvPr>
        </p:nvSpPr>
        <p:spPr>
          <a:xfrm>
            <a:off x="391885" y="1515620"/>
            <a:ext cx="8519360" cy="4474244"/>
          </a:xfrm>
        </p:spPr>
        <p:txBody>
          <a:bodyPr/>
          <a:lstStyle/>
          <a:p>
            <a:r>
              <a:rPr lang="en-US" dirty="0" smtClean="0"/>
              <a:t>Five </a:t>
            </a:r>
            <a:r>
              <a:rPr lang="en-US" dirty="0"/>
              <a:t>general principles </a:t>
            </a:r>
            <a:r>
              <a:rPr lang="en-US" dirty="0" smtClean="0"/>
              <a:t>guide </a:t>
            </a:r>
            <a:r>
              <a:rPr lang="en-US" dirty="0"/>
              <a:t>the estimation and the reporting of </a:t>
            </a:r>
            <a:r>
              <a:rPr lang="en-US" dirty="0" smtClean="0"/>
              <a:t>GHG under UNFCCC</a:t>
            </a:r>
          </a:p>
          <a:p>
            <a:r>
              <a:rPr lang="en-US" i="1" dirty="0" smtClean="0"/>
              <a:t>Transparency</a:t>
            </a:r>
            <a:r>
              <a:rPr lang="en-US" i="1" dirty="0"/>
              <a:t>, </a:t>
            </a:r>
            <a:r>
              <a:rPr lang="en-US" i="1" dirty="0" smtClean="0"/>
              <a:t>Consistency, Comparability, </a:t>
            </a:r>
            <a:r>
              <a:rPr lang="en-US" i="1" dirty="0"/>
              <a:t>Completeness </a:t>
            </a:r>
            <a:r>
              <a:rPr lang="en-US" dirty="0"/>
              <a:t>and </a:t>
            </a:r>
            <a:r>
              <a:rPr lang="en-US" i="1" dirty="0" smtClean="0"/>
              <a:t>Accuracy</a:t>
            </a:r>
          </a:p>
          <a:p>
            <a:r>
              <a:rPr lang="en-US" dirty="0" smtClean="0"/>
              <a:t>These </a:t>
            </a:r>
            <a:r>
              <a:rPr lang="en-US" dirty="0"/>
              <a:t>principles guide </a:t>
            </a:r>
            <a:r>
              <a:rPr lang="en-US" dirty="0" smtClean="0"/>
              <a:t>also the </a:t>
            </a:r>
            <a:r>
              <a:rPr lang="en-US" dirty="0"/>
              <a:t>process of </a:t>
            </a:r>
            <a:r>
              <a:rPr lang="en-US" dirty="0" smtClean="0"/>
              <a:t>review or technical assessment of the estimates</a:t>
            </a:r>
            <a:endParaRPr lang="nl-NL" dirty="0"/>
          </a:p>
          <a:p>
            <a:pPr marL="0" indent="0">
              <a:spcBef>
                <a:spcPts val="0"/>
              </a:spcBef>
              <a:buNone/>
            </a:pPr>
            <a:endParaRPr lang="en-US" b="1" dirty="0" smtClean="0"/>
          </a:p>
        </p:txBody>
      </p:sp>
    </p:spTree>
    <p:extLst>
      <p:ext uri="{BB962C8B-B14F-4D97-AF65-F5344CB8AC3E}">
        <p14:creationId xmlns:p14="http://schemas.microsoft.com/office/powerpoint/2010/main" val="4199877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Transparency</a:t>
            </a:r>
            <a:endParaRPr lang="en-GB" dirty="0"/>
          </a:p>
        </p:txBody>
      </p:sp>
      <p:sp>
        <p:nvSpPr>
          <p:cNvPr id="3" name="Text Placeholder 2"/>
          <p:cNvSpPr>
            <a:spLocks noGrp="1"/>
          </p:cNvSpPr>
          <p:nvPr>
            <p:ph type="body" sz="quarter" idx="10"/>
          </p:nvPr>
        </p:nvSpPr>
        <p:spPr/>
        <p:txBody>
          <a:bodyPr/>
          <a:lstStyle/>
          <a:p>
            <a:r>
              <a:rPr lang="en-US" sz="2000" dirty="0" smtClean="0"/>
              <a:t>All </a:t>
            </a:r>
            <a:r>
              <a:rPr lang="en-US" sz="2000" dirty="0"/>
              <a:t>the assumptions and the methodologies used in the inventory should be </a:t>
            </a:r>
            <a:r>
              <a:rPr lang="en-US" sz="2000" b="1" dirty="0"/>
              <a:t>clearly explained </a:t>
            </a:r>
            <a:r>
              <a:rPr lang="en-US" sz="2000" dirty="0"/>
              <a:t>and </a:t>
            </a:r>
            <a:r>
              <a:rPr lang="en-US" sz="2000" b="1" dirty="0"/>
              <a:t>documented</a:t>
            </a:r>
            <a:r>
              <a:rPr lang="en-US" sz="2000" dirty="0"/>
              <a:t>, so that anybody could verify its </a:t>
            </a:r>
            <a:r>
              <a:rPr lang="en-US" sz="2000" dirty="0" smtClean="0"/>
              <a:t>correctness</a:t>
            </a:r>
            <a:endParaRPr lang="en-US" sz="2000" dirty="0"/>
          </a:p>
          <a:p>
            <a:pPr>
              <a:spcBef>
                <a:spcPts val="600"/>
              </a:spcBef>
            </a:pPr>
            <a:r>
              <a:rPr lang="en-US" sz="2000" dirty="0"/>
              <a:t>GHG estimates are reported at a level of disaggregation which allows </a:t>
            </a:r>
            <a:r>
              <a:rPr lang="en-US" sz="2000" b="1" dirty="0"/>
              <a:t>verifying calculations </a:t>
            </a:r>
            <a:endParaRPr lang="en-US" sz="2000" dirty="0"/>
          </a:p>
          <a:p>
            <a:pPr>
              <a:spcBef>
                <a:spcPts val="600"/>
              </a:spcBef>
            </a:pPr>
            <a:r>
              <a:rPr lang="en-US" sz="2000" dirty="0" smtClean="0"/>
              <a:t>Most </a:t>
            </a:r>
            <a:r>
              <a:rPr lang="en-US" sz="2000" dirty="0"/>
              <a:t>relevant background data are provided in the </a:t>
            </a:r>
            <a:r>
              <a:rPr lang="en-US" sz="2000" dirty="0" smtClean="0"/>
              <a:t>report</a:t>
            </a:r>
            <a:endParaRPr lang="en-US" sz="2000" dirty="0"/>
          </a:p>
        </p:txBody>
      </p:sp>
    </p:spTree>
    <p:extLst>
      <p:ext uri="{BB962C8B-B14F-4D97-AF65-F5344CB8AC3E}">
        <p14:creationId xmlns:p14="http://schemas.microsoft.com/office/powerpoint/2010/main" val="3484647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lvl="0"/>
            <a:r>
              <a:rPr lang="en-GB" dirty="0" smtClean="0"/>
              <a:t>Consistency</a:t>
            </a:r>
            <a:endParaRPr lang="en-US" sz="2000" dirty="0"/>
          </a:p>
        </p:txBody>
      </p:sp>
      <p:sp>
        <p:nvSpPr>
          <p:cNvPr id="3" name="Tijdelijke aanduiding voor tekst 2"/>
          <p:cNvSpPr>
            <a:spLocks noGrp="1"/>
          </p:cNvSpPr>
          <p:nvPr>
            <p:ph type="body" sz="quarter" idx="10"/>
          </p:nvPr>
        </p:nvSpPr>
        <p:spPr>
          <a:xfrm>
            <a:off x="478971" y="1299481"/>
            <a:ext cx="8425543" cy="4073069"/>
          </a:xfrm>
        </p:spPr>
        <p:txBody>
          <a:bodyPr/>
          <a:lstStyle/>
          <a:p>
            <a:pPr>
              <a:lnSpc>
                <a:spcPct val="100000"/>
              </a:lnSpc>
            </a:pPr>
            <a:r>
              <a:rPr lang="en-US" sz="2000" dirty="0" smtClean="0"/>
              <a:t>The </a:t>
            </a:r>
            <a:r>
              <a:rPr lang="en-US" sz="2000" b="1" dirty="0"/>
              <a:t>same definitions and methodologies </a:t>
            </a:r>
            <a:r>
              <a:rPr lang="en-US" sz="2000" dirty="0"/>
              <a:t>should be used </a:t>
            </a:r>
            <a:r>
              <a:rPr lang="en-US" sz="2000" dirty="0" smtClean="0"/>
              <a:t>in different years</a:t>
            </a:r>
          </a:p>
          <a:p>
            <a:pPr>
              <a:lnSpc>
                <a:spcPct val="100000"/>
              </a:lnSpc>
            </a:pPr>
            <a:r>
              <a:rPr lang="en-US" sz="2000" dirty="0" smtClean="0"/>
              <a:t>This </a:t>
            </a:r>
            <a:r>
              <a:rPr lang="en-US" sz="2000" dirty="0"/>
              <a:t>should ensure that differences between years and categories reflect real differences in </a:t>
            </a:r>
            <a:r>
              <a:rPr lang="en-US" sz="2000" dirty="0" smtClean="0"/>
              <a:t>emissions</a:t>
            </a:r>
          </a:p>
          <a:p>
            <a:pPr>
              <a:lnSpc>
                <a:spcPct val="100000"/>
              </a:lnSpc>
            </a:pPr>
            <a:r>
              <a:rPr lang="en-US" sz="2000" dirty="0" smtClean="0"/>
              <a:t>Under </a:t>
            </a:r>
            <a:r>
              <a:rPr lang="en-US" sz="2000" dirty="0"/>
              <a:t>certain circumstances, estimates using different methodologies for different years can be considered consistent if they have been calculated in a transparent </a:t>
            </a:r>
            <a:r>
              <a:rPr lang="en-US" sz="2000" dirty="0" smtClean="0"/>
              <a:t>manner</a:t>
            </a:r>
          </a:p>
          <a:p>
            <a:pPr>
              <a:lnSpc>
                <a:spcPct val="100000"/>
              </a:lnSpc>
            </a:pPr>
            <a:r>
              <a:rPr lang="en-US" sz="2000" dirty="0" smtClean="0"/>
              <a:t>Recalculations </a:t>
            </a:r>
            <a:r>
              <a:rPr lang="en-US" sz="2000" dirty="0"/>
              <a:t>of previously submitted estimates are possible to improve accuracy and/or completeness, providing that all the relevant information is properly </a:t>
            </a:r>
            <a:r>
              <a:rPr lang="en-US" sz="2000" dirty="0" smtClean="0"/>
              <a:t>documented</a:t>
            </a:r>
          </a:p>
          <a:p>
            <a:pPr>
              <a:lnSpc>
                <a:spcPct val="100000"/>
              </a:lnSpc>
              <a:spcBef>
                <a:spcPts val="600"/>
              </a:spcBef>
            </a:pPr>
            <a:endParaRPr lang="nl-NL" sz="2000" dirty="0" smtClean="0"/>
          </a:p>
        </p:txBody>
      </p:sp>
    </p:spTree>
    <p:extLst>
      <p:ext uri="{BB962C8B-B14F-4D97-AF65-F5344CB8AC3E}">
        <p14:creationId xmlns:p14="http://schemas.microsoft.com/office/powerpoint/2010/main" val="2388613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lvl="0"/>
            <a:r>
              <a:rPr lang="en-GB" dirty="0" smtClean="0"/>
              <a:t>Comparability</a:t>
            </a:r>
            <a:endParaRPr lang="en-US" sz="2000" dirty="0"/>
          </a:p>
        </p:txBody>
      </p:sp>
      <p:sp>
        <p:nvSpPr>
          <p:cNvPr id="3" name="Tijdelijke aanduiding voor tekst 2"/>
          <p:cNvSpPr>
            <a:spLocks noGrp="1"/>
          </p:cNvSpPr>
          <p:nvPr>
            <p:ph type="body" sz="quarter" idx="10"/>
          </p:nvPr>
        </p:nvSpPr>
        <p:spPr>
          <a:xfrm>
            <a:off x="478971" y="1347106"/>
            <a:ext cx="8425543" cy="4073069"/>
          </a:xfrm>
        </p:spPr>
        <p:txBody>
          <a:bodyPr/>
          <a:lstStyle/>
          <a:p>
            <a:pPr>
              <a:lnSpc>
                <a:spcPct val="100000"/>
              </a:lnSpc>
            </a:pPr>
            <a:r>
              <a:rPr lang="en-US" sz="2000" dirty="0" smtClean="0"/>
              <a:t>Across countries:</a:t>
            </a:r>
          </a:p>
          <a:p>
            <a:pPr>
              <a:lnSpc>
                <a:spcPct val="100000"/>
              </a:lnSpc>
            </a:pPr>
            <a:r>
              <a:rPr lang="en-US" sz="2000" dirty="0" smtClean="0"/>
              <a:t>For this purpose, parties should follow the </a:t>
            </a:r>
            <a:r>
              <a:rPr lang="en-US" sz="2000" b="1" dirty="0" smtClean="0"/>
              <a:t>methodologies </a:t>
            </a:r>
            <a:r>
              <a:rPr lang="en-US" sz="2000" dirty="0" smtClean="0"/>
              <a:t>and </a:t>
            </a:r>
            <a:r>
              <a:rPr lang="en-US" sz="2000" b="1" dirty="0" smtClean="0"/>
              <a:t>standard formats </a:t>
            </a:r>
            <a:r>
              <a:rPr lang="en-US" sz="2000" dirty="0" smtClean="0"/>
              <a:t>(including the allocation of different source/sink category) provided by the IPCC and agreed within the UNFCCC</a:t>
            </a:r>
          </a:p>
          <a:p>
            <a:pPr>
              <a:lnSpc>
                <a:spcPct val="100000"/>
              </a:lnSpc>
            </a:pPr>
            <a:r>
              <a:rPr lang="en-US" sz="2000" dirty="0" smtClean="0"/>
              <a:t>Comparability is not mentioned in REDD+ related COP decisions; however, as long as estimates are transparent, consistent, complete and accurate, and follow IPCC guidance, they can be considered methodologically comparable</a:t>
            </a:r>
            <a:endParaRPr lang="nl-NL" sz="2000" dirty="0" smtClean="0"/>
          </a:p>
        </p:txBody>
      </p:sp>
    </p:spTree>
    <p:extLst>
      <p:ext uri="{BB962C8B-B14F-4D97-AF65-F5344CB8AC3E}">
        <p14:creationId xmlns:p14="http://schemas.microsoft.com/office/powerpoint/2010/main" val="175910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lvl="0"/>
            <a:r>
              <a:rPr lang="en-US" dirty="0"/>
              <a:t>Completeness</a:t>
            </a:r>
            <a:endParaRPr lang="en-US" sz="2000" dirty="0"/>
          </a:p>
        </p:txBody>
      </p:sp>
      <p:sp>
        <p:nvSpPr>
          <p:cNvPr id="3" name="Tijdelijke aanduiding voor tekst 2"/>
          <p:cNvSpPr>
            <a:spLocks noGrp="1"/>
          </p:cNvSpPr>
          <p:nvPr>
            <p:ph type="body" sz="quarter" idx="10"/>
          </p:nvPr>
        </p:nvSpPr>
        <p:spPr>
          <a:xfrm>
            <a:off x="478971" y="1394731"/>
            <a:ext cx="8425543" cy="3200401"/>
          </a:xfrm>
        </p:spPr>
        <p:txBody>
          <a:bodyPr/>
          <a:lstStyle/>
          <a:p>
            <a:pPr>
              <a:lnSpc>
                <a:spcPct val="100000"/>
              </a:lnSpc>
            </a:pPr>
            <a:r>
              <a:rPr lang="en-US" sz="2000" dirty="0" smtClean="0"/>
              <a:t>Estimates </a:t>
            </a:r>
            <a:r>
              <a:rPr lang="en-US" sz="2000" dirty="0"/>
              <a:t>should </a:t>
            </a:r>
            <a:r>
              <a:rPr lang="en-US" sz="2000" dirty="0" smtClean="0"/>
              <a:t>include—for </a:t>
            </a:r>
            <a:r>
              <a:rPr lang="en-US" sz="2000" dirty="0"/>
              <a:t>all the relevant geographical </a:t>
            </a:r>
            <a:r>
              <a:rPr lang="en-US" sz="2000" dirty="0" smtClean="0"/>
              <a:t>coverage—all </a:t>
            </a:r>
            <a:r>
              <a:rPr lang="en-US" sz="2000" dirty="0"/>
              <a:t>the </a:t>
            </a:r>
            <a:r>
              <a:rPr lang="en-US" sz="2000" dirty="0" smtClean="0"/>
              <a:t>agreed* </a:t>
            </a:r>
            <a:r>
              <a:rPr lang="en-US" sz="2000" dirty="0"/>
              <a:t>categories, </a:t>
            </a:r>
            <a:r>
              <a:rPr lang="en-US" sz="2000" dirty="0" smtClean="0"/>
              <a:t>gases, </a:t>
            </a:r>
            <a:r>
              <a:rPr lang="en-US" sz="2000" dirty="0"/>
              <a:t>and </a:t>
            </a:r>
            <a:r>
              <a:rPr lang="en-US" sz="2000" dirty="0" smtClean="0"/>
              <a:t>pools</a:t>
            </a:r>
          </a:p>
          <a:p>
            <a:pPr>
              <a:lnSpc>
                <a:spcPct val="100000"/>
              </a:lnSpc>
            </a:pPr>
            <a:r>
              <a:rPr lang="en-US" sz="2000" dirty="0" smtClean="0"/>
              <a:t>When </a:t>
            </a:r>
            <a:r>
              <a:rPr lang="en-US" sz="2000" dirty="0"/>
              <a:t>gaps exist, all the relevant information and justification on these gaps should be documented in a transparent </a:t>
            </a:r>
            <a:r>
              <a:rPr lang="en-US" sz="2000" dirty="0" smtClean="0"/>
              <a:t>manner</a:t>
            </a:r>
          </a:p>
          <a:p>
            <a:pPr>
              <a:lnSpc>
                <a:spcPct val="100000"/>
              </a:lnSpc>
            </a:pPr>
            <a:endParaRPr lang="en-US" sz="2000" dirty="0"/>
          </a:p>
          <a:p>
            <a:pPr marL="0" indent="0">
              <a:lnSpc>
                <a:spcPct val="100000"/>
              </a:lnSpc>
              <a:buNone/>
            </a:pPr>
            <a:r>
              <a:rPr lang="en-US" sz="1600" dirty="0" smtClean="0"/>
              <a:t>* In REDD+ context, all </a:t>
            </a:r>
            <a:r>
              <a:rPr lang="en-US" sz="1600" i="1" dirty="0" smtClean="0"/>
              <a:t>significant</a:t>
            </a:r>
            <a:r>
              <a:rPr lang="en-US" sz="1600" dirty="0" smtClean="0"/>
              <a:t> pools/gases and activities should be included </a:t>
            </a:r>
            <a:r>
              <a:rPr lang="en-US" sz="1600" dirty="0" smtClean="0">
                <a:solidFill>
                  <a:schemeClr val="accent4"/>
                </a:solidFill>
              </a:rPr>
              <a:t>(see Module 2.7)</a:t>
            </a:r>
            <a:endParaRPr lang="nl-NL" sz="1600" dirty="0" smtClean="0">
              <a:solidFill>
                <a:schemeClr val="accent4"/>
              </a:solidFill>
            </a:endParaRPr>
          </a:p>
        </p:txBody>
      </p:sp>
    </p:spTree>
    <p:extLst>
      <p:ext uri="{BB962C8B-B14F-4D97-AF65-F5344CB8AC3E}">
        <p14:creationId xmlns:p14="http://schemas.microsoft.com/office/powerpoint/2010/main" val="2482703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lvl="0"/>
            <a:r>
              <a:rPr lang="en-GB" dirty="0" smtClean="0"/>
              <a:t>Accuracy</a:t>
            </a:r>
            <a:endParaRPr lang="en-US" sz="2000" dirty="0"/>
          </a:p>
        </p:txBody>
      </p:sp>
      <p:sp>
        <p:nvSpPr>
          <p:cNvPr id="3" name="Tijdelijke aanduiding voor tekst 2"/>
          <p:cNvSpPr>
            <a:spLocks noGrp="1"/>
          </p:cNvSpPr>
          <p:nvPr>
            <p:ph type="body" sz="quarter" idx="10"/>
          </p:nvPr>
        </p:nvSpPr>
        <p:spPr>
          <a:xfrm>
            <a:off x="478971" y="1413781"/>
            <a:ext cx="8425543" cy="4073069"/>
          </a:xfrm>
        </p:spPr>
        <p:txBody>
          <a:bodyPr/>
          <a:lstStyle/>
          <a:p>
            <a:r>
              <a:rPr lang="en-US" sz="2000" dirty="0" smtClean="0"/>
              <a:t>Estimates </a:t>
            </a:r>
            <a:r>
              <a:rPr lang="en-US" sz="2000" dirty="0"/>
              <a:t>should </a:t>
            </a:r>
            <a:r>
              <a:rPr lang="en-US" sz="2000" dirty="0" smtClean="0"/>
              <a:t>be systematically neither </a:t>
            </a:r>
            <a:r>
              <a:rPr lang="en-US" sz="2000" dirty="0"/>
              <a:t>over nor under the true value, so far as can be judged, and </a:t>
            </a:r>
            <a:r>
              <a:rPr lang="en-US" sz="2000" dirty="0" smtClean="0"/>
              <a:t>uncertainties should be reduced </a:t>
            </a:r>
            <a:r>
              <a:rPr lang="en-US" sz="2000" dirty="0"/>
              <a:t>so far as is </a:t>
            </a:r>
            <a:r>
              <a:rPr lang="en-US" sz="2000" dirty="0" smtClean="0"/>
              <a:t>practicable</a:t>
            </a:r>
          </a:p>
          <a:p>
            <a:r>
              <a:rPr lang="en-US" sz="2000" dirty="0" smtClean="0"/>
              <a:t>Appropriate </a:t>
            </a:r>
            <a:r>
              <a:rPr lang="en-US" sz="2000" dirty="0"/>
              <a:t>methodologies should be used, in accordance with the IPCC, to promote accuracy in inventories and to quantify the uncertainties in order to improve future </a:t>
            </a:r>
            <a:r>
              <a:rPr lang="en-US" sz="2000" dirty="0" smtClean="0"/>
              <a:t>inventories</a:t>
            </a:r>
            <a:endParaRPr lang="en-US" sz="2000" dirty="0"/>
          </a:p>
        </p:txBody>
      </p:sp>
    </p:spTree>
    <p:extLst>
      <p:ext uri="{BB962C8B-B14F-4D97-AF65-F5344CB8AC3E}">
        <p14:creationId xmlns:p14="http://schemas.microsoft.com/office/powerpoint/2010/main" val="2482703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smtClean="0"/>
              <a:t>Outline of lecture</a:t>
            </a:r>
            <a:endParaRPr lang="en-GB" dirty="0"/>
          </a:p>
        </p:txBody>
      </p:sp>
      <p:sp>
        <p:nvSpPr>
          <p:cNvPr id="3" name="Tijdelijke aanduiding voor tekst 2"/>
          <p:cNvSpPr>
            <a:spLocks noGrp="1"/>
          </p:cNvSpPr>
          <p:nvPr>
            <p:ph type="body" sz="quarter" idx="10"/>
          </p:nvPr>
        </p:nvSpPr>
        <p:spPr>
          <a:xfrm>
            <a:off x="421199" y="1440971"/>
            <a:ext cx="8613943" cy="4209690"/>
          </a:xfrm>
        </p:spPr>
        <p:txBody>
          <a:bodyPr/>
          <a:lstStyle/>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Reporting and accounting REDD+ performance: UNFCCC reporting requirements</a:t>
            </a:r>
          </a:p>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Guidance </a:t>
            </a:r>
            <a:r>
              <a:rPr lang="en-GB" sz="1600" dirty="0">
                <a:solidFill>
                  <a:schemeClr val="bg2">
                    <a:lumMod val="20000"/>
                    <a:lumOff val="80000"/>
                  </a:schemeClr>
                </a:solidFill>
              </a:rPr>
              <a:t>and modalities on reporting REDD+ </a:t>
            </a:r>
            <a:r>
              <a:rPr lang="en-GB" sz="1600" dirty="0" smtClean="0">
                <a:solidFill>
                  <a:schemeClr val="bg2">
                    <a:lumMod val="20000"/>
                    <a:lumOff val="80000"/>
                  </a:schemeClr>
                </a:solidFill>
              </a:rPr>
              <a:t>performance from UNFCCC</a:t>
            </a:r>
          </a:p>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Reporting principles under the UNFCCC: transparency, consistency, comparability, completeness and accuracy</a:t>
            </a:r>
          </a:p>
          <a:p>
            <a:pPr marL="457200" lvl="0" indent="-457200">
              <a:spcBef>
                <a:spcPts val="500"/>
              </a:spcBef>
              <a:buSzPct val="100000"/>
              <a:buFont typeface="+mj-lt"/>
              <a:buAutoNum type="arabicPeriod"/>
            </a:pPr>
            <a:r>
              <a:rPr lang="en-GB" sz="1600" b="1" dirty="0" smtClean="0"/>
              <a:t>Structure of a GHG inventory (reporting tables, additional tables, inventory report)</a:t>
            </a:r>
          </a:p>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Major challenges for reporting REDD+ by developing </a:t>
            </a:r>
            <a:r>
              <a:rPr lang="en-GB" sz="1600" dirty="0" smtClean="0">
                <a:solidFill>
                  <a:schemeClr val="bg2">
                    <a:lumMod val="20000"/>
                    <a:lumOff val="80000"/>
                  </a:schemeClr>
                </a:solidFill>
              </a:rPr>
              <a:t>countries</a:t>
            </a:r>
            <a:endParaRPr lang="en-GB" sz="1600" dirty="0" smtClean="0">
              <a:solidFill>
                <a:schemeClr val="bg2">
                  <a:lumMod val="20000"/>
                  <a:lumOff val="80000"/>
                </a:schemeClr>
              </a:solidFill>
            </a:endParaRPr>
          </a:p>
        </p:txBody>
      </p:sp>
    </p:spTree>
    <p:extLst>
      <p:ext uri="{BB962C8B-B14F-4D97-AF65-F5344CB8AC3E}">
        <p14:creationId xmlns:p14="http://schemas.microsoft.com/office/powerpoint/2010/main" val="3732205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lvl="0"/>
            <a:r>
              <a:rPr lang="en-US" sz="3200" dirty="0" smtClean="0"/>
              <a:t>Structure </a:t>
            </a:r>
            <a:r>
              <a:rPr lang="en-US" sz="3200" dirty="0"/>
              <a:t>of a GHG </a:t>
            </a:r>
            <a:r>
              <a:rPr lang="en-US" sz="3200" dirty="0" smtClean="0"/>
              <a:t>inventory</a:t>
            </a:r>
            <a:r>
              <a:rPr lang="en-US" sz="2000" dirty="0" smtClean="0"/>
              <a:t> </a:t>
            </a:r>
            <a:endParaRPr lang="en-US" sz="2000" dirty="0"/>
          </a:p>
        </p:txBody>
      </p:sp>
      <p:sp>
        <p:nvSpPr>
          <p:cNvPr id="3" name="Tijdelijke aanduiding voor tekst 2"/>
          <p:cNvSpPr>
            <a:spLocks noGrp="1"/>
          </p:cNvSpPr>
          <p:nvPr>
            <p:ph type="body" sz="quarter" idx="10"/>
          </p:nvPr>
        </p:nvSpPr>
        <p:spPr>
          <a:xfrm>
            <a:off x="478971" y="1461406"/>
            <a:ext cx="8425543" cy="4073069"/>
          </a:xfrm>
        </p:spPr>
        <p:txBody>
          <a:bodyPr/>
          <a:lstStyle/>
          <a:p>
            <a:pPr marL="0" indent="0">
              <a:buNone/>
            </a:pPr>
            <a:r>
              <a:rPr lang="en-US" sz="2000" dirty="0" smtClean="0"/>
              <a:t>A </a:t>
            </a:r>
            <a:r>
              <a:rPr lang="en-US" sz="2000" dirty="0"/>
              <a:t>national inventory of GHG anthropogenic emissions and removals is typically divided into two parts: </a:t>
            </a:r>
          </a:p>
          <a:p>
            <a:r>
              <a:rPr lang="en-US" sz="2000" b="1" dirty="0"/>
              <a:t>Reporting t</a:t>
            </a:r>
            <a:r>
              <a:rPr lang="en-US" sz="2000" b="1" dirty="0" smtClean="0"/>
              <a:t>ables: </a:t>
            </a:r>
            <a:r>
              <a:rPr lang="en-US" sz="2000" dirty="0" smtClean="0"/>
              <a:t>A series </a:t>
            </a:r>
            <a:r>
              <a:rPr lang="en-US" sz="2000" dirty="0"/>
              <a:t>of standardized data tables that contain mainly quantitative </a:t>
            </a:r>
            <a:r>
              <a:rPr lang="en-US" sz="2000" dirty="0" smtClean="0"/>
              <a:t>information (i.e., numerical estimates of emissions and removals)</a:t>
            </a:r>
          </a:p>
          <a:p>
            <a:r>
              <a:rPr lang="en-US" sz="2000" b="1" dirty="0" smtClean="0"/>
              <a:t>Inventory </a:t>
            </a:r>
            <a:r>
              <a:rPr lang="en-US" sz="2000" b="1" dirty="0"/>
              <a:t>r</a:t>
            </a:r>
            <a:r>
              <a:rPr lang="en-US" sz="2000" b="1" dirty="0" smtClean="0"/>
              <a:t>eport</a:t>
            </a:r>
            <a:r>
              <a:rPr lang="en-US" sz="2000" dirty="0"/>
              <a:t>: </a:t>
            </a:r>
            <a:r>
              <a:rPr lang="en-US" sz="2000" dirty="0" smtClean="0"/>
              <a:t>Comprehensive </a:t>
            </a:r>
            <a:r>
              <a:rPr lang="en-US" sz="2000" dirty="0"/>
              <a:t>and transparent information about </a:t>
            </a:r>
            <a:r>
              <a:rPr lang="en-US" sz="2000" dirty="0" smtClean="0"/>
              <a:t>how estimates have been calculated</a:t>
            </a:r>
            <a:endParaRPr lang="en-US" sz="2000" dirty="0"/>
          </a:p>
        </p:txBody>
      </p:sp>
    </p:spTree>
    <p:extLst>
      <p:ext uri="{BB962C8B-B14F-4D97-AF65-F5344CB8AC3E}">
        <p14:creationId xmlns:p14="http://schemas.microsoft.com/office/powerpoint/2010/main" val="3434280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US" dirty="0"/>
              <a:t>Background material</a:t>
            </a:r>
            <a:endParaRPr lang="en-GB" dirty="0"/>
          </a:p>
        </p:txBody>
      </p:sp>
      <p:sp>
        <p:nvSpPr>
          <p:cNvPr id="3" name="Text Placeholder 2"/>
          <p:cNvSpPr>
            <a:spLocks noGrp="1"/>
          </p:cNvSpPr>
          <p:nvPr>
            <p:ph type="body" sz="quarter" idx="10"/>
          </p:nvPr>
        </p:nvSpPr>
        <p:spPr>
          <a:xfrm>
            <a:off x="421200" y="1268963"/>
            <a:ext cx="8521188" cy="4273422"/>
          </a:xfrm>
        </p:spPr>
        <p:txBody>
          <a:bodyPr/>
          <a:lstStyle/>
          <a:p>
            <a:pPr lvl="0">
              <a:lnSpc>
                <a:spcPct val="100000"/>
              </a:lnSpc>
            </a:pPr>
            <a:r>
              <a:rPr lang="en-US" sz="1400" dirty="0"/>
              <a:t>UNFCCC. 2013. Decision 13/CP.19. Guidelines and procedures for the technical assessment of submissions from Parties on proposed forest reference emission levels and/or forest reference </a:t>
            </a:r>
            <a:r>
              <a:rPr lang="en-US" sz="1400" dirty="0" smtClean="0"/>
              <a:t>levels. http</a:t>
            </a:r>
            <a:r>
              <a:rPr lang="en-US" sz="1400" dirty="0"/>
              <a:t>://</a:t>
            </a:r>
            <a:r>
              <a:rPr lang="en-US" sz="1400" dirty="0" smtClean="0"/>
              <a:t>unfccc.int/resource/docs/2013/cop19/eng/10a01.pdf</a:t>
            </a:r>
            <a:endParaRPr lang="en-US" sz="1400" dirty="0"/>
          </a:p>
          <a:p>
            <a:pPr lvl="0">
              <a:lnSpc>
                <a:spcPct val="100000"/>
              </a:lnSpc>
            </a:pPr>
            <a:r>
              <a:rPr lang="en-US" sz="1400" dirty="0"/>
              <a:t>UNFCCC. 2013. Decision 14/CP.19 Modalities for measuring, reporting and </a:t>
            </a:r>
            <a:r>
              <a:rPr lang="en-US" sz="1400" dirty="0" smtClean="0"/>
              <a:t>verifying. http</a:t>
            </a:r>
            <a:r>
              <a:rPr lang="en-US" sz="1400" dirty="0"/>
              <a:t>://unfccc.int/resource/docs/2013/cop19/eng/10a01.pdf#page=39 </a:t>
            </a:r>
            <a:endParaRPr lang="en-US" sz="1400" dirty="0" smtClean="0"/>
          </a:p>
          <a:p>
            <a:pPr lvl="0">
              <a:lnSpc>
                <a:spcPct val="100000"/>
              </a:lnSpc>
            </a:pPr>
            <a:r>
              <a:rPr lang="en-US" sz="1400" dirty="0" smtClean="0"/>
              <a:t>World </a:t>
            </a:r>
            <a:r>
              <a:rPr lang="en-US" sz="1400" dirty="0"/>
              <a:t>Bank </a:t>
            </a:r>
            <a:r>
              <a:rPr lang="en-US" sz="1400" dirty="0" smtClean="0"/>
              <a:t>FCPF. </a:t>
            </a:r>
            <a:r>
              <a:rPr lang="en-US" sz="1400" dirty="0"/>
              <a:t>2013. </a:t>
            </a:r>
            <a:r>
              <a:rPr lang="en-US" sz="1400" i="1" dirty="0"/>
              <a:t>Carbon Fund Methodological Framework. </a:t>
            </a:r>
            <a:r>
              <a:rPr lang="en-US" sz="1400" i="1" dirty="0" smtClean="0"/>
              <a:t>Final</a:t>
            </a:r>
            <a:r>
              <a:rPr lang="en-US" sz="1400" dirty="0"/>
              <a:t>.</a:t>
            </a:r>
            <a:br>
              <a:rPr lang="en-US" sz="1400" dirty="0"/>
            </a:br>
            <a:r>
              <a:rPr lang="en-US" sz="1400" dirty="0"/>
              <a:t>https://www.forestcarbonpartnership.org/carbon-fund-methodological-framework</a:t>
            </a:r>
            <a:endParaRPr lang="en-GB" sz="1400" u="sng" dirty="0" smtClean="0"/>
          </a:p>
          <a:p>
            <a:pPr>
              <a:lnSpc>
                <a:spcPct val="100000"/>
              </a:lnSpc>
            </a:pPr>
            <a:r>
              <a:rPr lang="it-IT" sz="1400" dirty="0" smtClean="0"/>
              <a:t>Grassi et al. 2008. </a:t>
            </a:r>
            <a:r>
              <a:rPr lang="en-US" sz="1400" dirty="0" smtClean="0"/>
              <a:t>“Applying </a:t>
            </a:r>
            <a:r>
              <a:rPr lang="en-US" sz="1400" dirty="0"/>
              <a:t>the </a:t>
            </a:r>
            <a:r>
              <a:rPr lang="en-US" sz="1400" dirty="0" smtClean="0"/>
              <a:t>Conservativeness </a:t>
            </a:r>
            <a:r>
              <a:rPr lang="en-US" sz="1400" dirty="0"/>
              <a:t>P</a:t>
            </a:r>
            <a:r>
              <a:rPr lang="en-US" sz="1400" dirty="0" smtClean="0"/>
              <a:t>rinciple </a:t>
            </a:r>
            <a:r>
              <a:rPr lang="en-US" sz="1400" dirty="0"/>
              <a:t>to REDD to </a:t>
            </a:r>
            <a:r>
              <a:rPr lang="en-US" sz="1400" dirty="0" smtClean="0"/>
              <a:t>Deal </a:t>
            </a:r>
            <a:r>
              <a:rPr lang="en-US" sz="1400" dirty="0"/>
              <a:t>with the </a:t>
            </a:r>
            <a:r>
              <a:rPr lang="en-US" sz="1400" dirty="0" smtClean="0"/>
              <a:t>Uncertainties </a:t>
            </a:r>
            <a:r>
              <a:rPr lang="en-US" sz="1400" dirty="0"/>
              <a:t>of the E</a:t>
            </a:r>
            <a:r>
              <a:rPr lang="en-US" sz="1400" dirty="0" smtClean="0"/>
              <a:t>stimates.”</a:t>
            </a:r>
          </a:p>
          <a:p>
            <a:pPr lvl="0">
              <a:lnSpc>
                <a:spcPct val="100000"/>
              </a:lnSpc>
            </a:pPr>
            <a:r>
              <a:rPr lang="en-US" sz="1400" dirty="0" smtClean="0"/>
              <a:t>Grassi, Federici, and Achard. 2013. “Implementing </a:t>
            </a:r>
            <a:r>
              <a:rPr lang="en-US" sz="1400" dirty="0"/>
              <a:t>C</a:t>
            </a:r>
            <a:r>
              <a:rPr lang="en-US" sz="1400" dirty="0" smtClean="0"/>
              <a:t>onservativeness in REDD+ Is </a:t>
            </a:r>
            <a:r>
              <a:rPr lang="en-US" sz="1400" dirty="0"/>
              <a:t>R</a:t>
            </a:r>
            <a:r>
              <a:rPr lang="en-US" sz="1400" dirty="0" smtClean="0"/>
              <a:t>ealistic and Useful to Address the Most </a:t>
            </a:r>
            <a:r>
              <a:rPr lang="en-US" sz="1400" dirty="0"/>
              <a:t>U</a:t>
            </a:r>
            <a:r>
              <a:rPr lang="en-US" sz="1400" dirty="0" smtClean="0"/>
              <a:t>ncertain </a:t>
            </a:r>
            <a:r>
              <a:rPr lang="en-US" sz="1400" dirty="0"/>
              <a:t>E</a:t>
            </a:r>
            <a:r>
              <a:rPr lang="en-US" sz="1400" dirty="0" smtClean="0"/>
              <a:t>stimates.”</a:t>
            </a:r>
            <a:endParaRPr lang="en-US" sz="1400" dirty="0"/>
          </a:p>
        </p:txBody>
      </p:sp>
    </p:spTree>
    <p:extLst>
      <p:ext uri="{BB962C8B-B14F-4D97-AF65-F5344CB8AC3E}">
        <p14:creationId xmlns:p14="http://schemas.microsoft.com/office/powerpoint/2010/main" val="1520032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6973"/>
          </a:xfrm>
        </p:spPr>
        <p:txBody>
          <a:bodyPr/>
          <a:lstStyle/>
          <a:p>
            <a:pPr lvl="0"/>
            <a:r>
              <a:rPr lang="en-US" sz="3200" baseline="-25000" dirty="0" smtClean="0"/>
              <a:t>Reporting tables</a:t>
            </a:r>
            <a:endParaRPr lang="en-US" sz="2000" dirty="0"/>
          </a:p>
        </p:txBody>
      </p:sp>
      <p:sp>
        <p:nvSpPr>
          <p:cNvPr id="3" name="Tijdelijke aanduiding voor tekst 2"/>
          <p:cNvSpPr>
            <a:spLocks noGrp="1"/>
          </p:cNvSpPr>
          <p:nvPr>
            <p:ph type="body" sz="quarter" idx="10"/>
          </p:nvPr>
        </p:nvSpPr>
        <p:spPr>
          <a:xfrm>
            <a:off x="468085" y="1355269"/>
            <a:ext cx="8425543" cy="4593774"/>
          </a:xfrm>
        </p:spPr>
        <p:txBody>
          <a:bodyPr/>
          <a:lstStyle/>
          <a:p>
            <a:pPr marL="0" indent="0">
              <a:lnSpc>
                <a:spcPts val="2100"/>
              </a:lnSpc>
              <a:buNone/>
            </a:pPr>
            <a:r>
              <a:rPr lang="en-US" sz="2000" b="1" dirty="0"/>
              <a:t>Reporting </a:t>
            </a:r>
            <a:r>
              <a:rPr lang="en-US" sz="2000" b="1" dirty="0" smtClean="0"/>
              <a:t>tables </a:t>
            </a:r>
            <a:r>
              <a:rPr lang="en-US" sz="2000" dirty="0" smtClean="0"/>
              <a:t>typically include </a:t>
            </a:r>
            <a:r>
              <a:rPr lang="en-US" sz="2000" dirty="0"/>
              <a:t>columns for: </a:t>
            </a:r>
          </a:p>
          <a:p>
            <a:pPr>
              <a:lnSpc>
                <a:spcPts val="2100"/>
              </a:lnSpc>
            </a:pPr>
            <a:r>
              <a:rPr lang="en-US" sz="2000" dirty="0" smtClean="0"/>
              <a:t>The</a:t>
            </a:r>
            <a:r>
              <a:rPr lang="en-US" sz="2000" i="1" dirty="0" smtClean="0"/>
              <a:t> </a:t>
            </a:r>
            <a:r>
              <a:rPr lang="en-US" sz="2000" i="1" dirty="0"/>
              <a:t>initial and final land-use </a:t>
            </a:r>
            <a:r>
              <a:rPr lang="en-US" sz="2000" i="1" dirty="0" smtClean="0"/>
              <a:t>category</a:t>
            </a:r>
            <a:r>
              <a:rPr lang="en-US" sz="2000" dirty="0"/>
              <a:t>:</a:t>
            </a:r>
            <a:r>
              <a:rPr lang="en-US" sz="2000" dirty="0" smtClean="0"/>
              <a:t> Additional </a:t>
            </a:r>
            <a:r>
              <a:rPr lang="en-US" sz="2000" dirty="0"/>
              <a:t>stratification is encouraged </a:t>
            </a:r>
            <a:r>
              <a:rPr lang="en-US" sz="2000" dirty="0" smtClean="0"/>
              <a:t>(subdivisions</a:t>
            </a:r>
            <a:r>
              <a:rPr lang="en-US" sz="2000" dirty="0"/>
              <a:t>) according to criteria such as climate zone, </a:t>
            </a:r>
            <a:r>
              <a:rPr lang="en-US" sz="2000" dirty="0" smtClean="0"/>
              <a:t>soil </a:t>
            </a:r>
            <a:r>
              <a:rPr lang="en-US" sz="2000" dirty="0"/>
              <a:t>type, vegetation type, </a:t>
            </a:r>
            <a:r>
              <a:rPr lang="en-US" sz="2000" dirty="0" smtClean="0"/>
              <a:t>ecological </a:t>
            </a:r>
            <a:r>
              <a:rPr lang="en-US" sz="2000" dirty="0"/>
              <a:t>zones, </a:t>
            </a:r>
            <a:r>
              <a:rPr lang="en-US" sz="2000" dirty="0" smtClean="0"/>
              <a:t>etc. </a:t>
            </a:r>
            <a:endParaRPr lang="en-US" sz="2000" dirty="0"/>
          </a:p>
          <a:p>
            <a:pPr>
              <a:lnSpc>
                <a:spcPts val="2100"/>
              </a:lnSpc>
            </a:pPr>
            <a:r>
              <a:rPr lang="en-US" sz="2000" dirty="0" smtClean="0"/>
              <a:t>The </a:t>
            </a:r>
            <a:r>
              <a:rPr lang="en-US" sz="2000" i="1" dirty="0" smtClean="0"/>
              <a:t>activity data</a:t>
            </a:r>
            <a:r>
              <a:rPr lang="en-US" sz="2000" dirty="0" smtClean="0"/>
              <a:t> (AD, </a:t>
            </a:r>
            <a:r>
              <a:rPr lang="en-US" sz="2000" dirty="0" smtClean="0">
                <a:solidFill>
                  <a:schemeClr val="accent4"/>
                </a:solidFill>
              </a:rPr>
              <a:t>see Modules 2.1 and 2.2</a:t>
            </a:r>
            <a:r>
              <a:rPr lang="en-US" sz="2000" dirty="0" smtClean="0"/>
              <a:t>): area </a:t>
            </a:r>
            <a:r>
              <a:rPr lang="en-US" sz="2000" dirty="0"/>
              <a:t>of </a:t>
            </a:r>
            <a:r>
              <a:rPr lang="en-US" sz="2000" dirty="0" smtClean="0"/>
              <a:t>land (in kha</a:t>
            </a:r>
            <a:r>
              <a:rPr lang="en-US" sz="2000" dirty="0"/>
              <a:t>) </a:t>
            </a:r>
            <a:r>
              <a:rPr lang="en-US" sz="2000" dirty="0" smtClean="0"/>
              <a:t>subject, e.g., to </a:t>
            </a:r>
            <a:r>
              <a:rPr lang="en-US" sz="2000" dirty="0"/>
              <a:t>gross deforestation, </a:t>
            </a:r>
            <a:r>
              <a:rPr lang="en-US" sz="2000" dirty="0" smtClean="0"/>
              <a:t>degradation, or forest management</a:t>
            </a:r>
            <a:endParaRPr lang="en-US" sz="2000" dirty="0"/>
          </a:p>
          <a:p>
            <a:pPr>
              <a:lnSpc>
                <a:spcPts val="2100"/>
              </a:lnSpc>
            </a:pPr>
            <a:r>
              <a:rPr lang="en-US" sz="2000" dirty="0" smtClean="0"/>
              <a:t>The</a:t>
            </a:r>
            <a:r>
              <a:rPr lang="en-US" sz="2000" i="1" dirty="0" smtClean="0"/>
              <a:t> emission factors </a:t>
            </a:r>
            <a:r>
              <a:rPr lang="en-US" sz="2000" dirty="0" smtClean="0"/>
              <a:t>(EF, </a:t>
            </a:r>
            <a:r>
              <a:rPr lang="en-US" sz="2000" dirty="0" smtClean="0">
                <a:solidFill>
                  <a:schemeClr val="accent4"/>
                </a:solidFill>
              </a:rPr>
              <a:t>see Module 2.3</a:t>
            </a:r>
            <a:r>
              <a:rPr lang="en-US" sz="2000" dirty="0" smtClean="0"/>
              <a:t>): The </a:t>
            </a:r>
            <a:r>
              <a:rPr lang="en-US" sz="2000" dirty="0"/>
              <a:t>C stock changes per unit </a:t>
            </a:r>
            <a:r>
              <a:rPr lang="en-US" sz="2000" dirty="0" smtClean="0"/>
              <a:t>area, </a:t>
            </a:r>
            <a:r>
              <a:rPr lang="en-US" sz="2000" dirty="0"/>
              <a:t>separated for each carbon </a:t>
            </a:r>
            <a:r>
              <a:rPr lang="en-US" sz="2000" dirty="0" smtClean="0"/>
              <a:t>pool</a:t>
            </a:r>
          </a:p>
          <a:p>
            <a:pPr>
              <a:lnSpc>
                <a:spcPts val="2100"/>
              </a:lnSpc>
            </a:pPr>
            <a:r>
              <a:rPr lang="en-US" sz="2000" i="1" dirty="0" smtClean="0"/>
              <a:t>The </a:t>
            </a:r>
            <a:r>
              <a:rPr lang="en-US" sz="2000" i="1" dirty="0"/>
              <a:t>total change in C </a:t>
            </a:r>
            <a:r>
              <a:rPr lang="en-US" sz="2000" i="1" dirty="0" smtClean="0"/>
              <a:t>stock</a:t>
            </a:r>
            <a:r>
              <a:rPr lang="en-US" sz="2000" dirty="0" smtClean="0"/>
              <a:t>: AD x EF (</a:t>
            </a:r>
            <a:r>
              <a:rPr lang="en-US" sz="2000" dirty="0" smtClean="0">
                <a:solidFill>
                  <a:schemeClr val="accent4"/>
                </a:solidFill>
              </a:rPr>
              <a:t>see Module 2.5</a:t>
            </a:r>
            <a:r>
              <a:rPr lang="en-US" sz="2000" dirty="0" smtClean="0"/>
              <a:t>)</a:t>
            </a:r>
            <a:endParaRPr lang="en-US" sz="2000" dirty="0"/>
          </a:p>
          <a:p>
            <a:pPr>
              <a:lnSpc>
                <a:spcPts val="2100"/>
              </a:lnSpc>
            </a:pPr>
            <a:r>
              <a:rPr lang="en-US" sz="2000" i="1" dirty="0" smtClean="0"/>
              <a:t>The </a:t>
            </a:r>
            <a:r>
              <a:rPr lang="en-US" sz="2000" i="1" dirty="0"/>
              <a:t>total emissions </a:t>
            </a:r>
            <a:r>
              <a:rPr lang="en-US" sz="2000" dirty="0"/>
              <a:t>(expressed as CO</a:t>
            </a:r>
            <a:r>
              <a:rPr lang="en-US" sz="2000" baseline="-25000" dirty="0"/>
              <a:t>2</a:t>
            </a:r>
            <a:r>
              <a:rPr lang="en-US" sz="2000" dirty="0" smtClean="0"/>
              <a:t>)</a:t>
            </a:r>
          </a:p>
          <a:p>
            <a:pPr marL="0" indent="0">
              <a:lnSpc>
                <a:spcPts val="2100"/>
              </a:lnSpc>
              <a:buNone/>
            </a:pPr>
            <a:r>
              <a:rPr lang="en-US" sz="2000" dirty="0"/>
              <a:t>Documentation box: to provide references to relevant sections of the </a:t>
            </a:r>
            <a:r>
              <a:rPr lang="en-US" sz="2000" dirty="0" smtClean="0"/>
              <a:t>inventory </a:t>
            </a:r>
            <a:r>
              <a:rPr lang="en-US" sz="2000" dirty="0"/>
              <a:t>r</a:t>
            </a:r>
            <a:r>
              <a:rPr lang="en-US" sz="2000" dirty="0" smtClean="0"/>
              <a:t>eport </a:t>
            </a:r>
            <a:r>
              <a:rPr lang="en-US" sz="2000" dirty="0"/>
              <a:t>if any additional information is </a:t>
            </a:r>
            <a:r>
              <a:rPr lang="en-US" sz="2000" dirty="0" smtClean="0"/>
              <a:t>needed</a:t>
            </a:r>
            <a:endParaRPr lang="en-US" sz="2000" dirty="0"/>
          </a:p>
          <a:p>
            <a:pPr marL="0" indent="0">
              <a:lnSpc>
                <a:spcPts val="2100"/>
              </a:lnSpc>
              <a:buNone/>
            </a:pPr>
            <a:endParaRPr lang="en-US" sz="2000" dirty="0"/>
          </a:p>
        </p:txBody>
      </p:sp>
    </p:spTree>
    <p:extLst>
      <p:ext uri="{BB962C8B-B14F-4D97-AF65-F5344CB8AC3E}">
        <p14:creationId xmlns:p14="http://schemas.microsoft.com/office/powerpoint/2010/main" val="264613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6973"/>
          </a:xfrm>
        </p:spPr>
        <p:txBody>
          <a:bodyPr/>
          <a:lstStyle/>
          <a:p>
            <a:pPr lvl="0"/>
            <a:r>
              <a:rPr lang="en-US" sz="3200" dirty="0" smtClean="0"/>
              <a:t>Example of reporting table</a:t>
            </a:r>
            <a:endParaRPr lang="en-US" sz="2000" dirty="0"/>
          </a:p>
        </p:txBody>
      </p:sp>
      <p:sp>
        <p:nvSpPr>
          <p:cNvPr id="3" name="Tijdelijke aanduiding voor tekst 2"/>
          <p:cNvSpPr>
            <a:spLocks noGrp="1"/>
          </p:cNvSpPr>
          <p:nvPr>
            <p:ph type="body" sz="quarter" idx="10"/>
          </p:nvPr>
        </p:nvSpPr>
        <p:spPr>
          <a:xfrm>
            <a:off x="348343" y="1045028"/>
            <a:ext cx="8795658" cy="4082143"/>
          </a:xfrm>
        </p:spPr>
        <p:txBody>
          <a:bodyPr/>
          <a:lstStyle/>
          <a:p>
            <a:pPr marL="0" indent="0">
              <a:buNone/>
            </a:pPr>
            <a:r>
              <a:rPr lang="en-US" sz="1800" dirty="0" smtClean="0"/>
              <a:t>Example of a table reporting emissions from deforestation </a:t>
            </a:r>
            <a:r>
              <a:rPr lang="en-US" sz="1600" dirty="0" smtClean="0"/>
              <a:t>(modified from KP LULUCF tables for </a:t>
            </a:r>
            <a:r>
              <a:rPr lang="en-US" sz="1600" dirty="0"/>
              <a:t>illustrative purposes only</a:t>
            </a:r>
            <a:r>
              <a:rPr lang="en-US" sz="1600" dirty="0" smtClean="0"/>
              <a:t>) </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2563183428"/>
              </p:ext>
            </p:extLst>
          </p:nvPr>
        </p:nvGraphicFramePr>
        <p:xfrm>
          <a:off x="152400" y="1785260"/>
          <a:ext cx="8904509" cy="4045393"/>
        </p:xfrm>
        <a:graphic>
          <a:graphicData uri="http://schemas.openxmlformats.org/drawingml/2006/table">
            <a:tbl>
              <a:tblPr>
                <a:tableStyleId>{E8034E78-7F5D-4C2E-B375-FC64B27BC917}</a:tableStyleId>
              </a:tblPr>
              <a:tblGrid>
                <a:gridCol w="1480453"/>
                <a:gridCol w="762000"/>
                <a:gridCol w="764520"/>
                <a:gridCol w="678993"/>
                <a:gridCol w="426795"/>
                <a:gridCol w="129418"/>
                <a:gridCol w="297377"/>
                <a:gridCol w="125704"/>
                <a:gridCol w="301091"/>
                <a:gridCol w="94694"/>
                <a:gridCol w="409433"/>
                <a:gridCol w="601661"/>
                <a:gridCol w="562595"/>
                <a:gridCol w="426795"/>
                <a:gridCol w="224101"/>
                <a:gridCol w="202694"/>
                <a:gridCol w="234034"/>
                <a:gridCol w="192761"/>
                <a:gridCol w="243968"/>
                <a:gridCol w="368489"/>
                <a:gridCol w="376933"/>
              </a:tblGrid>
              <a:tr h="409320">
                <a:tc rowSpan="2" gridSpan="2">
                  <a:txBody>
                    <a:bodyPr/>
                    <a:lstStyle/>
                    <a:p>
                      <a:pPr algn="ctr" fontAlgn="ctr"/>
                      <a:r>
                        <a:rPr lang="en-US" sz="1200" u="none" strike="noStrike" dirty="0">
                          <a:solidFill>
                            <a:srgbClr val="000000"/>
                          </a:solidFill>
                          <a:effectLst/>
                        </a:rPr>
                        <a:t>GREENHOUSE GAS SOURCE AND SINK CATEGORIES</a:t>
                      </a:r>
                      <a:endParaRPr lang="en-US"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hMerge="1">
                  <a:txBody>
                    <a:bodyPr/>
                    <a:lstStyle/>
                    <a:p>
                      <a:endParaRPr lang="en-US"/>
                    </a:p>
                  </a:txBody>
                  <a:tcPr/>
                </a:tc>
                <a:tc rowSpan="2">
                  <a:txBody>
                    <a:bodyPr/>
                    <a:lstStyle/>
                    <a:p>
                      <a:pPr algn="ctr" fontAlgn="ctr"/>
                      <a:r>
                        <a:rPr lang="en-US" sz="1200" u="none" strike="noStrike" dirty="0">
                          <a:solidFill>
                            <a:srgbClr val="000000"/>
                          </a:solidFill>
                          <a:effectLst/>
                        </a:rPr>
                        <a:t>ACTIVITY DATA</a:t>
                      </a:r>
                      <a:endParaRPr lang="en-US"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8">
                  <a:txBody>
                    <a:bodyPr/>
                    <a:lstStyle/>
                    <a:p>
                      <a:pPr algn="ctr" fontAlgn="ctr"/>
                      <a:r>
                        <a:rPr lang="en-US" sz="1200" u="none" strike="noStrike" dirty="0">
                          <a:solidFill>
                            <a:srgbClr val="000000"/>
                          </a:solidFill>
                          <a:effectLst/>
                        </a:rPr>
                        <a:t>IMPLIED CARBON STOCK CHANGE FACTORS </a:t>
                      </a:r>
                      <a:r>
                        <a:rPr lang="en-US" sz="1200" u="none" strike="noStrike" baseline="30000" dirty="0" smtClean="0">
                          <a:solidFill>
                            <a:srgbClr val="000000"/>
                          </a:solidFill>
                          <a:effectLst/>
                        </a:rPr>
                        <a:t>(2)</a:t>
                      </a:r>
                      <a:endParaRPr lang="en-US"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GB"/>
                    </a:p>
                  </a:txBody>
                  <a:tcPr/>
                </a:tc>
                <a:tc rowSpan="4">
                  <a:txBody>
                    <a:bodyPr/>
                    <a:lstStyle/>
                    <a:p>
                      <a:pPr algn="ctr" fontAlgn="ctr"/>
                      <a:r>
                        <a:rPr lang="en-US" sz="1200" u="none" strike="noStrike" dirty="0">
                          <a:solidFill>
                            <a:srgbClr val="000000"/>
                          </a:solidFill>
                          <a:effectLst/>
                        </a:rPr>
                        <a:t>Implied emission/ </a:t>
                      </a:r>
                      <a:endParaRPr lang="en-US" sz="1200" u="none" strike="noStrike" dirty="0" smtClean="0">
                        <a:solidFill>
                          <a:srgbClr val="000000"/>
                        </a:solidFill>
                        <a:effectLst/>
                      </a:endParaRPr>
                    </a:p>
                    <a:p>
                      <a:pPr algn="ctr" fontAlgn="ctr"/>
                      <a:r>
                        <a:rPr lang="en-US" sz="1200" u="none" strike="noStrike" dirty="0" smtClean="0">
                          <a:solidFill>
                            <a:srgbClr val="000000"/>
                          </a:solidFill>
                          <a:effectLst/>
                        </a:rPr>
                        <a:t>removal </a:t>
                      </a:r>
                      <a:r>
                        <a:rPr lang="en-US" sz="1200" u="none" strike="noStrike" dirty="0">
                          <a:solidFill>
                            <a:srgbClr val="000000"/>
                          </a:solidFill>
                          <a:effectLst/>
                        </a:rPr>
                        <a:t>factor per area</a:t>
                      </a:r>
                      <a:r>
                        <a:rPr lang="en-US" sz="1200" u="none" strike="noStrike" baseline="30000" dirty="0">
                          <a:solidFill>
                            <a:srgbClr val="000000"/>
                          </a:solidFill>
                          <a:effectLst/>
                        </a:rPr>
                        <a:t> (4)</a:t>
                      </a:r>
                      <a:endParaRPr lang="en-US" sz="1200" b="1" i="0" u="none" strike="noStrike" dirty="0">
                        <a:solidFill>
                          <a:srgbClr val="000000"/>
                        </a:solidFill>
                        <a:effectLst/>
                        <a:latin typeface="Times New Roman"/>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8">
                  <a:txBody>
                    <a:bodyPr/>
                    <a:lstStyle/>
                    <a:p>
                      <a:pPr algn="ctr" fontAlgn="ctr"/>
                      <a:r>
                        <a:rPr lang="en-US" sz="1200" u="none" strike="noStrike" dirty="0">
                          <a:solidFill>
                            <a:srgbClr val="000000"/>
                          </a:solidFill>
                          <a:effectLst/>
                        </a:rPr>
                        <a:t>CHANGE IN CARBON STOCK </a:t>
                      </a:r>
                      <a:r>
                        <a:rPr lang="en-US" sz="1200" u="none" strike="noStrike" baseline="30000" dirty="0" smtClean="0">
                          <a:solidFill>
                            <a:srgbClr val="000000"/>
                          </a:solidFill>
                          <a:effectLst/>
                        </a:rPr>
                        <a:t>(3)</a:t>
                      </a:r>
                      <a:endParaRPr lang="en-US"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GB"/>
                    </a:p>
                  </a:txBody>
                  <a:tcPr/>
                </a:tc>
                <a:tc rowSpan="4">
                  <a:txBody>
                    <a:bodyPr/>
                    <a:lstStyle/>
                    <a:p>
                      <a:pPr algn="ctr" fontAlgn="ctr"/>
                      <a:r>
                        <a:rPr lang="en-US" sz="1200" u="none" strike="noStrike" dirty="0">
                          <a:solidFill>
                            <a:srgbClr val="000000"/>
                          </a:solidFill>
                          <a:effectLst/>
                        </a:rPr>
                        <a:t> Net CO</a:t>
                      </a:r>
                      <a:r>
                        <a:rPr lang="en-US" sz="1200" u="none" strike="noStrike" baseline="-25000" dirty="0">
                          <a:solidFill>
                            <a:srgbClr val="000000"/>
                          </a:solidFill>
                          <a:effectLst/>
                        </a:rPr>
                        <a:t>2</a:t>
                      </a:r>
                      <a:r>
                        <a:rPr lang="en-US" sz="1200" u="none" strike="noStrike" dirty="0">
                          <a:solidFill>
                            <a:srgbClr val="000000"/>
                          </a:solidFill>
                          <a:effectLst/>
                        </a:rPr>
                        <a:t> emissions/ </a:t>
                      </a:r>
                      <a:endParaRPr lang="en-US" sz="1200" u="none" strike="noStrike" dirty="0" smtClean="0">
                        <a:solidFill>
                          <a:srgbClr val="000000"/>
                        </a:solidFill>
                        <a:effectLst/>
                      </a:endParaRPr>
                    </a:p>
                    <a:p>
                      <a:pPr algn="ctr" fontAlgn="ctr"/>
                      <a:r>
                        <a:rPr lang="en-US" sz="1200" u="none" strike="noStrike" dirty="0" smtClean="0">
                          <a:solidFill>
                            <a:srgbClr val="000000"/>
                          </a:solidFill>
                          <a:effectLst/>
                        </a:rPr>
                        <a:t>removals </a:t>
                      </a:r>
                      <a:r>
                        <a:rPr lang="en-US" sz="1200" u="none" strike="noStrike" baseline="30000" dirty="0">
                          <a:solidFill>
                            <a:srgbClr val="000000"/>
                          </a:solidFill>
                          <a:effectLst/>
                        </a:rPr>
                        <a:t>(3)</a:t>
                      </a:r>
                      <a:endParaRPr lang="en-US" sz="1200" b="1" i="0" u="none" strike="noStrike" dirty="0">
                        <a:solidFill>
                          <a:srgbClr val="000000"/>
                        </a:solidFill>
                        <a:effectLst/>
                        <a:latin typeface="Times New Roman"/>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30344">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8">
                  <a:txBody>
                    <a:bodyPr/>
                    <a:lstStyle/>
                    <a:p>
                      <a:pPr algn="ctr" fontAlgn="ctr"/>
                      <a:r>
                        <a:rPr lang="en-US" sz="1200" u="none" strike="noStrike" dirty="0">
                          <a:solidFill>
                            <a:srgbClr val="000000"/>
                          </a:solidFill>
                          <a:effectLst/>
                        </a:rPr>
                        <a:t>Net carbon stock change per unit area in:</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GB"/>
                    </a:p>
                  </a:txBody>
                  <a:tcPr/>
                </a:tc>
                <a:tc vMerge="1">
                  <a:txBody>
                    <a:bodyPr/>
                    <a:lstStyle/>
                    <a:p>
                      <a:endParaRPr lang="en-US"/>
                    </a:p>
                  </a:txBody>
                  <a:tcPr/>
                </a:tc>
                <a:tc gridSpan="8">
                  <a:txBody>
                    <a:bodyPr/>
                    <a:lstStyle/>
                    <a:p>
                      <a:pPr algn="ctr" fontAlgn="ctr"/>
                      <a:r>
                        <a:rPr lang="en-US" sz="1200" u="none" strike="noStrike" dirty="0">
                          <a:solidFill>
                            <a:srgbClr val="000000"/>
                          </a:solidFill>
                          <a:effectLst/>
                        </a:rPr>
                        <a:t>Net carbon stock change in:</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GB"/>
                    </a:p>
                  </a:txBody>
                  <a:tcPr/>
                </a:tc>
                <a:tc vMerge="1">
                  <a:txBody>
                    <a:bodyPr/>
                    <a:lstStyle/>
                    <a:p>
                      <a:endParaRPr lang="en-US"/>
                    </a:p>
                  </a:txBody>
                  <a:tcPr/>
                </a:tc>
              </a:tr>
              <a:tr h="354997">
                <a:tc rowSpan="3">
                  <a:txBody>
                    <a:bodyPr/>
                    <a:lstStyle/>
                    <a:p>
                      <a:pPr algn="ctr" fontAlgn="ctr"/>
                      <a:r>
                        <a:rPr lang="en-US" sz="1200" u="none" strike="noStrike" dirty="0">
                          <a:solidFill>
                            <a:srgbClr val="000000"/>
                          </a:solidFill>
                          <a:effectLst/>
                        </a:rPr>
                        <a:t>Land-Use Category</a:t>
                      </a:r>
                      <a:endParaRPr lang="en-US"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3">
                  <a:txBody>
                    <a:bodyPr/>
                    <a:lstStyle/>
                    <a:p>
                      <a:pPr algn="ctr" fontAlgn="ctr"/>
                      <a:r>
                        <a:rPr lang="en-US" sz="1200" u="none" strike="noStrike" dirty="0">
                          <a:solidFill>
                            <a:srgbClr val="000000"/>
                          </a:solidFill>
                          <a:effectLst/>
                        </a:rPr>
                        <a:t>Sub-division </a:t>
                      </a:r>
                      <a:r>
                        <a:rPr lang="en-US" sz="1200" u="none" strike="noStrike" baseline="30000" dirty="0" smtClean="0">
                          <a:solidFill>
                            <a:srgbClr val="000000"/>
                          </a:solidFill>
                          <a:effectLst/>
                        </a:rPr>
                        <a:t>(1)</a:t>
                      </a:r>
                      <a:endParaRPr lang="en-US"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3">
                  <a:txBody>
                    <a:bodyPr/>
                    <a:lstStyle/>
                    <a:p>
                      <a:pPr algn="ctr" fontAlgn="ctr"/>
                      <a:r>
                        <a:rPr lang="en-US" sz="1200" u="none" strike="noStrike" dirty="0">
                          <a:solidFill>
                            <a:srgbClr val="000000"/>
                          </a:solidFill>
                          <a:effectLst/>
                        </a:rPr>
                        <a:t>Total area (kha)</a:t>
                      </a:r>
                      <a:endParaRPr lang="en-US"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algn="ctr" fontAlgn="ctr"/>
                      <a:r>
                        <a:rPr lang="en-US" sz="1200" u="none" strike="noStrike" dirty="0">
                          <a:solidFill>
                            <a:srgbClr val="000000"/>
                          </a:solidFill>
                          <a:effectLst/>
                        </a:rPr>
                        <a:t>biomass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pPr algn="ctr" fontAlgn="ct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4">
                  <a:txBody>
                    <a:bodyPr/>
                    <a:lstStyle/>
                    <a:p>
                      <a:pPr algn="ctr" fontAlgn="ctr"/>
                      <a:r>
                        <a:rPr lang="en-US" sz="1200" u="none" strike="noStrike" dirty="0">
                          <a:solidFill>
                            <a:srgbClr val="000000"/>
                          </a:solidFill>
                          <a:effectLst/>
                        </a:rPr>
                        <a:t>dead </a:t>
                      </a:r>
                      <a:r>
                        <a:rPr lang="en-US" sz="1200" u="none" strike="noStrike" dirty="0" smtClean="0">
                          <a:solidFill>
                            <a:srgbClr val="000000"/>
                          </a:solidFill>
                          <a:effectLst/>
                        </a:rPr>
                        <a:t>org. </a:t>
                      </a:r>
                      <a:r>
                        <a:rPr lang="en-US" sz="1200" u="none" strike="noStrike" dirty="0">
                          <a:solidFill>
                            <a:srgbClr val="000000"/>
                          </a:solidFill>
                          <a:effectLst/>
                        </a:rPr>
                        <a:t>matter</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GB"/>
                    </a:p>
                  </a:txBody>
                  <a:tcPr/>
                </a:tc>
                <a:tc hMerge="1">
                  <a:txBody>
                    <a:bodyPr/>
                    <a:lstStyle/>
                    <a:p>
                      <a:pPr algn="ctr" fontAlgn="ct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algn="ctr" fontAlgn="ctr"/>
                      <a:r>
                        <a:rPr lang="en-US" sz="1200" u="none" strike="noStrike" dirty="0">
                          <a:solidFill>
                            <a:srgbClr val="000000"/>
                          </a:solidFill>
                          <a:effectLst/>
                        </a:rPr>
                        <a:t>soils</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en-US"/>
                    </a:p>
                  </a:txBody>
                  <a:tcPr/>
                </a:tc>
                <a:tc gridSpan="3">
                  <a:txBody>
                    <a:bodyPr/>
                    <a:lstStyle/>
                    <a:p>
                      <a:pPr algn="ctr" fontAlgn="ctr"/>
                      <a:r>
                        <a:rPr lang="en-US" sz="1200" u="none" strike="noStrike" dirty="0">
                          <a:solidFill>
                            <a:srgbClr val="000000"/>
                          </a:solidFill>
                          <a:effectLst/>
                        </a:rPr>
                        <a:t>B</a:t>
                      </a:r>
                      <a:r>
                        <a:rPr lang="en-US" sz="1200" u="none" strike="noStrike" dirty="0" smtClean="0">
                          <a:solidFill>
                            <a:srgbClr val="000000"/>
                          </a:solidFill>
                          <a:effectLst/>
                        </a:rPr>
                        <a:t>iomass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pPr algn="ctr" fontAlgn="ct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4">
                  <a:txBody>
                    <a:bodyPr/>
                    <a:lstStyle/>
                    <a:p>
                      <a:pPr algn="ctr" fontAlgn="ctr"/>
                      <a:r>
                        <a:rPr lang="en-US" sz="1200" u="none" strike="noStrike" dirty="0">
                          <a:solidFill>
                            <a:srgbClr val="000000"/>
                          </a:solidFill>
                          <a:effectLst/>
                        </a:rPr>
                        <a:t>D</a:t>
                      </a:r>
                      <a:r>
                        <a:rPr lang="en-US" sz="1200" u="none" strike="noStrike" dirty="0" smtClean="0">
                          <a:solidFill>
                            <a:srgbClr val="000000"/>
                          </a:solidFill>
                          <a:effectLst/>
                        </a:rPr>
                        <a:t>ead org. </a:t>
                      </a:r>
                      <a:r>
                        <a:rPr lang="en-US" sz="1200" u="none" strike="noStrike" dirty="0">
                          <a:solidFill>
                            <a:srgbClr val="000000"/>
                          </a:solidFill>
                          <a:effectLst/>
                        </a:rPr>
                        <a:t>matter</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GB"/>
                    </a:p>
                  </a:txBody>
                  <a:tcPr/>
                </a:tc>
                <a:tc hMerge="1">
                  <a:txBody>
                    <a:bodyPr/>
                    <a:lstStyle/>
                    <a:p>
                      <a:pPr algn="ctr" fontAlgn="ct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algn="ctr" fontAlgn="ctr"/>
                      <a:r>
                        <a:rPr lang="en-US" sz="1200" u="none" strike="noStrike" dirty="0">
                          <a:solidFill>
                            <a:srgbClr val="000000"/>
                          </a:solidFill>
                          <a:effectLst/>
                        </a:rPr>
                        <a:t>soils</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en-US"/>
                    </a:p>
                  </a:txBody>
                  <a:tcPr/>
                </a:tc>
              </a:tr>
              <a:tr h="70999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200" u="none" strike="noStrike" dirty="0">
                          <a:solidFill>
                            <a:srgbClr val="000000"/>
                          </a:solidFill>
                          <a:effectLst/>
                        </a:rPr>
                        <a:t>above-ground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l" fontAlgn="b"/>
                      <a:r>
                        <a:rPr lang="en-US" sz="1200" u="none" strike="noStrike" dirty="0" smtClean="0">
                          <a:solidFill>
                            <a:srgbClr val="000000"/>
                          </a:solidFill>
                          <a:effectLst/>
                        </a:rPr>
                        <a:t>below-ground</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l" fontAlgn="b"/>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l" fontAlgn="b"/>
                      <a:r>
                        <a:rPr lang="en-US" sz="1200" u="none" strike="noStrike" dirty="0">
                          <a:solidFill>
                            <a:srgbClr val="000000"/>
                          </a:solidFill>
                          <a:effectLst/>
                        </a:rPr>
                        <a:t>dead wood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l" fontAlgn="b"/>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l" fontAlgn="b"/>
                      <a:r>
                        <a:rPr lang="en-US" sz="1200" u="none" strike="noStrike" dirty="0">
                          <a:solidFill>
                            <a:srgbClr val="000000"/>
                          </a:solidFill>
                          <a:effectLst/>
                        </a:rPr>
                        <a:t>litter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vMerge="1">
                  <a:txBody>
                    <a:bodyPr/>
                    <a:lstStyle/>
                    <a:p>
                      <a:endParaRPr lang="en-GB"/>
                    </a:p>
                  </a:txBody>
                  <a:tcPr/>
                </a:tc>
                <a:tc vMerge="1">
                  <a:txBody>
                    <a:bodyPr/>
                    <a:lstStyle/>
                    <a:p>
                      <a:endParaRPr lang="en-US"/>
                    </a:p>
                  </a:txBody>
                  <a:tcPr/>
                </a:tc>
                <a:tc>
                  <a:txBody>
                    <a:bodyPr/>
                    <a:lstStyle/>
                    <a:p>
                      <a:pPr algn="r" fontAlgn="b"/>
                      <a:r>
                        <a:rPr lang="en-US" sz="1200" u="none" strike="noStrike" dirty="0">
                          <a:solidFill>
                            <a:srgbClr val="000000"/>
                          </a:solidFill>
                          <a:effectLst/>
                        </a:rPr>
                        <a:t>above-ground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r" fontAlgn="b"/>
                      <a:r>
                        <a:rPr lang="en-US" sz="1200" u="none" strike="noStrike" dirty="0" smtClean="0">
                          <a:solidFill>
                            <a:srgbClr val="000000"/>
                          </a:solidFill>
                          <a:effectLst/>
                        </a:rPr>
                        <a:t>below-ground</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r" fontAlgn="b"/>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r" fontAlgn="b"/>
                      <a:r>
                        <a:rPr lang="en-US" sz="1200" u="none" strike="noStrike" dirty="0">
                          <a:solidFill>
                            <a:srgbClr val="000000"/>
                          </a:solidFill>
                          <a:effectLst/>
                        </a:rPr>
                        <a:t>dead wood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r" fontAlgn="b"/>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r" fontAlgn="b"/>
                      <a:r>
                        <a:rPr lang="en-US" sz="1200" u="none" strike="noStrike" dirty="0">
                          <a:solidFill>
                            <a:srgbClr val="000000"/>
                          </a:solidFill>
                          <a:effectLst/>
                        </a:rPr>
                        <a:t>litter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vMerge="1">
                  <a:txBody>
                    <a:bodyPr/>
                    <a:lstStyle/>
                    <a:p>
                      <a:endParaRPr lang="en-GB"/>
                    </a:p>
                  </a:txBody>
                  <a:tcPr/>
                </a:tc>
                <a:tc vMerge="1">
                  <a:txBody>
                    <a:bodyPr/>
                    <a:lstStyle/>
                    <a:p>
                      <a:endParaRPr lang="en-US"/>
                    </a:p>
                  </a:txBody>
                  <a:tcPr/>
                </a:tc>
              </a:tr>
              <a:tr h="354997">
                <a:tc vMerge="1">
                  <a:txBody>
                    <a:bodyPr/>
                    <a:lstStyle/>
                    <a:p>
                      <a:endParaRPr lang="en-US"/>
                    </a:p>
                  </a:txBody>
                  <a:tcPr/>
                </a:tc>
                <a:tc vMerge="1">
                  <a:txBody>
                    <a:bodyPr/>
                    <a:lstStyle/>
                    <a:p>
                      <a:endParaRPr lang="en-US"/>
                    </a:p>
                  </a:txBody>
                  <a:tcPr/>
                </a:tc>
                <a:tc vMerge="1">
                  <a:txBody>
                    <a:bodyPr/>
                    <a:lstStyle/>
                    <a:p>
                      <a:endParaRPr lang="en-US"/>
                    </a:p>
                  </a:txBody>
                  <a:tcPr/>
                </a:tc>
                <a:tc gridSpan="8">
                  <a:txBody>
                    <a:bodyPr/>
                    <a:lstStyle/>
                    <a:p>
                      <a:pPr algn="ctr" fontAlgn="ctr"/>
                      <a:r>
                        <a:rPr lang="en-US" sz="1200" u="none" strike="noStrike" dirty="0">
                          <a:solidFill>
                            <a:srgbClr val="000000"/>
                          </a:solidFill>
                          <a:effectLst/>
                        </a:rPr>
                        <a:t>(Mg C/ha)</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GB"/>
                    </a:p>
                  </a:txBody>
                  <a:tcPr/>
                </a:tc>
                <a:tc>
                  <a:txBody>
                    <a:bodyPr/>
                    <a:lstStyle/>
                    <a:p>
                      <a:pPr algn="ctr" fontAlgn="ctr"/>
                      <a:r>
                        <a:rPr lang="en-US" sz="1200" u="none" strike="noStrike" dirty="0">
                          <a:solidFill>
                            <a:srgbClr val="000000"/>
                          </a:solidFill>
                          <a:effectLst/>
                        </a:rPr>
                        <a:t>(Mg CO</a:t>
                      </a:r>
                      <a:r>
                        <a:rPr lang="en-US" sz="1200" u="none" strike="noStrike" baseline="-25000" dirty="0">
                          <a:solidFill>
                            <a:srgbClr val="000000"/>
                          </a:solidFill>
                          <a:effectLst/>
                        </a:rPr>
                        <a:t>2</a:t>
                      </a:r>
                      <a:r>
                        <a:rPr lang="en-US" sz="1200" u="none" strike="noStrike" dirty="0">
                          <a:solidFill>
                            <a:srgbClr val="000000"/>
                          </a:solidFill>
                          <a:effectLst/>
                        </a:rPr>
                        <a:t>/ha)</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8">
                  <a:txBody>
                    <a:bodyPr/>
                    <a:lstStyle/>
                    <a:p>
                      <a:pPr algn="ctr" fontAlgn="ctr"/>
                      <a:r>
                        <a:rPr lang="en-US" sz="1200" u="none" strike="noStrike" dirty="0">
                          <a:solidFill>
                            <a:srgbClr val="000000"/>
                          </a:solidFill>
                          <a:effectLst/>
                        </a:rPr>
                        <a:t>(Gg C)</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GB"/>
                    </a:p>
                  </a:txBody>
                  <a:tcPr/>
                </a:tc>
                <a:tc>
                  <a:txBody>
                    <a:bodyPr/>
                    <a:lstStyle/>
                    <a:p>
                      <a:pPr algn="ctr" fontAlgn="ctr"/>
                      <a:r>
                        <a:rPr lang="en-US" sz="1200" u="none" strike="noStrike" dirty="0">
                          <a:solidFill>
                            <a:srgbClr val="000000"/>
                          </a:solidFill>
                          <a:effectLst/>
                        </a:rPr>
                        <a:t>(Gg CO</a:t>
                      </a:r>
                      <a:r>
                        <a:rPr lang="en-US" sz="1200" u="none" strike="noStrike" baseline="-25000" dirty="0">
                          <a:solidFill>
                            <a:srgbClr val="000000"/>
                          </a:solidFill>
                          <a:effectLst/>
                        </a:rPr>
                        <a:t>2</a:t>
                      </a:r>
                      <a:r>
                        <a:rPr lang="en-US" sz="1200" u="none" strike="noStrike" dirty="0">
                          <a:solidFill>
                            <a:srgbClr val="000000"/>
                          </a:solidFill>
                          <a:effectLst/>
                        </a:rPr>
                        <a:t>)</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54997">
                <a:tc>
                  <a:txBody>
                    <a:bodyPr/>
                    <a:lstStyle/>
                    <a:p>
                      <a:pPr algn="l" fontAlgn="ctr"/>
                      <a:r>
                        <a:rPr lang="en-US" sz="1200" u="none" strike="noStrike" dirty="0">
                          <a:solidFill>
                            <a:srgbClr val="000000"/>
                          </a:solidFill>
                          <a:effectLst/>
                        </a:rPr>
                        <a:t>A. Total Deforestation </a:t>
                      </a:r>
                      <a:endParaRPr lang="en-US"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ctr"/>
                      <a:r>
                        <a:rPr lang="en-US" sz="1200" u="none" strike="noStrike" dirty="0">
                          <a:solidFill>
                            <a:srgbClr val="000000"/>
                          </a:solidFill>
                          <a:effectLst/>
                        </a:rPr>
                        <a:t> </a:t>
                      </a:r>
                      <a:endParaRPr lang="en-US"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ctr"/>
                      <a:r>
                        <a:rPr lang="en-US" sz="1200" u="none" strike="noStrike" dirty="0">
                          <a:solidFill>
                            <a:srgbClr val="000000"/>
                          </a:solidFill>
                          <a:effectLst/>
                        </a:rPr>
                        <a:t> </a:t>
                      </a:r>
                      <a:endParaRPr lang="en-US" sz="1200" b="1"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2">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2">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202963">
                <a:tc rowSpan="2">
                  <a:txBody>
                    <a:bodyPr/>
                    <a:lstStyle/>
                    <a:p>
                      <a:pPr algn="l" fontAlgn="t"/>
                      <a:r>
                        <a:rPr lang="en-US" sz="1200" u="none" strike="noStrike" dirty="0">
                          <a:solidFill>
                            <a:srgbClr val="000000"/>
                          </a:solidFill>
                          <a:effectLst/>
                        </a:rPr>
                        <a:t>1. Forest Land converted to Cropland</a:t>
                      </a:r>
                      <a:endParaRPr lang="en-US" sz="1200" b="0" i="0" u="none" strike="noStrike" dirty="0">
                        <a:solidFill>
                          <a:srgbClr val="000000"/>
                        </a:solidFill>
                        <a:effectLst/>
                        <a:latin typeface="Times New Roman"/>
                      </a:endParaRPr>
                    </a:p>
                  </a:txBody>
                  <a:tcPr marL="89844"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ctr"/>
                      <a:r>
                        <a:rPr lang="en-US" sz="1200" u="none" strike="noStrike" dirty="0">
                          <a:solidFill>
                            <a:srgbClr val="000000"/>
                          </a:solidFill>
                          <a:effectLst/>
                        </a:rPr>
                        <a:t>(specify)</a:t>
                      </a:r>
                      <a:endParaRPr lang="en-US"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29532">
                <a:tc vMerge="1">
                  <a:txBody>
                    <a:bodyPr/>
                    <a:lstStyle/>
                    <a:p>
                      <a:endParaRPr lang="en-US"/>
                    </a:p>
                  </a:txBody>
                  <a:tcPr/>
                </a:tc>
                <a:tc>
                  <a:txBody>
                    <a:bodyPr/>
                    <a:lstStyle/>
                    <a:p>
                      <a:pPr algn="l" fontAlgn="ctr"/>
                      <a:r>
                        <a:rPr lang="en-US" sz="1200" u="none" strike="noStrike" dirty="0">
                          <a:solidFill>
                            <a:srgbClr val="000000"/>
                          </a:solidFill>
                          <a:effectLst/>
                        </a:rPr>
                        <a:t>(specify)</a:t>
                      </a:r>
                      <a:endParaRPr lang="en-US"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202963">
                <a:tc rowSpan="2">
                  <a:txBody>
                    <a:bodyPr/>
                    <a:lstStyle/>
                    <a:p>
                      <a:pPr algn="l" fontAlgn="t"/>
                      <a:r>
                        <a:rPr lang="en-US" sz="1200" u="none" strike="noStrike" dirty="0">
                          <a:solidFill>
                            <a:srgbClr val="000000"/>
                          </a:solidFill>
                          <a:effectLst/>
                        </a:rPr>
                        <a:t>2. Forest Land converted to Grassland</a:t>
                      </a:r>
                      <a:endParaRPr lang="en-US" sz="1200" b="0" i="0" u="none" strike="noStrike" dirty="0">
                        <a:solidFill>
                          <a:srgbClr val="000000"/>
                        </a:solidFill>
                        <a:effectLst/>
                        <a:latin typeface="Times New Roman"/>
                      </a:endParaRPr>
                    </a:p>
                  </a:txBody>
                  <a:tcPr marL="89844"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ctr"/>
                      <a:r>
                        <a:rPr lang="en-US" sz="1200" u="none" strike="noStrike" dirty="0">
                          <a:solidFill>
                            <a:srgbClr val="000000"/>
                          </a:solidFill>
                          <a:effectLst/>
                        </a:rPr>
                        <a:t>(specify)</a:t>
                      </a:r>
                      <a:endParaRPr lang="en-US"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29532">
                <a:tc vMerge="1">
                  <a:txBody>
                    <a:bodyPr/>
                    <a:lstStyle/>
                    <a:p>
                      <a:endParaRPr lang="en-US"/>
                    </a:p>
                  </a:txBody>
                  <a:tcPr/>
                </a:tc>
                <a:tc>
                  <a:txBody>
                    <a:bodyPr/>
                    <a:lstStyle/>
                    <a:p>
                      <a:pPr algn="l" fontAlgn="ctr"/>
                      <a:r>
                        <a:rPr lang="en-US" sz="1200" u="none" strike="noStrike" dirty="0">
                          <a:solidFill>
                            <a:srgbClr val="000000"/>
                          </a:solidFill>
                          <a:effectLst/>
                        </a:rPr>
                        <a:t>(specify)</a:t>
                      </a:r>
                      <a:endParaRPr lang="en-US" sz="1200" b="0" i="1"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177498">
                <a:tc>
                  <a:txBody>
                    <a:bodyPr/>
                    <a:lstStyle/>
                    <a:p>
                      <a:pPr algn="l" fontAlgn="t"/>
                      <a:r>
                        <a:rPr lang="en-US" sz="1200" u="none" strike="noStrike" dirty="0">
                          <a:solidFill>
                            <a:srgbClr val="000000"/>
                          </a:solidFill>
                          <a:effectLst/>
                        </a:rPr>
                        <a:t>…..</a:t>
                      </a:r>
                      <a:endParaRPr lang="en-US" sz="1200" b="0" i="0" u="none" strike="noStrike" dirty="0">
                        <a:solidFill>
                          <a:srgbClr val="000000"/>
                        </a:solidFill>
                        <a:effectLst/>
                        <a:latin typeface="Times New Roman"/>
                      </a:endParaRPr>
                    </a:p>
                  </a:txBody>
                  <a:tcPr marL="89844"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r" fontAlgn="ctr"/>
                      <a:r>
                        <a:rPr lang="en-US" sz="1200" u="none" strike="noStrike" dirty="0">
                          <a:solidFill>
                            <a:srgbClr val="000000"/>
                          </a:solidFill>
                          <a:effectLst/>
                        </a:rPr>
                        <a:t> </a:t>
                      </a:r>
                      <a:endParaRPr lang="en-US" sz="1200" b="0" i="0" u="none" strike="noStrike" dirty="0">
                        <a:solidFill>
                          <a:srgbClr val="000000"/>
                        </a:solidFill>
                        <a:effectLst/>
                        <a:latin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gridSpan="2">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en-GB"/>
                    </a:p>
                  </a:txBody>
                  <a:tcPr/>
                </a:tc>
                <a:tc>
                  <a:txBody>
                    <a:bodyPr/>
                    <a:lstStyle/>
                    <a:p>
                      <a:pPr algn="l" fontAlgn="b"/>
                      <a:r>
                        <a:rPr lang="en-US" sz="1200" u="none" strike="noStrike" dirty="0">
                          <a:solidFill>
                            <a:srgbClr val="000000"/>
                          </a:solidFill>
                          <a:effectLst/>
                        </a:rPr>
                        <a:t> </a:t>
                      </a:r>
                      <a:endParaRPr lang="en-US" sz="1200" b="0" i="0" u="none" strike="noStrike" dirty="0">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bl>
          </a:graphicData>
        </a:graphic>
      </p:graphicFrame>
      <p:sp>
        <p:nvSpPr>
          <p:cNvPr id="5" name="Rectangle 4"/>
          <p:cNvSpPr/>
          <p:nvPr/>
        </p:nvSpPr>
        <p:spPr>
          <a:xfrm>
            <a:off x="54425" y="5701611"/>
            <a:ext cx="8991601" cy="1015663"/>
          </a:xfrm>
          <a:prstGeom prst="rect">
            <a:avLst/>
          </a:prstGeom>
          <a:solidFill>
            <a:srgbClr val="FFFFCC"/>
          </a:solidFill>
        </p:spPr>
        <p:txBody>
          <a:bodyPr wrap="square">
            <a:spAutoFit/>
          </a:bodyPr>
          <a:lstStyle/>
          <a:p>
            <a:r>
              <a:rPr lang="en-US" sz="1200" dirty="0">
                <a:latin typeface="+mn-lt"/>
              </a:rPr>
              <a:t>(1) Land categories may be further divided according to climate zone, management system, soil type, vegetation type, tree species, ecological zones, national land classification or other criteria. </a:t>
            </a:r>
          </a:p>
          <a:p>
            <a:r>
              <a:rPr lang="en-US" sz="1200" dirty="0">
                <a:latin typeface="+mn-lt"/>
              </a:rPr>
              <a:t>(2) The signs for estimates of increases in </a:t>
            </a:r>
            <a:r>
              <a:rPr lang="en-US" sz="1200" dirty="0" smtClean="0">
                <a:latin typeface="+mn-lt"/>
              </a:rPr>
              <a:t>C </a:t>
            </a:r>
            <a:r>
              <a:rPr lang="en-US" sz="1200" dirty="0">
                <a:latin typeface="+mn-lt"/>
              </a:rPr>
              <a:t>stocks are positive (+) and of decreases in </a:t>
            </a:r>
            <a:r>
              <a:rPr lang="en-US" sz="1200" dirty="0" smtClean="0">
                <a:latin typeface="+mn-lt"/>
              </a:rPr>
              <a:t>C </a:t>
            </a:r>
            <a:r>
              <a:rPr lang="en-US" sz="1200" dirty="0">
                <a:latin typeface="+mn-lt"/>
              </a:rPr>
              <a:t>stocks are negative (-). </a:t>
            </a:r>
          </a:p>
          <a:p>
            <a:r>
              <a:rPr lang="en-US" sz="1200" dirty="0">
                <a:latin typeface="+mn-lt"/>
              </a:rPr>
              <a:t>(3) According to </a:t>
            </a:r>
            <a:r>
              <a:rPr lang="en-US" sz="1200" dirty="0" smtClean="0">
                <a:latin typeface="+mn-lt"/>
              </a:rPr>
              <a:t>IPCC, </a:t>
            </a:r>
            <a:r>
              <a:rPr lang="en-US" sz="1200" dirty="0">
                <a:latin typeface="+mn-lt"/>
              </a:rPr>
              <a:t>changes in </a:t>
            </a:r>
            <a:r>
              <a:rPr lang="en-US" sz="1200" dirty="0" smtClean="0">
                <a:latin typeface="+mn-lt"/>
              </a:rPr>
              <a:t>C </a:t>
            </a:r>
            <a:r>
              <a:rPr lang="en-US" sz="1200" dirty="0">
                <a:latin typeface="+mn-lt"/>
              </a:rPr>
              <a:t>stocks are converted to CO2 by multiplying C by 44/12 and changing the sign for net CO2 removals to be negative (-) and for net CO2 emissions to be positive (+). 	</a:t>
            </a:r>
          </a:p>
        </p:txBody>
      </p:sp>
    </p:spTree>
    <p:extLst>
      <p:ext uri="{BB962C8B-B14F-4D97-AF65-F5344CB8AC3E}">
        <p14:creationId xmlns:p14="http://schemas.microsoft.com/office/powerpoint/2010/main" val="3494984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534" y="5609230"/>
            <a:ext cx="9034818" cy="12351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el 1"/>
          <p:cNvSpPr>
            <a:spLocks noGrp="1"/>
          </p:cNvSpPr>
          <p:nvPr>
            <p:ph type="title"/>
          </p:nvPr>
        </p:nvSpPr>
        <p:spPr>
          <a:xfrm>
            <a:off x="491642" y="230188"/>
            <a:ext cx="8442796" cy="796973"/>
          </a:xfrm>
        </p:spPr>
        <p:txBody>
          <a:bodyPr/>
          <a:lstStyle/>
          <a:p>
            <a:pPr lvl="0"/>
            <a:r>
              <a:rPr lang="en-US" sz="3200" dirty="0" smtClean="0"/>
              <a:t>Notation keys reporting tables</a:t>
            </a:r>
            <a:endParaRPr lang="en-US" sz="2000" dirty="0"/>
          </a:p>
        </p:txBody>
      </p:sp>
      <p:sp>
        <p:nvSpPr>
          <p:cNvPr id="3" name="Tijdelijke aanduiding voor tekst 2"/>
          <p:cNvSpPr>
            <a:spLocks noGrp="1"/>
          </p:cNvSpPr>
          <p:nvPr>
            <p:ph type="body" sz="quarter" idx="10"/>
          </p:nvPr>
        </p:nvSpPr>
        <p:spPr>
          <a:xfrm>
            <a:off x="468085" y="1317152"/>
            <a:ext cx="8425543" cy="4317566"/>
          </a:xfrm>
        </p:spPr>
        <p:txBody>
          <a:bodyPr/>
          <a:lstStyle/>
          <a:p>
            <a:r>
              <a:rPr lang="en-US" sz="2000" dirty="0" smtClean="0"/>
              <a:t>To </a:t>
            </a:r>
            <a:r>
              <a:rPr lang="en-US" sz="2000" dirty="0"/>
              <a:t>ensure </a:t>
            </a:r>
            <a:r>
              <a:rPr lang="en-US" sz="2000" dirty="0" smtClean="0"/>
              <a:t>completeness, </a:t>
            </a:r>
            <a:r>
              <a:rPr lang="en-US" sz="2000" dirty="0"/>
              <a:t>it is </a:t>
            </a:r>
            <a:r>
              <a:rPr lang="en-US" sz="2000" i="1" dirty="0"/>
              <a:t>good practice </a:t>
            </a:r>
            <a:r>
              <a:rPr lang="en-US" sz="2000" dirty="0"/>
              <a:t>to fill </a:t>
            </a:r>
            <a:r>
              <a:rPr lang="en-US" sz="2000" dirty="0" smtClean="0"/>
              <a:t>all cells </a:t>
            </a:r>
            <a:r>
              <a:rPr lang="en-US" sz="2000" dirty="0"/>
              <a:t>of the </a:t>
            </a:r>
            <a:r>
              <a:rPr lang="en-US" sz="2000" dirty="0" smtClean="0"/>
              <a:t>table</a:t>
            </a:r>
          </a:p>
          <a:p>
            <a:r>
              <a:rPr lang="en-US" sz="2000" dirty="0" smtClean="0"/>
              <a:t>If emissions/removals  </a:t>
            </a:r>
            <a:r>
              <a:rPr lang="en-US" sz="2000" dirty="0"/>
              <a:t>have not been </a:t>
            </a:r>
            <a:r>
              <a:rPr lang="en-US" sz="2000" dirty="0" smtClean="0"/>
              <a:t>estimated or cannot be reported, </a:t>
            </a:r>
            <a:r>
              <a:rPr lang="en-US" sz="2000" dirty="0"/>
              <a:t>the </a:t>
            </a:r>
            <a:r>
              <a:rPr lang="en-US" sz="2000" dirty="0" smtClean="0"/>
              <a:t>following </a:t>
            </a:r>
            <a:r>
              <a:rPr lang="en-US" sz="2000" dirty="0"/>
              <a:t>qualitative “notation keys” </a:t>
            </a:r>
            <a:r>
              <a:rPr lang="en-US" sz="2000" dirty="0" smtClean="0"/>
              <a:t>should be used, along with supporting documentation </a:t>
            </a:r>
            <a:endParaRPr lang="en-US" sz="2000" dirty="0"/>
          </a:p>
          <a:p>
            <a:pPr marL="0" indent="0">
              <a:buNone/>
            </a:pPr>
            <a:endParaRPr lang="en-US" sz="2000" dirty="0" smtClean="0"/>
          </a:p>
        </p:txBody>
      </p:sp>
      <p:graphicFrame>
        <p:nvGraphicFramePr>
          <p:cNvPr id="5" name="Table 4"/>
          <p:cNvGraphicFramePr>
            <a:graphicFrameLocks noGrp="1"/>
          </p:cNvGraphicFramePr>
          <p:nvPr>
            <p:extLst>
              <p:ext uri="{D42A27DB-BD31-4B8C-83A1-F6EECF244321}">
                <p14:modId xmlns:p14="http://schemas.microsoft.com/office/powerpoint/2010/main" val="3651832619"/>
              </p:ext>
            </p:extLst>
          </p:nvPr>
        </p:nvGraphicFramePr>
        <p:xfrm>
          <a:off x="436110" y="3449368"/>
          <a:ext cx="8316004" cy="3016589"/>
        </p:xfrm>
        <a:graphic>
          <a:graphicData uri="http://schemas.openxmlformats.org/drawingml/2006/table">
            <a:tbl>
              <a:tblPr>
                <a:tableStyleId>{E8034E78-7F5D-4C2E-B375-FC64B27BC917}</a:tableStyleId>
              </a:tblPr>
              <a:tblGrid>
                <a:gridCol w="1736488"/>
                <a:gridCol w="6579516"/>
              </a:tblGrid>
              <a:tr h="198633">
                <a:tc>
                  <a:txBody>
                    <a:bodyPr/>
                    <a:lstStyle/>
                    <a:p>
                      <a:pPr marR="73025">
                        <a:spcBef>
                          <a:spcPts val="720"/>
                        </a:spcBef>
                        <a:spcAft>
                          <a:spcPts val="0"/>
                        </a:spcAft>
                      </a:pPr>
                      <a:r>
                        <a:rPr lang="en-US" sz="1600" b="1" dirty="0">
                          <a:solidFill>
                            <a:srgbClr val="000000"/>
                          </a:solidFill>
                          <a:effectLst/>
                        </a:rPr>
                        <a:t>Notation key</a:t>
                      </a:r>
                      <a:endParaRPr lang="en-US" sz="1600" b="1" dirty="0">
                        <a:solidFill>
                          <a:srgbClr val="000000"/>
                        </a:solidFill>
                        <a:effectLst/>
                        <a:latin typeface="Verdana"/>
                        <a:ea typeface="Batang"/>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R="73025">
                        <a:spcBef>
                          <a:spcPts val="720"/>
                        </a:spcBef>
                        <a:spcAft>
                          <a:spcPts val="0"/>
                        </a:spcAft>
                      </a:pPr>
                      <a:r>
                        <a:rPr lang="en-US" sz="1600" b="1" dirty="0">
                          <a:solidFill>
                            <a:srgbClr val="000000"/>
                          </a:solidFill>
                          <a:effectLst/>
                        </a:rPr>
                        <a:t>Explanation</a:t>
                      </a:r>
                      <a:endParaRPr lang="en-US" sz="1600" b="1" dirty="0">
                        <a:solidFill>
                          <a:srgbClr val="000000"/>
                        </a:solidFill>
                        <a:effectLst/>
                        <a:latin typeface="Verdana"/>
                        <a:ea typeface="Batang"/>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97266">
                <a:tc>
                  <a:txBody>
                    <a:bodyPr/>
                    <a:lstStyle/>
                    <a:p>
                      <a:pPr marR="73025">
                        <a:spcAft>
                          <a:spcPts val="0"/>
                        </a:spcAft>
                      </a:pPr>
                      <a:r>
                        <a:rPr lang="en-US" sz="1600" dirty="0">
                          <a:solidFill>
                            <a:srgbClr val="000000"/>
                          </a:solidFill>
                          <a:effectLst/>
                        </a:rPr>
                        <a:t>NE </a:t>
                      </a:r>
                      <a:r>
                        <a:rPr lang="en-US" sz="1600" dirty="0" smtClean="0">
                          <a:solidFill>
                            <a:srgbClr val="000000"/>
                          </a:solidFill>
                          <a:effectLst/>
                        </a:rPr>
                        <a:t>(not </a:t>
                      </a:r>
                      <a:r>
                        <a:rPr lang="en-US" sz="1600" dirty="0">
                          <a:solidFill>
                            <a:srgbClr val="000000"/>
                          </a:solidFill>
                          <a:effectLst/>
                        </a:rPr>
                        <a:t>estimated</a:t>
                      </a:r>
                      <a:r>
                        <a:rPr lang="en-US" sz="1600" dirty="0" smtClean="0">
                          <a:solidFill>
                            <a:srgbClr val="000000"/>
                          </a:solidFill>
                          <a:effectLst/>
                        </a:rPr>
                        <a:t>)</a:t>
                      </a:r>
                      <a:r>
                        <a:rPr lang="en-US" sz="1600" dirty="0">
                          <a:solidFill>
                            <a:srgbClr val="000000"/>
                          </a:solidFill>
                          <a:effectLst/>
                        </a:rPr>
                        <a:t> </a:t>
                      </a:r>
                      <a:endParaRPr lang="en-US" sz="1600" dirty="0">
                        <a:solidFill>
                          <a:srgbClr val="000000"/>
                        </a:solidFill>
                        <a:effectLst/>
                        <a:latin typeface="Verdana"/>
                        <a:ea typeface="Batang"/>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R="73025">
                        <a:spcAft>
                          <a:spcPts val="0"/>
                        </a:spcAft>
                      </a:pPr>
                      <a:r>
                        <a:rPr lang="en-US" sz="1600" dirty="0">
                          <a:solidFill>
                            <a:srgbClr val="000000"/>
                          </a:solidFill>
                          <a:effectLst/>
                        </a:rPr>
                        <a:t>Emissions </a:t>
                      </a:r>
                      <a:r>
                        <a:rPr lang="en-US" sz="1600" dirty="0" smtClean="0">
                          <a:solidFill>
                            <a:srgbClr val="000000"/>
                          </a:solidFill>
                          <a:effectLst/>
                        </a:rPr>
                        <a:t>/ </a:t>
                      </a:r>
                      <a:r>
                        <a:rPr lang="en-US" sz="1600" dirty="0">
                          <a:solidFill>
                            <a:srgbClr val="000000"/>
                          </a:solidFill>
                          <a:effectLst/>
                        </a:rPr>
                        <a:t>removals occur but have not been estimated or reported</a:t>
                      </a:r>
                      <a:r>
                        <a:rPr lang="en-US" sz="1600" dirty="0" smtClean="0">
                          <a:solidFill>
                            <a:srgbClr val="000000"/>
                          </a:solidFill>
                          <a:effectLst/>
                        </a:rPr>
                        <a:t>.</a:t>
                      </a:r>
                      <a:endParaRPr lang="en-US" sz="1600" dirty="0">
                        <a:solidFill>
                          <a:srgbClr val="000000"/>
                        </a:solidFill>
                        <a:effectLst/>
                        <a:latin typeface="Verdana"/>
                        <a:ea typeface="Batang"/>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514429">
                <a:tc>
                  <a:txBody>
                    <a:bodyPr/>
                    <a:lstStyle/>
                    <a:p>
                      <a:pPr marR="73025">
                        <a:spcAft>
                          <a:spcPts val="0"/>
                        </a:spcAft>
                      </a:pPr>
                      <a:r>
                        <a:rPr lang="en-US" sz="1600" dirty="0">
                          <a:solidFill>
                            <a:srgbClr val="000000"/>
                          </a:solidFill>
                          <a:effectLst/>
                        </a:rPr>
                        <a:t>IE </a:t>
                      </a:r>
                      <a:r>
                        <a:rPr lang="en-US" sz="1600" dirty="0" smtClean="0">
                          <a:solidFill>
                            <a:srgbClr val="000000"/>
                          </a:solidFill>
                          <a:effectLst/>
                        </a:rPr>
                        <a:t>(included </a:t>
                      </a:r>
                      <a:r>
                        <a:rPr lang="en-US" sz="1600" dirty="0">
                          <a:solidFill>
                            <a:srgbClr val="000000"/>
                          </a:solidFill>
                          <a:effectLst/>
                        </a:rPr>
                        <a:t>elsewhere</a:t>
                      </a:r>
                      <a:r>
                        <a:rPr lang="en-US" sz="1600" dirty="0" smtClean="0">
                          <a:solidFill>
                            <a:srgbClr val="000000"/>
                          </a:solidFill>
                          <a:effectLst/>
                        </a:rPr>
                        <a:t>)</a:t>
                      </a:r>
                      <a:endParaRPr lang="en-US" sz="1600" dirty="0">
                        <a:solidFill>
                          <a:srgbClr val="000000"/>
                        </a:solidFill>
                        <a:effectLst/>
                        <a:latin typeface="Verdana"/>
                        <a:ea typeface="Batang"/>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R="73025">
                        <a:spcAft>
                          <a:spcPts val="0"/>
                        </a:spcAft>
                      </a:pPr>
                      <a:r>
                        <a:rPr lang="en-US" sz="1600" dirty="0">
                          <a:solidFill>
                            <a:srgbClr val="000000"/>
                          </a:solidFill>
                          <a:effectLst/>
                        </a:rPr>
                        <a:t>Emissions </a:t>
                      </a:r>
                      <a:r>
                        <a:rPr lang="en-US" sz="1600" dirty="0" smtClean="0">
                          <a:solidFill>
                            <a:srgbClr val="000000"/>
                          </a:solidFill>
                          <a:effectLst/>
                        </a:rPr>
                        <a:t>/ </a:t>
                      </a:r>
                      <a:r>
                        <a:rPr lang="en-US" sz="1600" dirty="0">
                          <a:solidFill>
                            <a:srgbClr val="000000"/>
                          </a:solidFill>
                          <a:effectLst/>
                        </a:rPr>
                        <a:t>removals for this activity or category are estimated but included </a:t>
                      </a:r>
                      <a:r>
                        <a:rPr lang="en-US" sz="1600" dirty="0" smtClean="0">
                          <a:solidFill>
                            <a:srgbClr val="000000"/>
                          </a:solidFill>
                          <a:effectLst/>
                        </a:rPr>
                        <a:t>elsewhere (indicate where).</a:t>
                      </a:r>
                      <a:endParaRPr lang="en-US" sz="1600" dirty="0">
                        <a:solidFill>
                          <a:srgbClr val="000000"/>
                        </a:solidFill>
                        <a:effectLst/>
                        <a:latin typeface="Verdana"/>
                        <a:ea typeface="Batang"/>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794533">
                <a:tc>
                  <a:txBody>
                    <a:bodyPr/>
                    <a:lstStyle/>
                    <a:p>
                      <a:pPr marR="73025">
                        <a:spcAft>
                          <a:spcPts val="0"/>
                        </a:spcAft>
                      </a:pPr>
                      <a:r>
                        <a:rPr lang="en-US" sz="1600" dirty="0">
                          <a:solidFill>
                            <a:srgbClr val="000000"/>
                          </a:solidFill>
                          <a:effectLst/>
                        </a:rPr>
                        <a:t>C </a:t>
                      </a:r>
                      <a:r>
                        <a:rPr lang="en-US" sz="1600" dirty="0" smtClean="0">
                          <a:solidFill>
                            <a:srgbClr val="000000"/>
                          </a:solidFill>
                          <a:effectLst/>
                        </a:rPr>
                        <a:t>(confidential </a:t>
                      </a:r>
                      <a:r>
                        <a:rPr lang="en-US" sz="1600" dirty="0">
                          <a:solidFill>
                            <a:srgbClr val="000000"/>
                          </a:solidFill>
                          <a:effectLst/>
                        </a:rPr>
                        <a:t>information)</a:t>
                      </a:r>
                    </a:p>
                    <a:p>
                      <a:pPr marR="73025">
                        <a:spcAft>
                          <a:spcPts val="0"/>
                        </a:spcAft>
                      </a:pPr>
                      <a:r>
                        <a:rPr lang="en-US" sz="1600" dirty="0">
                          <a:solidFill>
                            <a:srgbClr val="000000"/>
                          </a:solidFill>
                          <a:effectLst/>
                        </a:rPr>
                        <a:t> </a:t>
                      </a:r>
                      <a:endParaRPr lang="en-US" sz="1600" dirty="0">
                        <a:solidFill>
                          <a:srgbClr val="000000"/>
                        </a:solidFill>
                        <a:effectLst/>
                        <a:latin typeface="Verdana"/>
                        <a:ea typeface="Batang"/>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R="73025">
                        <a:spcAft>
                          <a:spcPts val="0"/>
                        </a:spcAft>
                      </a:pPr>
                      <a:r>
                        <a:rPr lang="en-US" sz="1600" dirty="0">
                          <a:solidFill>
                            <a:srgbClr val="000000"/>
                          </a:solidFill>
                          <a:effectLst/>
                        </a:rPr>
                        <a:t>Emissions </a:t>
                      </a:r>
                      <a:r>
                        <a:rPr lang="en-US" sz="1600" dirty="0" smtClean="0">
                          <a:solidFill>
                            <a:srgbClr val="000000"/>
                          </a:solidFill>
                          <a:effectLst/>
                        </a:rPr>
                        <a:t>/ </a:t>
                      </a:r>
                      <a:r>
                        <a:rPr lang="en-US" sz="1600" dirty="0">
                          <a:solidFill>
                            <a:srgbClr val="000000"/>
                          </a:solidFill>
                          <a:effectLst/>
                        </a:rPr>
                        <a:t>removals are aggregated and included elsewhere in the inventory because reporting at a disaggregated level could lead to the disclosure of confidential information.</a:t>
                      </a:r>
                      <a:endParaRPr lang="en-US" sz="1600" dirty="0">
                        <a:solidFill>
                          <a:srgbClr val="000000"/>
                        </a:solidFill>
                        <a:effectLst/>
                        <a:latin typeface="Verdana"/>
                        <a:ea typeface="Batang"/>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488427">
                <a:tc>
                  <a:txBody>
                    <a:bodyPr/>
                    <a:lstStyle/>
                    <a:p>
                      <a:pPr marR="73025">
                        <a:spcAft>
                          <a:spcPts val="0"/>
                        </a:spcAft>
                      </a:pPr>
                      <a:r>
                        <a:rPr lang="en-US" sz="1600" dirty="0">
                          <a:solidFill>
                            <a:srgbClr val="000000"/>
                          </a:solidFill>
                          <a:effectLst/>
                        </a:rPr>
                        <a:t>NA </a:t>
                      </a:r>
                      <a:r>
                        <a:rPr lang="en-US" sz="1600" dirty="0" smtClean="0">
                          <a:solidFill>
                            <a:srgbClr val="000000"/>
                          </a:solidFill>
                          <a:effectLst/>
                        </a:rPr>
                        <a:t>(not </a:t>
                      </a:r>
                      <a:r>
                        <a:rPr lang="en-US" sz="1600" dirty="0">
                          <a:solidFill>
                            <a:srgbClr val="000000"/>
                          </a:solidFill>
                          <a:effectLst/>
                        </a:rPr>
                        <a:t>a</a:t>
                      </a:r>
                      <a:r>
                        <a:rPr lang="en-US" sz="1600" dirty="0" smtClean="0">
                          <a:solidFill>
                            <a:srgbClr val="000000"/>
                          </a:solidFill>
                          <a:effectLst/>
                        </a:rPr>
                        <a:t>pplicable)</a:t>
                      </a:r>
                      <a:r>
                        <a:rPr lang="en-US" sz="1600" dirty="0">
                          <a:solidFill>
                            <a:srgbClr val="000000"/>
                          </a:solidFill>
                          <a:effectLst/>
                        </a:rPr>
                        <a:t> </a:t>
                      </a:r>
                      <a:endParaRPr lang="en-US" sz="1600" dirty="0">
                        <a:solidFill>
                          <a:srgbClr val="000000"/>
                        </a:solidFill>
                        <a:effectLst/>
                        <a:latin typeface="Verdana"/>
                        <a:ea typeface="Batang"/>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R="73025">
                        <a:spcAft>
                          <a:spcPts val="0"/>
                        </a:spcAft>
                      </a:pPr>
                      <a:r>
                        <a:rPr lang="en-US" sz="1600" dirty="0">
                          <a:solidFill>
                            <a:srgbClr val="000000"/>
                          </a:solidFill>
                          <a:effectLst/>
                        </a:rPr>
                        <a:t>The activity or category exists but relevant emissions and removals are considered never to occur. </a:t>
                      </a:r>
                      <a:endParaRPr lang="en-US" sz="1600" dirty="0">
                        <a:solidFill>
                          <a:srgbClr val="000000"/>
                        </a:solidFill>
                        <a:effectLst/>
                        <a:latin typeface="Verdana"/>
                        <a:ea typeface="Batang"/>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97266">
                <a:tc>
                  <a:txBody>
                    <a:bodyPr/>
                    <a:lstStyle/>
                    <a:p>
                      <a:pPr marR="73025">
                        <a:spcAft>
                          <a:spcPts val="0"/>
                        </a:spcAft>
                      </a:pPr>
                      <a:r>
                        <a:rPr lang="en-US" sz="1600" dirty="0">
                          <a:solidFill>
                            <a:srgbClr val="000000"/>
                          </a:solidFill>
                          <a:effectLst/>
                        </a:rPr>
                        <a:t>NO </a:t>
                      </a:r>
                      <a:r>
                        <a:rPr lang="en-US" sz="1600" dirty="0" smtClean="0">
                          <a:solidFill>
                            <a:srgbClr val="000000"/>
                          </a:solidFill>
                          <a:effectLst/>
                        </a:rPr>
                        <a:t>(not occurring)</a:t>
                      </a:r>
                      <a:endParaRPr lang="en-US" sz="1600" dirty="0">
                        <a:solidFill>
                          <a:srgbClr val="000000"/>
                        </a:solidFill>
                        <a:effectLst/>
                        <a:latin typeface="Verdana"/>
                        <a:ea typeface="Batang"/>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R="73025">
                        <a:spcAft>
                          <a:spcPts val="0"/>
                        </a:spcAft>
                      </a:pPr>
                      <a:r>
                        <a:rPr lang="en-US" sz="1600" dirty="0">
                          <a:solidFill>
                            <a:srgbClr val="000000"/>
                          </a:solidFill>
                          <a:effectLst/>
                        </a:rPr>
                        <a:t>An activity or process does not exist within a country.</a:t>
                      </a:r>
                      <a:endParaRPr lang="en-US" sz="1600" dirty="0">
                        <a:solidFill>
                          <a:srgbClr val="000000"/>
                        </a:solidFill>
                        <a:effectLst/>
                        <a:latin typeface="Verdana"/>
                        <a:ea typeface="Batang"/>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bl>
          </a:graphicData>
        </a:graphic>
      </p:graphicFrame>
    </p:spTree>
    <p:extLst>
      <p:ext uri="{BB962C8B-B14F-4D97-AF65-F5344CB8AC3E}">
        <p14:creationId xmlns:p14="http://schemas.microsoft.com/office/powerpoint/2010/main" val="269936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6973"/>
          </a:xfrm>
        </p:spPr>
        <p:txBody>
          <a:bodyPr/>
          <a:lstStyle/>
          <a:p>
            <a:pPr lvl="0"/>
            <a:r>
              <a:rPr lang="en-US" sz="3200" dirty="0" smtClean="0"/>
              <a:t>Additional reporting tables</a:t>
            </a:r>
            <a:endParaRPr lang="en-US" sz="2000" dirty="0"/>
          </a:p>
        </p:txBody>
      </p:sp>
      <p:sp>
        <p:nvSpPr>
          <p:cNvPr id="3" name="Tijdelijke aanduiding voor tekst 2"/>
          <p:cNvSpPr>
            <a:spLocks noGrp="1"/>
          </p:cNvSpPr>
          <p:nvPr>
            <p:ph type="body" sz="quarter" idx="10"/>
          </p:nvPr>
        </p:nvSpPr>
        <p:spPr>
          <a:xfrm>
            <a:off x="468085" y="1432445"/>
            <a:ext cx="8425543" cy="4440397"/>
          </a:xfrm>
        </p:spPr>
        <p:txBody>
          <a:bodyPr/>
          <a:lstStyle/>
          <a:p>
            <a:pPr marL="0" indent="0">
              <a:buNone/>
            </a:pPr>
            <a:r>
              <a:rPr lang="en-US" sz="2000" dirty="0" smtClean="0"/>
              <a:t>In </a:t>
            </a:r>
            <a:r>
              <a:rPr lang="en-US" sz="2000" dirty="0"/>
              <a:t>addition to tables like </a:t>
            </a:r>
            <a:r>
              <a:rPr lang="en-US" sz="2000" dirty="0" smtClean="0"/>
              <a:t>the one in the example, </a:t>
            </a:r>
            <a:r>
              <a:rPr lang="en-US" sz="2000" dirty="0"/>
              <a:t>other typical tables to be filled in a comprehensive GHG inventory include: </a:t>
            </a:r>
          </a:p>
          <a:p>
            <a:r>
              <a:rPr lang="en-US" sz="2000" dirty="0" smtClean="0"/>
              <a:t>Tables </a:t>
            </a:r>
            <a:r>
              <a:rPr lang="en-US" sz="2000" dirty="0"/>
              <a:t>with emissions </a:t>
            </a:r>
            <a:r>
              <a:rPr lang="en-US" sz="2000" dirty="0" smtClean="0"/>
              <a:t>of </a:t>
            </a:r>
            <a:r>
              <a:rPr lang="en-US" sz="2000" dirty="0"/>
              <a:t>other gases (e.g., CH4 and N2O from biomass burning</a:t>
            </a:r>
            <a:r>
              <a:rPr lang="en-US" sz="2000" dirty="0" smtClean="0"/>
              <a:t>)</a:t>
            </a:r>
            <a:endParaRPr lang="en-US" sz="2000" dirty="0"/>
          </a:p>
          <a:p>
            <a:r>
              <a:rPr lang="en-US" sz="2000" dirty="0" smtClean="0"/>
              <a:t>Summary </a:t>
            </a:r>
            <a:r>
              <a:rPr lang="en-US" sz="2000" dirty="0"/>
              <a:t>tables (with all </a:t>
            </a:r>
            <a:r>
              <a:rPr lang="en-US" sz="2000" dirty="0" smtClean="0"/>
              <a:t>gases </a:t>
            </a:r>
            <a:r>
              <a:rPr lang="en-US" sz="2000" dirty="0"/>
              <a:t>and </a:t>
            </a:r>
            <a:r>
              <a:rPr lang="en-US" sz="2000" dirty="0" smtClean="0"/>
              <a:t>emissions/removals) </a:t>
            </a:r>
            <a:endParaRPr lang="en-US" sz="2000" dirty="0"/>
          </a:p>
          <a:p>
            <a:r>
              <a:rPr lang="en-US" sz="2000" dirty="0" smtClean="0"/>
              <a:t>Tables </a:t>
            </a:r>
            <a:r>
              <a:rPr lang="en-US" sz="2000" dirty="0"/>
              <a:t>with emission trends </a:t>
            </a:r>
            <a:r>
              <a:rPr lang="en-US" sz="2000" dirty="0" smtClean="0"/>
              <a:t>(</a:t>
            </a:r>
            <a:r>
              <a:rPr lang="en-US" sz="2000" dirty="0"/>
              <a:t>covering data also from previous inventory </a:t>
            </a:r>
            <a:r>
              <a:rPr lang="en-US" sz="2000" dirty="0" smtClean="0"/>
              <a:t>years)</a:t>
            </a:r>
            <a:endParaRPr lang="en-US" sz="2000" dirty="0"/>
          </a:p>
          <a:p>
            <a:r>
              <a:rPr lang="en-US" sz="2000" dirty="0" smtClean="0"/>
              <a:t>Tables </a:t>
            </a:r>
            <a:r>
              <a:rPr lang="en-US" sz="2000" dirty="0"/>
              <a:t>for illustrating the results of the key category analysis, the completeness of the reporting, and </a:t>
            </a:r>
            <a:r>
              <a:rPr lang="en-US" sz="2000" dirty="0" smtClean="0"/>
              <a:t>recalculations</a:t>
            </a:r>
            <a:endParaRPr lang="en-US" sz="2000" dirty="0"/>
          </a:p>
        </p:txBody>
      </p:sp>
    </p:spTree>
    <p:extLst>
      <p:ext uri="{BB962C8B-B14F-4D97-AF65-F5344CB8AC3E}">
        <p14:creationId xmlns:p14="http://schemas.microsoft.com/office/powerpoint/2010/main" val="2436203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lvl="0"/>
            <a:r>
              <a:rPr lang="en-US" sz="3200" dirty="0" smtClean="0"/>
              <a:t>Inventory report </a:t>
            </a:r>
            <a:r>
              <a:rPr lang="en-US" sz="2000" dirty="0" smtClean="0"/>
              <a:t>(1/2) </a:t>
            </a:r>
            <a:endParaRPr lang="en-US" sz="2000" dirty="0"/>
          </a:p>
        </p:txBody>
      </p:sp>
      <p:sp>
        <p:nvSpPr>
          <p:cNvPr id="3" name="Tijdelijke aanduiding voor tekst 2"/>
          <p:cNvSpPr>
            <a:spLocks noGrp="1"/>
          </p:cNvSpPr>
          <p:nvPr>
            <p:ph type="body" sz="quarter" idx="10"/>
          </p:nvPr>
        </p:nvSpPr>
        <p:spPr>
          <a:xfrm>
            <a:off x="478971" y="1313087"/>
            <a:ext cx="8425543" cy="4397831"/>
          </a:xfrm>
        </p:spPr>
        <p:txBody>
          <a:bodyPr/>
          <a:lstStyle/>
          <a:p>
            <a:pPr marL="0" indent="0">
              <a:buNone/>
            </a:pPr>
            <a:r>
              <a:rPr lang="en-US" sz="2000" dirty="0" smtClean="0"/>
              <a:t>An inventory report </a:t>
            </a:r>
            <a:r>
              <a:rPr lang="en-US" sz="2000" dirty="0"/>
              <a:t>typically </a:t>
            </a:r>
            <a:r>
              <a:rPr lang="en-US" sz="2000" dirty="0" smtClean="0"/>
              <a:t>includes:</a:t>
            </a:r>
            <a:endParaRPr lang="en-US" sz="2000" b="1" dirty="0" smtClean="0"/>
          </a:p>
          <a:p>
            <a:r>
              <a:rPr lang="en-US" sz="2000" dirty="0" smtClean="0"/>
              <a:t>Overview </a:t>
            </a:r>
            <a:r>
              <a:rPr lang="en-US" sz="2000" dirty="0"/>
              <a:t>of trends </a:t>
            </a:r>
            <a:r>
              <a:rPr lang="en-US" sz="2000" dirty="0" smtClean="0"/>
              <a:t>by </a:t>
            </a:r>
            <a:r>
              <a:rPr lang="en-US" sz="2000" dirty="0"/>
              <a:t>gas and by </a:t>
            </a:r>
            <a:r>
              <a:rPr lang="en-US" sz="2000" dirty="0" smtClean="0"/>
              <a:t>category</a:t>
            </a:r>
            <a:endParaRPr lang="en-US" sz="2000" dirty="0"/>
          </a:p>
          <a:p>
            <a:r>
              <a:rPr lang="en-US" sz="2000" dirty="0" smtClean="0"/>
              <a:t>Description </a:t>
            </a:r>
            <a:r>
              <a:rPr lang="en-US" sz="2000" dirty="0"/>
              <a:t>of the methodologies </a:t>
            </a:r>
            <a:r>
              <a:rPr lang="en-US" sz="2000" dirty="0" smtClean="0"/>
              <a:t>used, </a:t>
            </a:r>
            <a:r>
              <a:rPr lang="en-US" sz="2000" dirty="0"/>
              <a:t>the assumptions, the data </a:t>
            </a:r>
            <a:r>
              <a:rPr lang="en-US" sz="2000" dirty="0" smtClean="0"/>
              <a:t>sources, </a:t>
            </a:r>
            <a:r>
              <a:rPr lang="en-US" sz="2000" dirty="0"/>
              <a:t>and rationale for their </a:t>
            </a:r>
            <a:r>
              <a:rPr lang="en-US" sz="2000" dirty="0" smtClean="0"/>
              <a:t>selection</a:t>
            </a:r>
          </a:p>
          <a:p>
            <a:r>
              <a:rPr lang="en-US" sz="2000" dirty="0" smtClean="0"/>
              <a:t>In </a:t>
            </a:r>
            <a:r>
              <a:rPr lang="en-US" sz="2000" dirty="0"/>
              <a:t>the context of REDD+ reporting, </a:t>
            </a:r>
            <a:r>
              <a:rPr lang="en-US" sz="2000" dirty="0" smtClean="0"/>
              <a:t>information </a:t>
            </a:r>
            <a:r>
              <a:rPr lang="en-US" sz="2000" dirty="0"/>
              <a:t>on land-use definitions, </a:t>
            </a:r>
            <a:r>
              <a:rPr lang="en-US" sz="2000" dirty="0" smtClean="0"/>
              <a:t>land-area representation, </a:t>
            </a:r>
            <a:r>
              <a:rPr lang="en-US" sz="2000" dirty="0"/>
              <a:t>land-use </a:t>
            </a:r>
            <a:r>
              <a:rPr lang="en-US" sz="2000" dirty="0" smtClean="0"/>
              <a:t>databases, </a:t>
            </a:r>
            <a:r>
              <a:rPr lang="en-US" sz="2000" dirty="0"/>
              <a:t>and datasets on C stock gains and losses </a:t>
            </a:r>
            <a:r>
              <a:rPr lang="en-US" sz="2000" dirty="0" smtClean="0"/>
              <a:t>are essential</a:t>
            </a:r>
          </a:p>
          <a:p>
            <a:r>
              <a:rPr lang="en-US" sz="2000" dirty="0" smtClean="0"/>
              <a:t>A </a:t>
            </a:r>
            <a:r>
              <a:rPr lang="en-US" sz="2000" dirty="0"/>
              <a:t>description of the key </a:t>
            </a:r>
            <a:r>
              <a:rPr lang="en-US" sz="2000" dirty="0" smtClean="0"/>
              <a:t>categories,* </a:t>
            </a:r>
            <a:r>
              <a:rPr lang="en-US" sz="2000" dirty="0"/>
              <a:t>including information on the level </a:t>
            </a:r>
            <a:r>
              <a:rPr lang="en-US" sz="2000" dirty="0" smtClean="0"/>
              <a:t>of disaggregation of the key category analysis</a:t>
            </a:r>
          </a:p>
          <a:p>
            <a:pPr marL="0" indent="0">
              <a:buNone/>
            </a:pPr>
            <a:r>
              <a:rPr lang="en-US" sz="1600" dirty="0" smtClean="0"/>
              <a:t>* categories quantitatively most important in a GHG inventory (see IPCC 2003 </a:t>
            </a:r>
            <a:r>
              <a:rPr lang="en-US" sz="1600" dirty="0"/>
              <a:t>GPG </a:t>
            </a:r>
            <a:r>
              <a:rPr lang="en-US" sz="1600" dirty="0" smtClean="0"/>
              <a:t>LULUCF, Ch. 5.4)</a:t>
            </a:r>
            <a:endParaRPr lang="en-US" sz="1600" dirty="0"/>
          </a:p>
        </p:txBody>
      </p:sp>
    </p:spTree>
    <p:extLst>
      <p:ext uri="{BB962C8B-B14F-4D97-AF65-F5344CB8AC3E}">
        <p14:creationId xmlns:p14="http://schemas.microsoft.com/office/powerpoint/2010/main" val="3238415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lvl="0"/>
            <a:r>
              <a:rPr lang="en-US" sz="3200" dirty="0" smtClean="0"/>
              <a:t>Inventory report </a:t>
            </a:r>
            <a:r>
              <a:rPr lang="en-US" sz="2000" dirty="0" smtClean="0"/>
              <a:t>(2/2) </a:t>
            </a:r>
            <a:endParaRPr lang="en-US" sz="2000" dirty="0"/>
          </a:p>
        </p:txBody>
      </p:sp>
      <p:sp>
        <p:nvSpPr>
          <p:cNvPr id="3" name="Tijdelijke aanduiding voor tekst 2"/>
          <p:cNvSpPr>
            <a:spLocks noGrp="1"/>
          </p:cNvSpPr>
          <p:nvPr>
            <p:ph type="body" sz="quarter" idx="10"/>
          </p:nvPr>
        </p:nvSpPr>
        <p:spPr>
          <a:xfrm>
            <a:off x="468085" y="1450519"/>
            <a:ext cx="8425543" cy="4593774"/>
          </a:xfrm>
        </p:spPr>
        <p:txBody>
          <a:bodyPr/>
          <a:lstStyle/>
          <a:p>
            <a:pPr marL="0" indent="0">
              <a:buNone/>
            </a:pPr>
            <a:r>
              <a:rPr lang="en-US" sz="2000" dirty="0" smtClean="0"/>
              <a:t>An inventory </a:t>
            </a:r>
            <a:r>
              <a:rPr lang="en-US" sz="2000" dirty="0"/>
              <a:t>r</a:t>
            </a:r>
            <a:r>
              <a:rPr lang="en-US" sz="2000" dirty="0" smtClean="0"/>
              <a:t>eport typically includes (continued):</a:t>
            </a:r>
            <a:endParaRPr lang="en-US" sz="2000" b="1" dirty="0" smtClean="0"/>
          </a:p>
          <a:p>
            <a:r>
              <a:rPr lang="en-US" sz="2000" dirty="0" smtClean="0"/>
              <a:t>Information </a:t>
            </a:r>
            <a:r>
              <a:rPr lang="en-US" sz="2000" dirty="0"/>
              <a:t>on uncertainties (i.e., methods used and underlying assumptions), time-series consistency, recalculations (with justification for providing new estimates), quality assurance and quality control </a:t>
            </a:r>
            <a:r>
              <a:rPr lang="en-US" sz="2000" dirty="0" smtClean="0"/>
              <a:t>procedures, including verification, </a:t>
            </a:r>
            <a:r>
              <a:rPr lang="en-US" sz="2000" dirty="0"/>
              <a:t>and archiving of </a:t>
            </a:r>
            <a:r>
              <a:rPr lang="en-US" sz="2000" dirty="0" smtClean="0"/>
              <a:t>data</a:t>
            </a:r>
            <a:endParaRPr lang="en-US" sz="2000" dirty="0"/>
          </a:p>
          <a:p>
            <a:r>
              <a:rPr lang="en-US" sz="2000" dirty="0" smtClean="0"/>
              <a:t>Description </a:t>
            </a:r>
            <a:r>
              <a:rPr lang="en-US" sz="2000" dirty="0"/>
              <a:t>of the institutional arrangements for inventory planning, </a:t>
            </a:r>
            <a:r>
              <a:rPr lang="en-US" sz="2000" dirty="0" smtClean="0"/>
              <a:t>preparation, </a:t>
            </a:r>
            <a:r>
              <a:rPr lang="en-US" sz="2000" dirty="0"/>
              <a:t>and </a:t>
            </a:r>
            <a:r>
              <a:rPr lang="en-US" sz="2000" dirty="0" smtClean="0"/>
              <a:t>management (</a:t>
            </a:r>
            <a:r>
              <a:rPr lang="en-US" sz="2000" dirty="0" smtClean="0">
                <a:solidFill>
                  <a:schemeClr val="accent4"/>
                </a:solidFill>
              </a:rPr>
              <a:t>See Module 3.1</a:t>
            </a:r>
            <a:r>
              <a:rPr lang="en-US" sz="2000" dirty="0" smtClean="0"/>
              <a:t>)</a:t>
            </a:r>
            <a:endParaRPr lang="en-US" sz="2000" dirty="0"/>
          </a:p>
          <a:p>
            <a:r>
              <a:rPr lang="en-US" sz="2000" dirty="0" smtClean="0"/>
              <a:t>Information </a:t>
            </a:r>
            <a:r>
              <a:rPr lang="en-US" sz="2000" dirty="0"/>
              <a:t>on planned </a:t>
            </a:r>
            <a:r>
              <a:rPr lang="en-US" sz="2000" dirty="0" smtClean="0"/>
              <a:t>improvements</a:t>
            </a:r>
          </a:p>
          <a:p>
            <a:pPr marL="0" indent="0">
              <a:buNone/>
            </a:pPr>
            <a:r>
              <a:rPr lang="en-US" sz="2000" dirty="0"/>
              <a:t>Furthermore, all of the relevant inventory information should be </a:t>
            </a:r>
            <a:r>
              <a:rPr lang="en-US" sz="2000" dirty="0" smtClean="0"/>
              <a:t>archived</a:t>
            </a:r>
            <a:r>
              <a:rPr lang="en-US" sz="2000" dirty="0"/>
              <a:t>, </a:t>
            </a:r>
            <a:r>
              <a:rPr lang="en-US" sz="2000" dirty="0" smtClean="0"/>
              <a:t>to allow reconstruction </a:t>
            </a:r>
            <a:r>
              <a:rPr lang="en-US" sz="2000" dirty="0"/>
              <a:t>of the </a:t>
            </a:r>
            <a:r>
              <a:rPr lang="en-US" sz="2000" dirty="0" smtClean="0"/>
              <a:t>inventory</a:t>
            </a:r>
            <a:endParaRPr lang="en-US" sz="2000" dirty="0"/>
          </a:p>
          <a:p>
            <a:endParaRPr lang="en-US" sz="2000" dirty="0"/>
          </a:p>
        </p:txBody>
      </p:sp>
    </p:spTree>
    <p:extLst>
      <p:ext uri="{BB962C8B-B14F-4D97-AF65-F5344CB8AC3E}">
        <p14:creationId xmlns:p14="http://schemas.microsoft.com/office/powerpoint/2010/main" val="3091491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smtClean="0"/>
              <a:t>Outline of lecture</a:t>
            </a:r>
            <a:endParaRPr lang="en-GB" dirty="0"/>
          </a:p>
        </p:txBody>
      </p:sp>
      <p:sp>
        <p:nvSpPr>
          <p:cNvPr id="3" name="Tijdelijke aanduiding voor tekst 2"/>
          <p:cNvSpPr>
            <a:spLocks noGrp="1"/>
          </p:cNvSpPr>
          <p:nvPr>
            <p:ph type="body" sz="quarter" idx="10"/>
          </p:nvPr>
        </p:nvSpPr>
        <p:spPr>
          <a:xfrm>
            <a:off x="421199" y="1440971"/>
            <a:ext cx="8613943" cy="4209690"/>
          </a:xfrm>
        </p:spPr>
        <p:txBody>
          <a:bodyPr/>
          <a:lstStyle/>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Reporting and accounting REDD+ performance: UNFCCC reporting requirements</a:t>
            </a:r>
          </a:p>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Guidance </a:t>
            </a:r>
            <a:r>
              <a:rPr lang="en-GB" sz="1600" dirty="0">
                <a:solidFill>
                  <a:schemeClr val="bg2">
                    <a:lumMod val="20000"/>
                    <a:lumOff val="80000"/>
                  </a:schemeClr>
                </a:solidFill>
              </a:rPr>
              <a:t>and modalities on reporting REDD+ </a:t>
            </a:r>
            <a:r>
              <a:rPr lang="en-GB" sz="1600" dirty="0" smtClean="0">
                <a:solidFill>
                  <a:schemeClr val="bg2">
                    <a:lumMod val="20000"/>
                    <a:lumOff val="80000"/>
                  </a:schemeClr>
                </a:solidFill>
              </a:rPr>
              <a:t>performance from UNFCCC</a:t>
            </a:r>
          </a:p>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Reporting principles under the UNFCCC: transparency, consistency, comparability, completeness and accuracy</a:t>
            </a:r>
          </a:p>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Structure of a GHG inventory (reporting tables, additional tables, inventory report)</a:t>
            </a:r>
          </a:p>
          <a:p>
            <a:pPr marL="457200" lvl="0" indent="-457200">
              <a:spcBef>
                <a:spcPts val="500"/>
              </a:spcBef>
              <a:buSzPct val="100000"/>
              <a:buFont typeface="+mj-lt"/>
              <a:buAutoNum type="arabicPeriod"/>
            </a:pPr>
            <a:r>
              <a:rPr lang="en-GB" sz="1600" b="1" dirty="0" smtClean="0"/>
              <a:t>Major challenges for reporting REDD+ by developing </a:t>
            </a:r>
            <a:r>
              <a:rPr lang="en-GB" sz="1600" b="1" dirty="0" smtClean="0"/>
              <a:t>countries</a:t>
            </a:r>
            <a:endParaRPr lang="en-GB" sz="1600" b="1" dirty="0" smtClean="0"/>
          </a:p>
        </p:txBody>
      </p:sp>
    </p:spTree>
    <p:extLst>
      <p:ext uri="{BB962C8B-B14F-4D97-AF65-F5344CB8AC3E}">
        <p14:creationId xmlns:p14="http://schemas.microsoft.com/office/powerpoint/2010/main" val="37322050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1" y="230188"/>
            <a:ext cx="8521729" cy="786329"/>
          </a:xfrm>
        </p:spPr>
        <p:txBody>
          <a:bodyPr/>
          <a:lstStyle/>
          <a:p>
            <a:pPr lvl="0"/>
            <a:r>
              <a:rPr lang="en-US" sz="2800" dirty="0" smtClean="0"/>
              <a:t>Challenges in relation to reporting principles</a:t>
            </a:r>
            <a:endParaRPr lang="en-US" sz="1800" dirty="0"/>
          </a:p>
        </p:txBody>
      </p:sp>
      <p:sp>
        <p:nvSpPr>
          <p:cNvPr id="3" name="Tijdelijke aanduiding voor tekst 2"/>
          <p:cNvSpPr>
            <a:spLocks noGrp="1"/>
          </p:cNvSpPr>
          <p:nvPr>
            <p:ph type="body" sz="quarter" idx="10"/>
          </p:nvPr>
        </p:nvSpPr>
        <p:spPr>
          <a:xfrm>
            <a:off x="435428" y="1468271"/>
            <a:ext cx="8556172" cy="4180053"/>
          </a:xfrm>
        </p:spPr>
        <p:txBody>
          <a:bodyPr/>
          <a:lstStyle/>
          <a:p>
            <a:pPr marL="0" indent="0">
              <a:buNone/>
            </a:pPr>
            <a:r>
              <a:rPr lang="en-US" sz="2000" i="1" dirty="0" smtClean="0"/>
              <a:t>What </a:t>
            </a:r>
            <a:r>
              <a:rPr lang="en-US" sz="2000" i="1" dirty="0"/>
              <a:t>difficulties can be expected </a:t>
            </a:r>
            <a:r>
              <a:rPr lang="en-US" sz="2000" i="1" dirty="0" smtClean="0"/>
              <a:t>by developing countries when reporting REDD</a:t>
            </a:r>
            <a:r>
              <a:rPr lang="en-US" sz="2000" i="1" dirty="0"/>
              <a:t>+ </a:t>
            </a:r>
            <a:r>
              <a:rPr lang="en-US" sz="2000" i="1" dirty="0" smtClean="0"/>
              <a:t>following the </a:t>
            </a:r>
            <a:r>
              <a:rPr lang="en-US" sz="2000" i="1" dirty="0"/>
              <a:t>five principles outlined </a:t>
            </a:r>
            <a:r>
              <a:rPr lang="en-US" sz="2000" i="1" dirty="0" smtClean="0"/>
              <a:t>above? </a:t>
            </a:r>
            <a:endParaRPr lang="en-US" sz="2000" i="1" dirty="0"/>
          </a:p>
          <a:p>
            <a:r>
              <a:rPr lang="en-US" sz="2000" b="1" dirty="0" smtClean="0"/>
              <a:t>Transparency</a:t>
            </a:r>
            <a:r>
              <a:rPr lang="en-US" sz="2000" b="1" dirty="0"/>
              <a:t>, </a:t>
            </a:r>
            <a:r>
              <a:rPr lang="en-US" sz="2000" b="1" dirty="0" smtClean="0"/>
              <a:t>consistency, </a:t>
            </a:r>
            <a:r>
              <a:rPr lang="en-US" sz="2000" b="1" dirty="0"/>
              <a:t>and </a:t>
            </a:r>
            <a:r>
              <a:rPr lang="en-US" sz="2000" b="1" dirty="0" smtClean="0"/>
              <a:t>comparability</a:t>
            </a:r>
            <a:r>
              <a:rPr lang="en-US" sz="2000" dirty="0" smtClean="0"/>
              <a:t>: Achievable by most countries (after </a:t>
            </a:r>
            <a:r>
              <a:rPr lang="en-US" sz="2000" dirty="0"/>
              <a:t>adequate capacity </a:t>
            </a:r>
            <a:r>
              <a:rPr lang="en-US" sz="2000" dirty="0" smtClean="0"/>
              <a:t>building if needed)</a:t>
            </a:r>
          </a:p>
          <a:p>
            <a:r>
              <a:rPr lang="en-US" sz="2000" b="1" dirty="0" smtClean="0"/>
              <a:t>Completeness</a:t>
            </a:r>
            <a:r>
              <a:rPr lang="en-US" sz="2000" dirty="0" smtClean="0"/>
              <a:t>: From official </a:t>
            </a:r>
            <a:r>
              <a:rPr lang="en-US" sz="2000" dirty="0"/>
              <a:t>reports </a:t>
            </a:r>
            <a:r>
              <a:rPr lang="en-US" sz="2000" dirty="0" smtClean="0"/>
              <a:t>(NC, </a:t>
            </a:r>
            <a:r>
              <a:rPr lang="en-US" sz="2000" dirty="0"/>
              <a:t>FAO FRA) </a:t>
            </a:r>
            <a:r>
              <a:rPr lang="en-US" sz="2000" dirty="0" smtClean="0"/>
              <a:t>only a few countries </a:t>
            </a:r>
            <a:r>
              <a:rPr lang="en-US" sz="2000" dirty="0"/>
              <a:t>currently </a:t>
            </a:r>
            <a:r>
              <a:rPr lang="en-US" sz="2000" dirty="0" smtClean="0"/>
              <a:t>report </a:t>
            </a:r>
            <a:r>
              <a:rPr lang="en-US" sz="2000" dirty="0"/>
              <a:t>data on soil carbon, </a:t>
            </a:r>
            <a:r>
              <a:rPr lang="en-US" sz="2000" dirty="0" smtClean="0"/>
              <a:t>although these emissions following </a:t>
            </a:r>
            <a:r>
              <a:rPr lang="en-US" sz="2000" dirty="0"/>
              <a:t>deforestation are likely to be “significant</a:t>
            </a:r>
            <a:r>
              <a:rPr lang="en-US" sz="2000" dirty="0" smtClean="0"/>
              <a:t>” </a:t>
            </a:r>
          </a:p>
          <a:p>
            <a:pPr marL="252413" lvl="1" indent="-252413">
              <a:spcBef>
                <a:spcPts val="1200"/>
              </a:spcBef>
              <a:buSzPct val="140000"/>
              <a:buFont typeface="Wingdings" pitchFamily="2" charset="2"/>
              <a:buChar char="§"/>
            </a:pPr>
            <a:r>
              <a:rPr lang="en-US" sz="2000" b="1" dirty="0" smtClean="0"/>
              <a:t>Accuracy</a:t>
            </a:r>
            <a:r>
              <a:rPr lang="en-US" sz="2000" dirty="0" smtClean="0"/>
              <a:t>: According to IPCC, </a:t>
            </a:r>
            <a:r>
              <a:rPr lang="en-US" sz="2000" i="1" dirty="0" smtClean="0"/>
              <a:t>key </a:t>
            </a:r>
            <a:r>
              <a:rPr lang="en-US" sz="2000" i="1" dirty="0"/>
              <a:t>categories </a:t>
            </a:r>
            <a:r>
              <a:rPr lang="en-US" sz="2000" dirty="0"/>
              <a:t>and </a:t>
            </a:r>
            <a:r>
              <a:rPr lang="en-US" sz="2000" i="1" dirty="0"/>
              <a:t>significant </a:t>
            </a:r>
            <a:r>
              <a:rPr lang="en-US" sz="2000" i="1" dirty="0" smtClean="0"/>
              <a:t>pools </a:t>
            </a:r>
            <a:r>
              <a:rPr lang="en-US" sz="2000" dirty="0" smtClean="0"/>
              <a:t>should be estimated with higher </a:t>
            </a:r>
            <a:r>
              <a:rPr lang="en-US" sz="2000" dirty="0"/>
              <a:t>tiers (2 or 3), i.e</a:t>
            </a:r>
            <a:r>
              <a:rPr lang="en-US" sz="2000" dirty="0" smtClean="0"/>
              <a:t>., </a:t>
            </a:r>
            <a:r>
              <a:rPr lang="en-US" sz="2000" dirty="0"/>
              <a:t>country-specific data </a:t>
            </a:r>
            <a:r>
              <a:rPr lang="en-US" sz="2000" dirty="0" smtClean="0"/>
              <a:t>stratified </a:t>
            </a:r>
            <a:r>
              <a:rPr lang="en-US" sz="2000" dirty="0"/>
              <a:t>by climate, forest, </a:t>
            </a:r>
            <a:r>
              <a:rPr lang="en-US" sz="2000" dirty="0" smtClean="0"/>
              <a:t>soil, </a:t>
            </a:r>
            <a:r>
              <a:rPr lang="en-US" sz="2000" dirty="0"/>
              <a:t>and conversion type at a fine/medium spatial scale </a:t>
            </a:r>
            <a:r>
              <a:rPr lang="en-US" sz="2000" dirty="0">
                <a:sym typeface="Wingdings" pitchFamily="2" charset="2"/>
              </a:rPr>
              <a:t> </a:t>
            </a:r>
            <a:r>
              <a:rPr lang="en-US" sz="2000" dirty="0" smtClean="0">
                <a:sym typeface="Wingdings" pitchFamily="2" charset="2"/>
              </a:rPr>
              <a:t>big challenge</a:t>
            </a:r>
            <a:endParaRPr lang="en-US" sz="2000" dirty="0"/>
          </a:p>
          <a:p>
            <a:endParaRPr lang="en-US" sz="2000" dirty="0"/>
          </a:p>
          <a:p>
            <a:pPr marL="0" indent="0">
              <a:buNone/>
            </a:pPr>
            <a:r>
              <a:rPr lang="en-US" sz="2000" dirty="0" smtClean="0"/>
              <a:t> </a:t>
            </a:r>
            <a:endParaRPr lang="en-US" sz="2000" dirty="0"/>
          </a:p>
        </p:txBody>
      </p:sp>
    </p:spTree>
    <p:extLst>
      <p:ext uri="{BB962C8B-B14F-4D97-AF65-F5344CB8AC3E}">
        <p14:creationId xmlns:p14="http://schemas.microsoft.com/office/powerpoint/2010/main" val="23195520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1" y="230188"/>
            <a:ext cx="8521729" cy="840125"/>
          </a:xfrm>
        </p:spPr>
        <p:txBody>
          <a:bodyPr/>
          <a:lstStyle/>
          <a:p>
            <a:pPr lvl="0"/>
            <a:r>
              <a:rPr lang="en-US" dirty="0" smtClean="0"/>
              <a:t>C</a:t>
            </a:r>
            <a:r>
              <a:rPr lang="en-US" sz="3200" dirty="0" smtClean="0"/>
              <a:t>hallenges </a:t>
            </a:r>
            <a:r>
              <a:rPr lang="en-US" sz="3200" dirty="0"/>
              <a:t>for </a:t>
            </a:r>
            <a:r>
              <a:rPr lang="en-US" sz="3200" dirty="0" smtClean="0"/>
              <a:t>reporting REDD+</a:t>
            </a:r>
            <a:endParaRPr lang="en-US" sz="2000" dirty="0"/>
          </a:p>
        </p:txBody>
      </p:sp>
      <p:sp>
        <p:nvSpPr>
          <p:cNvPr id="3" name="Tijdelijke aanduiding voor tekst 2"/>
          <p:cNvSpPr>
            <a:spLocks noGrp="1"/>
          </p:cNvSpPr>
          <p:nvPr>
            <p:ph type="body" sz="quarter" idx="10"/>
          </p:nvPr>
        </p:nvSpPr>
        <p:spPr>
          <a:xfrm>
            <a:off x="446312" y="1303562"/>
            <a:ext cx="8512631" cy="3962402"/>
          </a:xfrm>
        </p:spPr>
        <p:txBody>
          <a:bodyPr/>
          <a:lstStyle/>
          <a:p>
            <a:pPr marL="87313" lvl="1" indent="0">
              <a:lnSpc>
                <a:spcPct val="100000"/>
              </a:lnSpc>
              <a:buNone/>
            </a:pPr>
            <a:r>
              <a:rPr lang="en-US" sz="2000" i="1" dirty="0" smtClean="0"/>
              <a:t>If a country produces incomplete and/or highly </a:t>
            </a:r>
            <a:r>
              <a:rPr lang="en-US" sz="2000" i="1" dirty="0"/>
              <a:t>uncertain </a:t>
            </a:r>
            <a:r>
              <a:rPr lang="en-US" sz="2000" i="1" dirty="0" smtClean="0"/>
              <a:t>estimates (e.g., if Tier 1 EF are used for a key category) what could be the consequences? </a:t>
            </a:r>
            <a:br>
              <a:rPr lang="en-US" sz="2000" i="1" dirty="0" smtClean="0"/>
            </a:br>
            <a:endParaRPr lang="en-US" sz="2000" i="1" dirty="0" smtClean="0"/>
          </a:p>
          <a:p>
            <a:pPr marL="87313" lvl="1" indent="0">
              <a:buNone/>
            </a:pPr>
            <a:r>
              <a:rPr lang="en-US" sz="2000" dirty="0" smtClean="0"/>
              <a:t>Three possible options:</a:t>
            </a:r>
          </a:p>
          <a:p>
            <a:pPr marL="358775" indent="-358775">
              <a:buNone/>
            </a:pPr>
            <a:r>
              <a:rPr lang="en-US" sz="2000" dirty="0"/>
              <a:t>1) </a:t>
            </a:r>
            <a:r>
              <a:rPr lang="en-US" sz="2000" dirty="0">
                <a:sym typeface="Wingdings" pitchFamily="2" charset="2"/>
              </a:rPr>
              <a:t>Allow the country to </a:t>
            </a:r>
            <a:r>
              <a:rPr lang="en-US" sz="2000" dirty="0" smtClean="0">
                <a:sym typeface="Wingdings" pitchFamily="2" charset="2"/>
              </a:rPr>
              <a:t>access result-based payment anyway? </a:t>
            </a:r>
            <a:br>
              <a:rPr lang="en-US" sz="2000" dirty="0" smtClean="0">
                <a:sym typeface="Wingdings" pitchFamily="2" charset="2"/>
              </a:rPr>
            </a:br>
            <a:r>
              <a:rPr lang="en-US" sz="2000" i="1" dirty="0" smtClean="0">
                <a:sym typeface="Wingdings" pitchFamily="2" charset="2"/>
              </a:rPr>
              <a:t> Maybe OK for early stages, but </a:t>
            </a:r>
            <a:r>
              <a:rPr lang="en-US" sz="2000" b="1" i="1" dirty="0" smtClean="0">
                <a:sym typeface="Wingdings" pitchFamily="2" charset="2"/>
              </a:rPr>
              <a:t>possible</a:t>
            </a:r>
            <a:r>
              <a:rPr lang="en-US" sz="2000" i="1" dirty="0" smtClean="0">
                <a:sym typeface="Wingdings" pitchFamily="2" charset="2"/>
              </a:rPr>
              <a:t> lack </a:t>
            </a:r>
            <a:r>
              <a:rPr lang="en-US" sz="2000" i="1" dirty="0">
                <a:sym typeface="Wingdings" pitchFamily="2" charset="2"/>
              </a:rPr>
              <a:t>of comparability with other </a:t>
            </a:r>
            <a:r>
              <a:rPr lang="en-US" sz="2000" i="1" dirty="0" smtClean="0">
                <a:sym typeface="Wingdings" pitchFamily="2" charset="2"/>
              </a:rPr>
              <a:t>countries using higher tiers</a:t>
            </a:r>
            <a:endParaRPr lang="en-US" sz="2000" i="1" dirty="0">
              <a:sym typeface="Wingdings" pitchFamily="2" charset="2"/>
            </a:endParaRPr>
          </a:p>
          <a:p>
            <a:pPr marL="0" indent="0">
              <a:buNone/>
            </a:pPr>
            <a:r>
              <a:rPr lang="en-US" sz="2000" dirty="0" smtClean="0"/>
              <a:t>2) Exclude </a:t>
            </a:r>
            <a:r>
              <a:rPr lang="en-US" sz="2000" dirty="0"/>
              <a:t>the country from accessing REDD</a:t>
            </a:r>
            <a:r>
              <a:rPr lang="en-US" sz="2000" dirty="0" smtClean="0"/>
              <a:t>+? </a:t>
            </a:r>
            <a:r>
              <a:rPr lang="en-US" sz="2000" i="1" dirty="0">
                <a:sym typeface="Wingdings" pitchFamily="2" charset="2"/>
              </a:rPr>
              <a:t> leakage</a:t>
            </a:r>
          </a:p>
          <a:p>
            <a:pPr marL="358775" indent="-358775">
              <a:buNone/>
            </a:pPr>
            <a:r>
              <a:rPr lang="en-US" sz="2000" dirty="0" smtClean="0">
                <a:sym typeface="Wingdings" pitchFamily="2" charset="2"/>
              </a:rPr>
              <a:t>3</a:t>
            </a:r>
            <a:r>
              <a:rPr lang="en-US" sz="2000" dirty="0">
                <a:sym typeface="Wingdings" pitchFamily="2" charset="2"/>
              </a:rPr>
              <a:t>) Allow the country to access </a:t>
            </a:r>
            <a:r>
              <a:rPr lang="en-US" sz="2000" dirty="0" smtClean="0">
                <a:sym typeface="Wingdings" pitchFamily="2" charset="2"/>
              </a:rPr>
              <a:t>REDD+ </a:t>
            </a:r>
            <a:r>
              <a:rPr lang="en-US" sz="2000" dirty="0">
                <a:sym typeface="Wingdings" pitchFamily="2" charset="2"/>
              </a:rPr>
              <a:t>with some </a:t>
            </a:r>
            <a:r>
              <a:rPr lang="en-US" sz="2000" dirty="0" smtClean="0">
                <a:sym typeface="Wingdings" pitchFamily="2" charset="2"/>
              </a:rPr>
              <a:t>“discount”? </a:t>
            </a:r>
            <a:r>
              <a:rPr lang="en-US" sz="2000" i="1" dirty="0" smtClean="0">
                <a:sym typeface="Wingdings" pitchFamily="2" charset="2"/>
              </a:rPr>
              <a:t>How?</a:t>
            </a:r>
            <a:endParaRPr lang="en-US" sz="2000" i="1" dirty="0"/>
          </a:p>
        </p:txBody>
      </p:sp>
    </p:spTree>
    <p:extLst>
      <p:ext uri="{BB962C8B-B14F-4D97-AF65-F5344CB8AC3E}">
        <p14:creationId xmlns:p14="http://schemas.microsoft.com/office/powerpoint/2010/main" val="41914751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1" y="230188"/>
            <a:ext cx="8521729" cy="796973"/>
          </a:xfrm>
        </p:spPr>
        <p:txBody>
          <a:bodyPr/>
          <a:lstStyle/>
          <a:p>
            <a:pPr lvl="0"/>
            <a:r>
              <a:rPr lang="en-GB" sz="3200" dirty="0" smtClean="0"/>
              <a:t>In </a:t>
            </a:r>
            <a:r>
              <a:rPr lang="en-GB" sz="3200" dirty="0" smtClean="0"/>
              <a:t>summary</a:t>
            </a:r>
            <a:endParaRPr lang="en-US" sz="1800" dirty="0"/>
          </a:p>
        </p:txBody>
      </p:sp>
      <p:sp>
        <p:nvSpPr>
          <p:cNvPr id="4" name="Text Placeholder 3"/>
          <p:cNvSpPr>
            <a:spLocks noGrp="1"/>
          </p:cNvSpPr>
          <p:nvPr>
            <p:ph type="body" sz="quarter" idx="10"/>
          </p:nvPr>
        </p:nvSpPr>
        <p:spPr>
          <a:xfrm>
            <a:off x="348343" y="1413452"/>
            <a:ext cx="8795657" cy="4412672"/>
          </a:xfrm>
        </p:spPr>
        <p:txBody>
          <a:bodyPr/>
          <a:lstStyle/>
          <a:p>
            <a:pPr>
              <a:lnSpc>
                <a:spcPct val="100000"/>
              </a:lnSpc>
            </a:pPr>
            <a:r>
              <a:rPr lang="en-GB" sz="2000" dirty="0"/>
              <a:t>Non-Annex </a:t>
            </a:r>
            <a:r>
              <a:rPr lang="en-GB" sz="2000" dirty="0" smtClean="0"/>
              <a:t>I countries should report REDD+ performance through national communications and biennial update reports which include national GHG inventories</a:t>
            </a:r>
          </a:p>
          <a:p>
            <a:pPr>
              <a:lnSpc>
                <a:spcPct val="100000"/>
              </a:lnSpc>
            </a:pPr>
            <a:r>
              <a:rPr lang="en-GB" sz="2000" dirty="0" smtClean="0"/>
              <a:t>Five principles guide the estimation and the reporting of GHG under the UNFCCC, as well as the process of review or technical assessment of estimates: </a:t>
            </a:r>
            <a:r>
              <a:rPr lang="en-US" sz="2000" i="1" dirty="0"/>
              <a:t>Transparency, Consistency, Comparability, </a:t>
            </a:r>
            <a:r>
              <a:rPr lang="en-US" sz="2000" i="1" dirty="0" smtClean="0"/>
              <a:t>Completeness, </a:t>
            </a:r>
            <a:r>
              <a:rPr lang="en-US" sz="2000" dirty="0"/>
              <a:t>and </a:t>
            </a:r>
            <a:r>
              <a:rPr lang="en-US" sz="2000" i="1" dirty="0"/>
              <a:t>Accuracy</a:t>
            </a:r>
          </a:p>
          <a:p>
            <a:pPr>
              <a:lnSpc>
                <a:spcPct val="100000"/>
              </a:lnSpc>
              <a:spcBef>
                <a:spcPct val="25000"/>
              </a:spcBef>
            </a:pPr>
            <a:endParaRPr lang="en-GB" sz="1800" dirty="0"/>
          </a:p>
        </p:txBody>
      </p:sp>
    </p:spTree>
    <p:extLst>
      <p:ext uri="{BB962C8B-B14F-4D97-AF65-F5344CB8AC3E}">
        <p14:creationId xmlns:p14="http://schemas.microsoft.com/office/powerpoint/2010/main" val="1950428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smtClean="0"/>
              <a:t>Outline of lecture</a:t>
            </a:r>
            <a:endParaRPr lang="en-GB" dirty="0"/>
          </a:p>
        </p:txBody>
      </p:sp>
      <p:sp>
        <p:nvSpPr>
          <p:cNvPr id="3" name="Tijdelijke aanduiding voor tekst 2"/>
          <p:cNvSpPr>
            <a:spLocks noGrp="1"/>
          </p:cNvSpPr>
          <p:nvPr>
            <p:ph type="body" sz="quarter" idx="10"/>
          </p:nvPr>
        </p:nvSpPr>
        <p:spPr>
          <a:xfrm>
            <a:off x="421199" y="1440971"/>
            <a:ext cx="8613943" cy="4209690"/>
          </a:xfrm>
        </p:spPr>
        <p:txBody>
          <a:bodyPr/>
          <a:lstStyle/>
          <a:p>
            <a:pPr marL="457200" lvl="0" indent="-457200">
              <a:spcBef>
                <a:spcPts val="500"/>
              </a:spcBef>
              <a:buSzPct val="100000"/>
              <a:buFont typeface="+mj-lt"/>
              <a:buAutoNum type="arabicPeriod"/>
            </a:pPr>
            <a:r>
              <a:rPr lang="en-GB" sz="1600" dirty="0" smtClean="0"/>
              <a:t>Reporting and accounting REDD+ performance: UNFCCC reporting requirements</a:t>
            </a:r>
          </a:p>
          <a:p>
            <a:pPr marL="457200" lvl="0" indent="-457200">
              <a:spcBef>
                <a:spcPts val="500"/>
              </a:spcBef>
              <a:buSzPct val="100000"/>
              <a:buFont typeface="+mj-lt"/>
              <a:buAutoNum type="arabicPeriod"/>
            </a:pPr>
            <a:r>
              <a:rPr lang="en-GB" sz="1600" dirty="0" smtClean="0"/>
              <a:t>Guidance </a:t>
            </a:r>
            <a:r>
              <a:rPr lang="en-GB" sz="1600" dirty="0"/>
              <a:t>and modalities on reporting REDD+ </a:t>
            </a:r>
            <a:r>
              <a:rPr lang="en-GB" sz="1600" dirty="0" smtClean="0"/>
              <a:t>performance from UNFCCC</a:t>
            </a:r>
            <a:endParaRPr lang="en-GB" sz="1600" b="1" dirty="0" smtClean="0"/>
          </a:p>
          <a:p>
            <a:pPr marL="457200" lvl="0" indent="-457200">
              <a:spcBef>
                <a:spcPts val="500"/>
              </a:spcBef>
              <a:buSzPct val="100000"/>
              <a:buFont typeface="+mj-lt"/>
              <a:buAutoNum type="arabicPeriod"/>
            </a:pPr>
            <a:r>
              <a:rPr lang="en-GB" sz="1600" dirty="0" smtClean="0"/>
              <a:t>Reporting principles under the UNFCCC: transparency, consistency, comparability, completeness, and accuracy</a:t>
            </a:r>
          </a:p>
          <a:p>
            <a:pPr marL="457200" lvl="0" indent="-457200">
              <a:spcBef>
                <a:spcPts val="500"/>
              </a:spcBef>
              <a:buSzPct val="100000"/>
              <a:buFont typeface="+mj-lt"/>
              <a:buAutoNum type="arabicPeriod"/>
            </a:pPr>
            <a:r>
              <a:rPr lang="en-GB" sz="1600" dirty="0" smtClean="0"/>
              <a:t>Structure of a GHG inventory (reporting tables, additional tables, inventory report)</a:t>
            </a:r>
          </a:p>
          <a:p>
            <a:pPr marL="457200" lvl="0" indent="-457200">
              <a:spcBef>
                <a:spcPts val="500"/>
              </a:spcBef>
              <a:buSzPct val="100000"/>
              <a:buFont typeface="+mj-lt"/>
              <a:buAutoNum type="arabicPeriod"/>
            </a:pPr>
            <a:r>
              <a:rPr lang="en-GB" sz="1600" dirty="0" smtClean="0"/>
              <a:t>Major challenges for reporting REDD+ by developing </a:t>
            </a:r>
            <a:r>
              <a:rPr lang="en-GB" sz="1600" dirty="0" smtClean="0"/>
              <a:t>countries</a:t>
            </a:r>
            <a:endParaRPr lang="en-GB" sz="1600" dirty="0" smtClean="0"/>
          </a:p>
        </p:txBody>
      </p:sp>
    </p:spTree>
    <p:extLst>
      <p:ext uri="{BB962C8B-B14F-4D97-AF65-F5344CB8AC3E}">
        <p14:creationId xmlns:p14="http://schemas.microsoft.com/office/powerpoint/2010/main" val="2688064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US" dirty="0" smtClean="0"/>
              <a:t>Country examples and exercises</a:t>
            </a:r>
            <a:endParaRPr lang="en-US" dirty="0">
              <a:solidFill>
                <a:srgbClr val="FF0000"/>
              </a:solidFill>
            </a:endParaRPr>
          </a:p>
        </p:txBody>
      </p:sp>
      <p:sp>
        <p:nvSpPr>
          <p:cNvPr id="3" name="Tijdelijke aanduiding voor tekst 2"/>
          <p:cNvSpPr>
            <a:spLocks noGrp="1"/>
          </p:cNvSpPr>
          <p:nvPr>
            <p:ph type="body" sz="quarter" idx="10"/>
          </p:nvPr>
        </p:nvSpPr>
        <p:spPr>
          <a:xfrm>
            <a:off x="421200" y="1520043"/>
            <a:ext cx="8521188" cy="4001984"/>
          </a:xfrm>
        </p:spPr>
        <p:txBody>
          <a:bodyPr/>
          <a:lstStyle/>
          <a:p>
            <a:pPr>
              <a:lnSpc>
                <a:spcPct val="100000"/>
              </a:lnSpc>
              <a:buNone/>
            </a:pPr>
            <a:r>
              <a:rPr lang="en-US" sz="2000" dirty="0" smtClean="0"/>
              <a:t>Country examples</a:t>
            </a:r>
          </a:p>
          <a:p>
            <a:pPr lvl="0"/>
            <a:r>
              <a:rPr lang="en-GB" sz="1600" dirty="0" smtClean="0"/>
              <a:t>Annex 1 country example of GHG inventory reporting (LULUCF)</a:t>
            </a:r>
            <a:endParaRPr lang="nl-NL" sz="1600" dirty="0" smtClean="0"/>
          </a:p>
          <a:p>
            <a:pPr lvl="0"/>
            <a:r>
              <a:rPr lang="en-GB" sz="1600" dirty="0" smtClean="0"/>
              <a:t>Appling the conservativeness approach to the DRC example (matrix approach)  </a:t>
            </a:r>
            <a:r>
              <a:rPr lang="en-GB" sz="1600" dirty="0" smtClean="0">
                <a:solidFill>
                  <a:schemeClr val="accent4"/>
                </a:solidFill>
              </a:rPr>
              <a:t>(See Module 2.7 Country Example)</a:t>
            </a:r>
            <a:endParaRPr lang="nl-NL" sz="1600" dirty="0" smtClean="0">
              <a:solidFill>
                <a:schemeClr val="accent4"/>
              </a:solidFill>
            </a:endParaRPr>
          </a:p>
          <a:p>
            <a:pPr>
              <a:lnSpc>
                <a:spcPct val="100000"/>
              </a:lnSpc>
              <a:buNone/>
            </a:pPr>
            <a:endParaRPr lang="en-US" sz="1600" dirty="0" smtClean="0">
              <a:solidFill>
                <a:srgbClr val="FF0000"/>
              </a:solidFill>
            </a:endParaRPr>
          </a:p>
          <a:p>
            <a:pPr>
              <a:lnSpc>
                <a:spcPct val="100000"/>
              </a:lnSpc>
              <a:buNone/>
            </a:pPr>
            <a:r>
              <a:rPr lang="en-US" sz="2000" dirty="0" smtClean="0"/>
              <a:t>Exercises</a:t>
            </a:r>
          </a:p>
          <a:p>
            <a:pPr>
              <a:lnSpc>
                <a:spcPct val="100000"/>
              </a:lnSpc>
            </a:pPr>
            <a:r>
              <a:rPr lang="en-US" sz="1600" dirty="0" smtClean="0"/>
              <a:t>Reporting GHG emissions and removals using IPCC reporting tables</a:t>
            </a:r>
          </a:p>
          <a:p>
            <a:pPr marL="266700" lvl="1" indent="0">
              <a:lnSpc>
                <a:spcPct val="100000"/>
              </a:lnSpc>
              <a:buNone/>
            </a:pPr>
            <a:r>
              <a:rPr lang="en-US" sz="1600" dirty="0" smtClean="0"/>
              <a:t>1. Land transition matrix</a:t>
            </a:r>
          </a:p>
          <a:p>
            <a:pPr marL="266700" lvl="1" indent="0">
              <a:lnSpc>
                <a:spcPct val="100000"/>
              </a:lnSpc>
              <a:buNone/>
            </a:pPr>
            <a:r>
              <a:rPr lang="en-US" sz="1600" dirty="0" smtClean="0"/>
              <a:t>2. Emissions from deforestation</a:t>
            </a:r>
          </a:p>
          <a:p>
            <a:pPr lvl="0">
              <a:lnSpc>
                <a:spcPct val="100000"/>
              </a:lnSpc>
            </a:pPr>
            <a:endParaRPr lang="en-US" sz="1600" dirty="0" smtClean="0"/>
          </a:p>
          <a:p>
            <a:pPr>
              <a:lnSpc>
                <a:spcPct val="100000"/>
              </a:lnSpc>
              <a:buNone/>
            </a:pPr>
            <a:endParaRPr lang="en-US" sz="1600" dirty="0" smtClean="0"/>
          </a:p>
          <a:p>
            <a:pPr>
              <a:lnSpc>
                <a:spcPct val="100000"/>
              </a:lnSpc>
              <a:buNone/>
            </a:pPr>
            <a:endParaRPr lang="en-US"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References</a:t>
            </a:r>
            <a:endParaRPr lang="en-GB" dirty="0"/>
          </a:p>
        </p:txBody>
      </p:sp>
      <p:sp>
        <p:nvSpPr>
          <p:cNvPr id="3" name="Text Placeholder 2"/>
          <p:cNvSpPr>
            <a:spLocks noGrp="1"/>
          </p:cNvSpPr>
          <p:nvPr>
            <p:ph type="body" sz="quarter" idx="10"/>
          </p:nvPr>
        </p:nvSpPr>
        <p:spPr>
          <a:xfrm>
            <a:off x="421200" y="1078170"/>
            <a:ext cx="8521188" cy="4614664"/>
          </a:xfrm>
        </p:spPr>
        <p:txBody>
          <a:bodyPr/>
          <a:lstStyle/>
          <a:p>
            <a:r>
              <a:rPr lang="en-US" sz="1200" dirty="0"/>
              <a:t>IPCC (Intergovernmental Panel on Climate Change). 1996. </a:t>
            </a:r>
            <a:r>
              <a:rPr lang="en-US" sz="1200" i="1" dirty="0"/>
              <a:t>Revised 1996 IPCC Guidelines for National Greenhouse Gas Inventories</a:t>
            </a:r>
            <a:r>
              <a:rPr lang="en-US" sz="1200" dirty="0"/>
              <a:t>. Geneva, Switzerland: IPCC. http://www.ipcc-nggip.iges.or.jp/public/gl/invs4.html.</a:t>
            </a:r>
            <a:endParaRPr lang="en-GB" sz="1200" dirty="0"/>
          </a:p>
          <a:p>
            <a:r>
              <a:rPr lang="en-US" sz="1200" dirty="0" smtClean="0"/>
              <a:t>IPCC </a:t>
            </a:r>
            <a:r>
              <a:rPr lang="en-US" sz="1200" dirty="0"/>
              <a:t>(Intergovernmental Panel on Climate Change). 2000. </a:t>
            </a:r>
            <a:r>
              <a:rPr lang="en-US" sz="1200" i="1" dirty="0"/>
              <a:t>Good Practice Guidance and Uncertainty Management in National Greenhouse Gas Inventories</a:t>
            </a:r>
            <a:r>
              <a:rPr lang="en-US" sz="1200" dirty="0"/>
              <a:t>. (Often IPCC GPG.) Geneva, Switzerland: IPCC. http://www.ipcc-nggip.iges.or.jp/public/gp/english/.</a:t>
            </a:r>
            <a:endParaRPr lang="en-GB" sz="1200" dirty="0"/>
          </a:p>
          <a:p>
            <a:r>
              <a:rPr lang="en-US" sz="1200" dirty="0" smtClean="0"/>
              <a:t>IPCC</a:t>
            </a:r>
            <a:r>
              <a:rPr lang="en-US" sz="1200" dirty="0"/>
              <a:t>, 2003. </a:t>
            </a:r>
            <a:r>
              <a:rPr lang="en-US" sz="1200" i="1" dirty="0"/>
              <a:t>2003 Good Practice Guidance for Land Use, Land-Use Change and Forestry</a:t>
            </a:r>
            <a:r>
              <a:rPr lang="en-US" sz="1200" dirty="0"/>
              <a:t>, Prepared by the National Greenhouse Gas Inventories </a:t>
            </a:r>
            <a:r>
              <a:rPr lang="en-US" sz="1200" dirty="0" err="1"/>
              <a:t>Programme</a:t>
            </a:r>
            <a:r>
              <a:rPr lang="en-US" sz="1200" dirty="0"/>
              <a:t>, Penman, J., </a:t>
            </a:r>
            <a:r>
              <a:rPr lang="en-US" sz="1200" dirty="0" err="1"/>
              <a:t>Gytarsky</a:t>
            </a:r>
            <a:r>
              <a:rPr lang="en-US" sz="1200" dirty="0"/>
              <a:t>, M., </a:t>
            </a:r>
            <a:r>
              <a:rPr lang="en-US" sz="1200" dirty="0" err="1"/>
              <a:t>Hiraishi</a:t>
            </a:r>
            <a:r>
              <a:rPr lang="en-US" sz="1200" dirty="0"/>
              <a:t>, T., Krug, T., Kruger, D., </a:t>
            </a:r>
            <a:r>
              <a:rPr lang="en-US" sz="1200" dirty="0" err="1"/>
              <a:t>Pipatti</a:t>
            </a:r>
            <a:r>
              <a:rPr lang="en-US" sz="1200" dirty="0"/>
              <a:t>, R., </a:t>
            </a:r>
            <a:r>
              <a:rPr lang="en-US" sz="1200" dirty="0" err="1"/>
              <a:t>Buendia</a:t>
            </a:r>
            <a:r>
              <a:rPr lang="en-US" sz="1200" dirty="0"/>
              <a:t>, L., Miwa, K., </a:t>
            </a:r>
            <a:r>
              <a:rPr lang="en-US" sz="1200" dirty="0" err="1"/>
              <a:t>Ngara</a:t>
            </a:r>
            <a:r>
              <a:rPr lang="en-US" sz="1200" dirty="0"/>
              <a:t>, T., Tanabe, K., Wagner, F. (eds.). Published: IGES, Japan. </a:t>
            </a:r>
            <a:r>
              <a:rPr lang="en-US" sz="1200" u="sng" dirty="0">
                <a:hlinkClick r:id="rId2"/>
              </a:rPr>
              <a:t>http://www.ipcc-nggip.iges.or.jp/public/gpglulucf/gpglulucf.html</a:t>
            </a:r>
            <a:r>
              <a:rPr lang="en-US" sz="1200" dirty="0"/>
              <a:t> (Often referred to as IPCC GPG)</a:t>
            </a:r>
            <a:endParaRPr lang="en-GB" sz="1200" dirty="0"/>
          </a:p>
          <a:p>
            <a:r>
              <a:rPr lang="en-US" sz="1200" dirty="0" smtClean="0"/>
              <a:t>IPCC </a:t>
            </a:r>
            <a:r>
              <a:rPr lang="en-US" sz="1200" dirty="0"/>
              <a:t>2006. </a:t>
            </a:r>
            <a:r>
              <a:rPr lang="en-US" sz="1200" i="1" dirty="0"/>
              <a:t>2006 IPCC Guidelines for National Greenhouse Gas Inventories</a:t>
            </a:r>
            <a:r>
              <a:rPr lang="en-US" sz="1200" dirty="0"/>
              <a:t>. Volume 4: Agriculture, Forestry and Other Land Use. Prepared by the National Greenhouse Gas Inventories </a:t>
            </a:r>
            <a:r>
              <a:rPr lang="en-US" sz="1200" dirty="0" err="1"/>
              <a:t>Programme</a:t>
            </a:r>
            <a:r>
              <a:rPr lang="en-US" sz="1200" dirty="0"/>
              <a:t>, Eggleston H.S., </a:t>
            </a:r>
            <a:r>
              <a:rPr lang="en-US" sz="1200" dirty="0" err="1"/>
              <a:t>Buendia</a:t>
            </a:r>
            <a:r>
              <a:rPr lang="en-US" sz="1200" dirty="0"/>
              <a:t> L., Miwa K., </a:t>
            </a:r>
            <a:r>
              <a:rPr lang="en-US" sz="1200" dirty="0" err="1"/>
              <a:t>Ngara</a:t>
            </a:r>
            <a:r>
              <a:rPr lang="en-US" sz="1200" dirty="0"/>
              <a:t> T. and Tanabe K. (</a:t>
            </a:r>
            <a:r>
              <a:rPr lang="en-US" sz="1200" dirty="0" err="1"/>
              <a:t>eds</a:t>
            </a:r>
            <a:r>
              <a:rPr lang="en-US" sz="1200" dirty="0"/>
              <a:t>). Published: IGES, Japan. </a:t>
            </a:r>
            <a:r>
              <a:rPr lang="en-US" sz="1200" u="sng" dirty="0">
                <a:hlinkClick r:id="rId3"/>
              </a:rPr>
              <a:t>http://www.ipcc-nggip.iges.or.jp/public/2006gl/vol4.html</a:t>
            </a:r>
            <a:r>
              <a:rPr lang="en-US" sz="1200" dirty="0"/>
              <a:t> (Often referred to as IPCC AFOLU GL</a:t>
            </a:r>
            <a:r>
              <a:rPr lang="en-US" sz="1200" dirty="0" smtClean="0"/>
              <a:t>)</a:t>
            </a:r>
            <a:endParaRPr lang="en-GB" sz="1200" dirty="0"/>
          </a:p>
        </p:txBody>
      </p:sp>
    </p:spTree>
    <p:extLst>
      <p:ext uri="{BB962C8B-B14F-4D97-AF65-F5344CB8AC3E}">
        <p14:creationId xmlns:p14="http://schemas.microsoft.com/office/powerpoint/2010/main" val="3628746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409434"/>
            <a:ext cx="8521188" cy="5515416"/>
          </a:xfrm>
        </p:spPr>
        <p:txBody>
          <a:bodyPr/>
          <a:lstStyle/>
          <a:p>
            <a:r>
              <a:rPr lang="en-US" sz="1200" dirty="0" smtClean="0"/>
              <a:t>GFOI </a:t>
            </a:r>
            <a:r>
              <a:rPr lang="en-US" sz="1200" dirty="0"/>
              <a:t>(Global Forest Observations Initiative). 2014. </a:t>
            </a:r>
            <a:r>
              <a:rPr lang="en-US" sz="1200" i="1" dirty="0"/>
              <a:t>Integrating Remote-sensing and Ground-based Observations for Estimation of Emissions and Removals of Greenhouse Gases in Forests: Methods and Guidance from the Global Forest Observations Initiative</a:t>
            </a:r>
            <a:r>
              <a:rPr lang="en-US" sz="1200" dirty="0"/>
              <a:t>.  (Often GFOI MGD.) Geneva, Switzerland: Group on Earth Observations, version 1.0. http://www.gfoi.org/methods-guidance/. </a:t>
            </a:r>
            <a:r>
              <a:rPr lang="en-GB" sz="1200" dirty="0"/>
              <a:t>Sect. 5. http://www.gfoi.org/methods-guidance-documentation.</a:t>
            </a:r>
          </a:p>
          <a:p>
            <a:r>
              <a:rPr lang="en-US" sz="1200" dirty="0"/>
              <a:t>GOFC-GOLD (Global Observation of Forest Cover and Land Dynamics). 2014. </a:t>
            </a:r>
            <a:r>
              <a:rPr lang="en-US" sz="1200" i="1" dirty="0"/>
              <a:t>A Sourcebook of Methods and Procedures for Monitoring and Reporting  Anthropogenic  Greenhouse  Gas  Emissions  and  Removals Associated with Deforestation,  Gains  and  Losses  of  Carbon  Stocks  in  Forests  Remaining Forests,  and  Forestation</a:t>
            </a:r>
            <a:r>
              <a:rPr lang="en-US" sz="1200" dirty="0"/>
              <a:t>.  (Often GOFC-GOLD Sourcebook.) Netherland: GOFC-GOLD Land Cover Project Office, Wageningen University. http://www.gofcgold.wur.nl/redd/index.php.</a:t>
            </a:r>
            <a:endParaRPr lang="en-GB" sz="1200" dirty="0"/>
          </a:p>
          <a:p>
            <a:r>
              <a:rPr lang="en-US" sz="1200" dirty="0"/>
              <a:t>Grassi, G., S. </a:t>
            </a:r>
            <a:r>
              <a:rPr lang="en-US" sz="1200" dirty="0" err="1"/>
              <a:t>Monni</a:t>
            </a:r>
            <a:r>
              <a:rPr lang="en-US" sz="1200" dirty="0"/>
              <a:t>, S. </a:t>
            </a:r>
            <a:r>
              <a:rPr lang="en-US" sz="1200" dirty="0" err="1"/>
              <a:t>Federici</a:t>
            </a:r>
            <a:r>
              <a:rPr lang="en-US" sz="1200" dirty="0"/>
              <a:t>, F. </a:t>
            </a:r>
            <a:r>
              <a:rPr lang="en-US" sz="1200" dirty="0" err="1"/>
              <a:t>Achard</a:t>
            </a:r>
            <a:r>
              <a:rPr lang="en-US" sz="1200" dirty="0"/>
              <a:t>, and D. </a:t>
            </a:r>
            <a:r>
              <a:rPr lang="en-US" sz="1200" dirty="0" err="1"/>
              <a:t>Mollicone</a:t>
            </a:r>
            <a:r>
              <a:rPr lang="en-US" sz="1200" dirty="0"/>
              <a:t>. 2008. “Applying the Conservativeness Principle to REDD to Deal with the Uncertainties of the Estimates.” </a:t>
            </a:r>
            <a:r>
              <a:rPr lang="en-US" sz="1200" i="1" dirty="0"/>
              <a:t>Environmental Research Letters</a:t>
            </a:r>
            <a:r>
              <a:rPr lang="en-US" sz="1200" dirty="0"/>
              <a:t> 3 (3). </a:t>
            </a:r>
            <a:endParaRPr lang="en-GB" sz="1200" dirty="0" smtClean="0"/>
          </a:p>
          <a:p>
            <a:r>
              <a:rPr lang="en-US" sz="1200" dirty="0" smtClean="0"/>
              <a:t>Grassi, G., S. </a:t>
            </a:r>
            <a:r>
              <a:rPr lang="en-US" sz="1200" dirty="0" err="1" smtClean="0"/>
              <a:t>Federici</a:t>
            </a:r>
            <a:r>
              <a:rPr lang="en-US" sz="1200" dirty="0" smtClean="0"/>
              <a:t>, and F. </a:t>
            </a:r>
            <a:r>
              <a:rPr lang="en-US" sz="1200" dirty="0" err="1" smtClean="0"/>
              <a:t>Achard</a:t>
            </a:r>
            <a:r>
              <a:rPr lang="en-US" sz="1200" dirty="0" smtClean="0"/>
              <a:t>. 2013. “Implementing Conservativeness in REDD+ Is Realistic and Useful to Address the Most Uncertain Estimates.” </a:t>
            </a:r>
            <a:r>
              <a:rPr lang="en-US" sz="1200" i="1" dirty="0" smtClean="0"/>
              <a:t>Climatic Change</a:t>
            </a:r>
            <a:r>
              <a:rPr lang="en-US" sz="1200" dirty="0" smtClean="0"/>
              <a:t> 119: 269–275. http://link.springer.com/article/10.1007%2Fs10584-013-0780-x.</a:t>
            </a:r>
            <a:endParaRPr lang="en-GB" sz="1200" dirty="0" smtClean="0"/>
          </a:p>
        </p:txBody>
      </p:sp>
    </p:spTree>
    <p:extLst>
      <p:ext uri="{BB962C8B-B14F-4D97-AF65-F5344CB8AC3E}">
        <p14:creationId xmlns:p14="http://schemas.microsoft.com/office/powerpoint/2010/main" val="2854969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354842"/>
            <a:ext cx="8521188" cy="5570007"/>
          </a:xfrm>
        </p:spPr>
        <p:txBody>
          <a:bodyPr/>
          <a:lstStyle/>
          <a:p>
            <a:r>
              <a:rPr lang="en-US" sz="1200" dirty="0"/>
              <a:t>Romijn, E., M. Herold, L. </a:t>
            </a:r>
            <a:r>
              <a:rPr lang="en-US" sz="1200" dirty="0" err="1"/>
              <a:t>Kooistra</a:t>
            </a:r>
            <a:r>
              <a:rPr lang="en-US" sz="1200" dirty="0"/>
              <a:t>, B. </a:t>
            </a:r>
            <a:r>
              <a:rPr lang="en-US" sz="1200" dirty="0" err="1"/>
              <a:t>Murdiyarso</a:t>
            </a:r>
            <a:r>
              <a:rPr lang="en-US" sz="1200" dirty="0"/>
              <a:t>, and L. </a:t>
            </a:r>
            <a:r>
              <a:rPr lang="en-US" sz="1200" dirty="0" err="1"/>
              <a:t>Verchot</a:t>
            </a:r>
            <a:r>
              <a:rPr lang="en-US" sz="1200" dirty="0"/>
              <a:t>. 2012. “Assessing Capacities of Non-Annex I Countries for National Forest Monitoring in the Context of REDD+.” </a:t>
            </a:r>
            <a:r>
              <a:rPr lang="en-US" sz="1200" i="1" dirty="0"/>
              <a:t>Environmental Science and Policy</a:t>
            </a:r>
            <a:r>
              <a:rPr lang="en-US" sz="1200" dirty="0"/>
              <a:t> 19–20: 33–48.</a:t>
            </a:r>
            <a:endParaRPr lang="en-GB" sz="1200" dirty="0"/>
          </a:p>
          <a:p>
            <a:r>
              <a:rPr lang="en-US" sz="1200" dirty="0"/>
              <a:t>UNFCCC, 2005. “Background documentation on the conservativeness factors for the completion of the technical guidance on adjustments.” Working Paper No.2. http://unfccc.int/files/national_reports/accounting_reporting_and_review_under_the_kyoto_protocol/application/pdf/cf_wp_sb22_for_web_final__2may.pdf</a:t>
            </a:r>
            <a:endParaRPr lang="en-GB" sz="1200" dirty="0"/>
          </a:p>
          <a:p>
            <a:r>
              <a:rPr lang="en-US" sz="1200" dirty="0"/>
              <a:t>UNFCCC COP (United Nations Framework Convention on Climate Change Conference of the Parties) Decisions. This module refers to and draws from various UNFCCC COP decisions. Specific decisions for this module are listed in the “Background Material” slides. All COP decisions can be found from the UNFCCC webpage “Search Decisions of the COP and CMP.” http://unfccc.int/documentation/decisions/items/3597.php#beg.</a:t>
            </a:r>
            <a:endParaRPr lang="en-GB" sz="1200" dirty="0"/>
          </a:p>
          <a:p>
            <a:r>
              <a:rPr lang="en-US" sz="1200" dirty="0"/>
              <a:t>World Bank FCPF. 2013. </a:t>
            </a:r>
            <a:r>
              <a:rPr lang="en-US" sz="1200" i="1" dirty="0"/>
              <a:t>Carbon Fund Methodological Framework, Final</a:t>
            </a:r>
            <a:r>
              <a:rPr lang="en-US" sz="1200" dirty="0"/>
              <a:t>. Washington, DC: World Bank. </a:t>
            </a:r>
            <a:br>
              <a:rPr lang="en-US" sz="1200" dirty="0"/>
            </a:br>
            <a:r>
              <a:rPr lang="en-GB" sz="1200" dirty="0"/>
              <a:t>https://www.forestcarbonpartnership.org/carbon-fund-methodological-framework</a:t>
            </a:r>
            <a:r>
              <a:rPr lang="en-US" sz="1200" dirty="0"/>
              <a:t>. </a:t>
            </a:r>
            <a:endParaRPr lang="en-GB" sz="1200" dirty="0"/>
          </a:p>
          <a:p>
            <a:pPr marL="0" indent="0">
              <a:buNone/>
            </a:pPr>
            <a:endParaRPr lang="en-GB" sz="1200" dirty="0"/>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3125774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1160073"/>
          </a:xfrm>
        </p:spPr>
        <p:txBody>
          <a:bodyPr/>
          <a:lstStyle/>
          <a:p>
            <a:r>
              <a:rPr lang="en-GB" sz="2800" dirty="0" smtClean="0"/>
              <a:t>GOFC-GOLD Sourcebook training materials for REDD+ monitoring and reporting</a:t>
            </a:r>
            <a:endParaRPr lang="en-GB" sz="2800" dirty="0"/>
          </a:p>
        </p:txBody>
      </p:sp>
      <p:sp>
        <p:nvSpPr>
          <p:cNvPr id="6" name="Tekstvak 5"/>
          <p:cNvSpPr txBox="1"/>
          <p:nvPr/>
        </p:nvSpPr>
        <p:spPr>
          <a:xfrm>
            <a:off x="982637" y="4338881"/>
            <a:ext cx="6960359" cy="323165"/>
          </a:xfrm>
          <a:prstGeom prst="rect">
            <a:avLst/>
          </a:prstGeom>
          <a:noFill/>
        </p:spPr>
        <p:txBody>
          <a:bodyPr wrap="square" rtlCol="0">
            <a:spAutoFit/>
          </a:bodyPr>
          <a:lstStyle/>
          <a:p>
            <a:pPr algn="ctr">
              <a:lnSpc>
                <a:spcPts val="1800"/>
              </a:lnSpc>
            </a:pPr>
            <a:r>
              <a:rPr lang="en-GB" sz="1400" dirty="0" smtClean="0">
                <a:latin typeface="Verdana" pitchFamily="34" charset="0"/>
                <a:hlinkClick r:id="rId2"/>
              </a:rPr>
              <a:t>http://www.gofcgold.wur.nl/redd/index.php</a:t>
            </a:r>
            <a:r>
              <a:rPr lang="en-GB" sz="1400" dirty="0" smtClean="0">
                <a:latin typeface="Verdana" pitchFamily="34" charset="0"/>
              </a:rPr>
              <a:t> </a:t>
            </a:r>
          </a:p>
        </p:txBody>
      </p:sp>
      <p:grpSp>
        <p:nvGrpSpPr>
          <p:cNvPr id="11" name="Groep 10"/>
          <p:cNvGrpSpPr>
            <a:grpSpLocks noChangeAspect="1"/>
          </p:cNvGrpSpPr>
          <p:nvPr/>
        </p:nvGrpSpPr>
        <p:grpSpPr>
          <a:xfrm>
            <a:off x="1976398" y="1529620"/>
            <a:ext cx="5160652" cy="2899392"/>
            <a:chOff x="1252023" y="1719620"/>
            <a:chExt cx="6954852" cy="3907422"/>
          </a:xfrm>
        </p:grpSpPr>
        <p:grpSp>
          <p:nvGrpSpPr>
            <p:cNvPr id="10" name="Groep 9"/>
            <p:cNvGrpSpPr/>
            <p:nvPr/>
          </p:nvGrpSpPr>
          <p:grpSpPr>
            <a:xfrm>
              <a:off x="1252023" y="1719620"/>
              <a:ext cx="6535688" cy="3768407"/>
              <a:chOff x="1252023" y="1719620"/>
              <a:chExt cx="6535688" cy="3768407"/>
            </a:xfrm>
          </p:grpSpPr>
          <p:pic>
            <p:nvPicPr>
              <p:cNvPr id="8" name="Picture 5" descr="GOFC-Gold Tray cover only 2010_200dpi"/>
              <p:cNvPicPr>
                <a:picLocks noChangeAspect="1"/>
              </p:cNvPicPr>
              <p:nvPr/>
            </p:nvPicPr>
            <p:blipFill>
              <a:blip r:embed="rId3" cstate="print"/>
              <a:srcRect t="22142" b="20017"/>
              <a:stretch>
                <a:fillRect/>
              </a:stretch>
            </p:blipFill>
            <p:spPr bwMode="auto">
              <a:xfrm>
                <a:off x="1252023" y="1719620"/>
                <a:ext cx="6535688" cy="3768407"/>
              </a:xfrm>
              <a:prstGeom prst="rect">
                <a:avLst/>
              </a:prstGeom>
              <a:noFill/>
              <a:ln w="9525">
                <a:noFill/>
                <a:miter lim="800000"/>
                <a:headEnd/>
                <a:tailEnd/>
              </a:ln>
            </p:spPr>
          </p:pic>
          <p:pic>
            <p:nvPicPr>
              <p:cNvPr id="9" name="Picture 5" descr="GOFC-Gold Tray cover only 2010_200dpi"/>
              <p:cNvPicPr>
                <a:picLocks noChangeAspect="1"/>
              </p:cNvPicPr>
              <p:nvPr/>
            </p:nvPicPr>
            <p:blipFill>
              <a:blip r:embed="rId3" cstate="print"/>
              <a:srcRect l="38860" t="23154" r="37961" b="72983"/>
              <a:stretch>
                <a:fillRect/>
              </a:stretch>
            </p:blipFill>
            <p:spPr bwMode="auto">
              <a:xfrm>
                <a:off x="3721911" y="2647666"/>
                <a:ext cx="1514902" cy="251651"/>
              </a:xfrm>
              <a:prstGeom prst="rect">
                <a:avLst/>
              </a:prstGeom>
              <a:noFill/>
              <a:ln w="9525">
                <a:noFill/>
                <a:miter lim="800000"/>
                <a:headEnd/>
                <a:tailEnd/>
              </a:ln>
            </p:spPr>
          </p:pic>
        </p:grpSp>
        <p:sp>
          <p:nvSpPr>
            <p:cNvPr id="1027" name="Rectangle 998"/>
            <p:cNvSpPr>
              <a:spLocks noChangeArrowheads="1"/>
            </p:cNvSpPr>
            <p:nvPr/>
          </p:nvSpPr>
          <p:spPr bwMode="auto">
            <a:xfrm>
              <a:off x="1784729" y="4405193"/>
              <a:ext cx="5429250" cy="9993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28" name="Text Box 2"/>
            <p:cNvSpPr txBox="1">
              <a:spLocks noChangeArrowheads="1"/>
            </p:cNvSpPr>
            <p:nvPr/>
          </p:nvSpPr>
          <p:spPr bwMode="auto">
            <a:xfrm>
              <a:off x="1273812" y="4445942"/>
              <a:ext cx="6933063" cy="1181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900113" lvl="1" indent="0" algn="ctr" defTabSz="914400" rtl="0" eaLnBrk="1" fontAlgn="base" latinLnBrk="0" hangingPunct="1">
                <a:lnSpc>
                  <a:spcPct val="100000"/>
                </a:lnSpc>
                <a:spcBef>
                  <a:spcPct val="0"/>
                </a:spcBef>
                <a:spcAft>
                  <a:spcPts val="240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A sourcebook of methods and procedures for monitoring and reporting anthropogenic greenhouse gas emissions and removals associated with deforestation, gains and losses of carbon stocks in forests remaining forests, and forestation</a:t>
              </a:r>
              <a:endParaRPr kumimoji="0" lang="nl-NL" sz="9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2" name="Tijdelijke aanduiding voor tekst 4"/>
          <p:cNvSpPr>
            <a:spLocks noGrp="1"/>
          </p:cNvSpPr>
          <p:nvPr>
            <p:ph type="body" sz="quarter" idx="4294967295"/>
          </p:nvPr>
        </p:nvSpPr>
        <p:spPr>
          <a:xfrm>
            <a:off x="339844" y="4804638"/>
            <a:ext cx="8412270" cy="1318454"/>
          </a:xfrm>
          <a:prstGeom prst="rect">
            <a:avLst/>
          </a:prstGeom>
        </p:spPr>
        <p:txBody>
          <a:bodyPr/>
          <a:lstStyle/>
          <a:p>
            <a:pPr lvl="0">
              <a:lnSpc>
                <a:spcPct val="100000"/>
              </a:lnSpc>
              <a:buNone/>
            </a:pPr>
            <a:r>
              <a:rPr lang="en-GB" sz="1800" dirty="0" smtClean="0"/>
              <a:t>This was the final lecture of the training materials under component 3:</a:t>
            </a:r>
          </a:p>
          <a:p>
            <a:pPr lvl="0" algn="ctr">
              <a:lnSpc>
                <a:spcPct val="100000"/>
              </a:lnSpc>
              <a:buNone/>
            </a:pPr>
            <a:r>
              <a:rPr lang="en-GB" sz="1800" b="1" dirty="0" smtClean="0"/>
              <a:t>3. REDD+ assessment and reporting</a:t>
            </a:r>
          </a:p>
        </p:txBody>
      </p:sp>
    </p:spTree>
    <p:extLst>
      <p:ext uri="{BB962C8B-B14F-4D97-AF65-F5344CB8AC3E}">
        <p14:creationId xmlns:p14="http://schemas.microsoft.com/office/powerpoint/2010/main" val="111727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smtClean="0"/>
              <a:t>Outline of lecture</a:t>
            </a:r>
            <a:endParaRPr lang="en-GB" dirty="0"/>
          </a:p>
        </p:txBody>
      </p:sp>
      <p:sp>
        <p:nvSpPr>
          <p:cNvPr id="3" name="Tijdelijke aanduiding voor tekst 2"/>
          <p:cNvSpPr>
            <a:spLocks noGrp="1"/>
          </p:cNvSpPr>
          <p:nvPr>
            <p:ph type="body" sz="quarter" idx="10"/>
          </p:nvPr>
        </p:nvSpPr>
        <p:spPr>
          <a:xfrm>
            <a:off x="421199" y="1440971"/>
            <a:ext cx="8613943" cy="4209690"/>
          </a:xfrm>
        </p:spPr>
        <p:txBody>
          <a:bodyPr/>
          <a:lstStyle/>
          <a:p>
            <a:pPr marL="457200" lvl="0" indent="-457200">
              <a:spcBef>
                <a:spcPts val="500"/>
              </a:spcBef>
              <a:buSzPct val="100000"/>
              <a:buFont typeface="+mj-lt"/>
              <a:buAutoNum type="arabicPeriod"/>
            </a:pPr>
            <a:r>
              <a:rPr lang="en-GB" sz="1600" b="1" dirty="0" smtClean="0"/>
              <a:t>Reporting and accounting REDD+ performance: UNFCCC reporting requirements</a:t>
            </a:r>
          </a:p>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Guidance </a:t>
            </a:r>
            <a:r>
              <a:rPr lang="en-GB" sz="1600" dirty="0">
                <a:solidFill>
                  <a:schemeClr val="bg2">
                    <a:lumMod val="20000"/>
                    <a:lumOff val="80000"/>
                  </a:schemeClr>
                </a:solidFill>
              </a:rPr>
              <a:t>and modalities on reporting REDD+ </a:t>
            </a:r>
            <a:r>
              <a:rPr lang="en-GB" sz="1600" dirty="0" smtClean="0">
                <a:solidFill>
                  <a:schemeClr val="bg2">
                    <a:lumMod val="20000"/>
                    <a:lumOff val="80000"/>
                  </a:schemeClr>
                </a:solidFill>
              </a:rPr>
              <a:t>performance from UNFCCC</a:t>
            </a:r>
            <a:endParaRPr lang="en-GB" sz="1600" b="1" dirty="0" smtClean="0">
              <a:solidFill>
                <a:schemeClr val="bg2">
                  <a:lumMod val="20000"/>
                  <a:lumOff val="80000"/>
                </a:schemeClr>
              </a:solidFill>
            </a:endParaRPr>
          </a:p>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Reporting principles under the UNFCCC: transparency, consistency, comparability, completeness and accuracy</a:t>
            </a:r>
          </a:p>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Structure of a GHG inventory (reporting tables, additional tables, inventory report)</a:t>
            </a:r>
          </a:p>
          <a:p>
            <a:pPr marL="457200" lvl="0" indent="-457200">
              <a:spcBef>
                <a:spcPts val="500"/>
              </a:spcBef>
              <a:buClr>
                <a:schemeClr val="bg2">
                  <a:lumMod val="20000"/>
                  <a:lumOff val="80000"/>
                </a:schemeClr>
              </a:buClr>
              <a:buSzPct val="100000"/>
              <a:buFont typeface="+mj-lt"/>
              <a:buAutoNum type="arabicPeriod"/>
            </a:pPr>
            <a:r>
              <a:rPr lang="en-GB" sz="1600" dirty="0" smtClean="0">
                <a:solidFill>
                  <a:schemeClr val="bg2">
                    <a:lumMod val="20000"/>
                    <a:lumOff val="80000"/>
                  </a:schemeClr>
                </a:solidFill>
              </a:rPr>
              <a:t>Major challenges for reporting REDD+ by developing </a:t>
            </a:r>
            <a:r>
              <a:rPr lang="en-GB" sz="1600" dirty="0" smtClean="0">
                <a:solidFill>
                  <a:schemeClr val="bg2">
                    <a:lumMod val="20000"/>
                    <a:lumOff val="80000"/>
                  </a:schemeClr>
                </a:solidFill>
              </a:rPr>
              <a:t>countries</a:t>
            </a:r>
            <a:endParaRPr lang="en-GB" sz="1600" dirty="0" smtClean="0">
              <a:solidFill>
                <a:schemeClr val="bg2">
                  <a:lumMod val="20000"/>
                  <a:lumOff val="80000"/>
                </a:schemeClr>
              </a:solidFill>
            </a:endParaRPr>
          </a:p>
        </p:txBody>
      </p:sp>
    </p:spTree>
    <p:extLst>
      <p:ext uri="{BB962C8B-B14F-4D97-AF65-F5344CB8AC3E}">
        <p14:creationId xmlns:p14="http://schemas.microsoft.com/office/powerpoint/2010/main" val="3878505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1353086"/>
          </a:xfrm>
        </p:spPr>
        <p:txBody>
          <a:bodyPr/>
          <a:lstStyle/>
          <a:p>
            <a:pPr lvl="0"/>
            <a:r>
              <a:rPr lang="en-GB" sz="3200" dirty="0" smtClean="0"/>
              <a:t>Reporting: Basis to assess performance in REDD+</a:t>
            </a:r>
            <a:endParaRPr lang="en-US" dirty="0"/>
          </a:p>
        </p:txBody>
      </p:sp>
      <p:sp>
        <p:nvSpPr>
          <p:cNvPr id="5" name="Rectangle 4"/>
          <p:cNvSpPr/>
          <p:nvPr/>
        </p:nvSpPr>
        <p:spPr>
          <a:xfrm>
            <a:off x="355600" y="1519188"/>
            <a:ext cx="8661400" cy="4555093"/>
          </a:xfrm>
          <a:prstGeom prst="rect">
            <a:avLst/>
          </a:prstGeom>
        </p:spPr>
        <p:txBody>
          <a:bodyPr wrap="square">
            <a:spAutoFit/>
          </a:bodyPr>
          <a:lstStyle/>
          <a:p>
            <a:pPr lvl="0" eaLnBrk="0" hangingPunct="0">
              <a:spcBef>
                <a:spcPts val="0"/>
              </a:spcBef>
              <a:spcAft>
                <a:spcPts val="600"/>
              </a:spcAft>
              <a:defRPr/>
            </a:pPr>
            <a:r>
              <a:rPr lang="en-GB" sz="2000" b="1" dirty="0" smtClean="0">
                <a:solidFill>
                  <a:srgbClr val="005172"/>
                </a:solidFill>
                <a:latin typeface="+mn-lt"/>
              </a:rPr>
              <a:t>Reporting</a:t>
            </a:r>
            <a:r>
              <a:rPr lang="en-GB" sz="2000" dirty="0" smtClean="0">
                <a:solidFill>
                  <a:srgbClr val="005172"/>
                </a:solidFill>
                <a:latin typeface="+mn-lt"/>
              </a:rPr>
              <a:t>: Preparation and publication of </a:t>
            </a:r>
            <a:r>
              <a:rPr lang="en-GB" sz="2000" dirty="0">
                <a:solidFill>
                  <a:srgbClr val="005172"/>
                </a:solidFill>
                <a:latin typeface="+mn-lt"/>
              </a:rPr>
              <a:t>information on anthropogenic </a:t>
            </a:r>
            <a:r>
              <a:rPr lang="en-GB" sz="2000" dirty="0" smtClean="0">
                <a:solidFill>
                  <a:srgbClr val="005172"/>
                </a:solidFill>
                <a:latin typeface="+mn-lt"/>
              </a:rPr>
              <a:t>greenhouse gas (GHG) estimates (</a:t>
            </a:r>
            <a:r>
              <a:rPr lang="en-GB" sz="2000" dirty="0">
                <a:solidFill>
                  <a:srgbClr val="005172"/>
                </a:solidFill>
                <a:latin typeface="+mn-lt"/>
              </a:rPr>
              <a:t>emissions and </a:t>
            </a:r>
            <a:r>
              <a:rPr lang="en-GB" sz="2000" dirty="0" smtClean="0">
                <a:solidFill>
                  <a:srgbClr val="005172"/>
                </a:solidFill>
                <a:latin typeface="+mn-lt"/>
              </a:rPr>
              <a:t>removals), and </a:t>
            </a:r>
            <a:r>
              <a:rPr lang="en-GB" sz="2000" dirty="0">
                <a:solidFill>
                  <a:srgbClr val="005172"/>
                </a:solidFill>
                <a:latin typeface="+mn-lt"/>
              </a:rPr>
              <a:t>on mitigation </a:t>
            </a:r>
            <a:r>
              <a:rPr lang="en-GB" sz="2000" dirty="0" smtClean="0">
                <a:solidFill>
                  <a:srgbClr val="005172"/>
                </a:solidFill>
                <a:latin typeface="+mn-lt"/>
              </a:rPr>
              <a:t>actions, in a </a:t>
            </a:r>
            <a:r>
              <a:rPr lang="en-GB" sz="2000" dirty="0">
                <a:solidFill>
                  <a:srgbClr val="005172"/>
                </a:solidFill>
                <a:latin typeface="+mn-lt"/>
              </a:rPr>
              <a:t>GHG inventory, composed </a:t>
            </a:r>
            <a:r>
              <a:rPr lang="en-GB" sz="2000" dirty="0" smtClean="0">
                <a:solidFill>
                  <a:srgbClr val="005172"/>
                </a:solidFill>
                <a:latin typeface="+mn-lt"/>
              </a:rPr>
              <a:t>of </a:t>
            </a:r>
            <a:r>
              <a:rPr lang="en-GB" sz="2000" dirty="0">
                <a:solidFill>
                  <a:srgbClr val="005172"/>
                </a:solidFill>
                <a:latin typeface="+mn-lt"/>
              </a:rPr>
              <a:t>estimates in common </a:t>
            </a:r>
            <a:r>
              <a:rPr lang="en-GB" sz="2000" dirty="0" smtClean="0">
                <a:solidFill>
                  <a:srgbClr val="005172"/>
                </a:solidFill>
                <a:latin typeface="+mn-lt"/>
              </a:rPr>
              <a:t>reporting format (CRF) tables </a:t>
            </a:r>
            <a:r>
              <a:rPr lang="en-GB" sz="2000" dirty="0">
                <a:solidFill>
                  <a:srgbClr val="005172"/>
                </a:solidFill>
                <a:latin typeface="+mn-lt"/>
              </a:rPr>
              <a:t>+ information on methods in </a:t>
            </a:r>
            <a:r>
              <a:rPr lang="en-GB" sz="2000" dirty="0" smtClean="0">
                <a:solidFill>
                  <a:srgbClr val="005172"/>
                </a:solidFill>
                <a:latin typeface="+mn-lt"/>
              </a:rPr>
              <a:t>a national inventory report (</a:t>
            </a:r>
            <a:r>
              <a:rPr lang="en-GB" sz="2000" dirty="0">
                <a:solidFill>
                  <a:srgbClr val="005172"/>
                </a:solidFill>
                <a:latin typeface="+mn-lt"/>
              </a:rPr>
              <a:t>or similar</a:t>
            </a:r>
            <a:r>
              <a:rPr lang="en-GB" sz="2000" dirty="0" smtClean="0">
                <a:solidFill>
                  <a:srgbClr val="005172"/>
                </a:solidFill>
                <a:latin typeface="+mn-lt"/>
              </a:rPr>
              <a:t>)</a:t>
            </a:r>
            <a:br>
              <a:rPr lang="en-GB" sz="2000" dirty="0" smtClean="0">
                <a:solidFill>
                  <a:srgbClr val="005172"/>
                </a:solidFill>
                <a:latin typeface="+mn-lt"/>
              </a:rPr>
            </a:br>
            <a:endParaRPr lang="en-GB" sz="2000" dirty="0">
              <a:solidFill>
                <a:srgbClr val="005172"/>
              </a:solidFill>
              <a:latin typeface="+mn-lt"/>
            </a:endParaRPr>
          </a:p>
          <a:p>
            <a:r>
              <a:rPr lang="en-GB" sz="2000" b="1" dirty="0" smtClean="0">
                <a:solidFill>
                  <a:srgbClr val="005172"/>
                </a:solidFill>
                <a:latin typeface="+mn-lt"/>
              </a:rPr>
              <a:t>Accounting: </a:t>
            </a:r>
            <a:r>
              <a:rPr lang="en-GB" sz="2000" dirty="0">
                <a:solidFill>
                  <a:srgbClr val="005172"/>
                </a:solidFill>
                <a:latin typeface="+mn-lt"/>
              </a:rPr>
              <a:t>U</a:t>
            </a:r>
            <a:r>
              <a:rPr lang="en-GB" sz="2000" dirty="0" smtClean="0">
                <a:solidFill>
                  <a:srgbClr val="005172"/>
                </a:solidFill>
                <a:latin typeface="+mn-lt"/>
              </a:rPr>
              <a:t>se </a:t>
            </a:r>
            <a:r>
              <a:rPr lang="en-GB" sz="2000" dirty="0">
                <a:solidFill>
                  <a:srgbClr val="005172"/>
                </a:solidFill>
                <a:latin typeface="+mn-lt"/>
              </a:rPr>
              <a:t>of</a:t>
            </a:r>
            <a:r>
              <a:rPr lang="en-GB" sz="2000" b="1" dirty="0">
                <a:solidFill>
                  <a:srgbClr val="005172"/>
                </a:solidFill>
                <a:latin typeface="+mn-lt"/>
              </a:rPr>
              <a:t> </a:t>
            </a:r>
            <a:r>
              <a:rPr lang="en-US" sz="2000" dirty="0">
                <a:solidFill>
                  <a:srgbClr val="005172"/>
                </a:solidFill>
                <a:latin typeface="+mn-lt"/>
              </a:rPr>
              <a:t>the reported information </a:t>
            </a:r>
            <a:r>
              <a:rPr lang="en-US" sz="2000" dirty="0" smtClean="0">
                <a:solidFill>
                  <a:srgbClr val="005172"/>
                </a:solidFill>
                <a:latin typeface="+mn-lt"/>
              </a:rPr>
              <a:t>to assess a </a:t>
            </a:r>
            <a:r>
              <a:rPr lang="en-US" sz="2000" dirty="0">
                <a:solidFill>
                  <a:srgbClr val="005172"/>
                </a:solidFill>
                <a:latin typeface="+mn-lt"/>
              </a:rPr>
              <a:t>p</a:t>
            </a:r>
            <a:r>
              <a:rPr lang="en-US" sz="2000" dirty="0" smtClean="0">
                <a:solidFill>
                  <a:srgbClr val="005172"/>
                </a:solidFill>
                <a:latin typeface="+mn-lt"/>
              </a:rPr>
              <a:t>arty’s performance </a:t>
            </a:r>
            <a:r>
              <a:rPr lang="en-US" sz="2000" dirty="0">
                <a:solidFill>
                  <a:srgbClr val="005172"/>
                </a:solidFill>
                <a:latin typeface="+mn-lt"/>
              </a:rPr>
              <a:t>as compared to its commitments </a:t>
            </a:r>
            <a:r>
              <a:rPr lang="en-US" sz="2000" dirty="0" smtClean="0">
                <a:solidFill>
                  <a:srgbClr val="005172"/>
                </a:solidFill>
                <a:latin typeface="+mn-lt"/>
              </a:rPr>
              <a:t>(e.g., under </a:t>
            </a:r>
            <a:r>
              <a:rPr lang="en-US" sz="2000" dirty="0" smtClean="0">
                <a:latin typeface="+mn-lt"/>
              </a:rPr>
              <a:t>Kyoto Protocol, KP) </a:t>
            </a:r>
            <a:r>
              <a:rPr lang="en-US" sz="2000" dirty="0" smtClean="0">
                <a:solidFill>
                  <a:srgbClr val="005172"/>
                </a:solidFill>
                <a:latin typeface="+mn-lt"/>
              </a:rPr>
              <a:t>or </a:t>
            </a:r>
            <a:r>
              <a:rPr lang="en-US" sz="2000" dirty="0">
                <a:solidFill>
                  <a:srgbClr val="005172"/>
                </a:solidFill>
                <a:latin typeface="+mn-lt"/>
              </a:rPr>
              <a:t>reference </a:t>
            </a:r>
            <a:r>
              <a:rPr lang="en-US" sz="2000" dirty="0" smtClean="0">
                <a:solidFill>
                  <a:srgbClr val="005172"/>
                </a:solidFill>
                <a:latin typeface="+mn-lt"/>
              </a:rPr>
              <a:t>levels (e.g., in </a:t>
            </a:r>
            <a:r>
              <a:rPr lang="en-US" sz="2000" dirty="0" smtClean="0">
                <a:latin typeface="+mn-lt"/>
              </a:rPr>
              <a:t>REDD+) </a:t>
            </a:r>
            <a:r>
              <a:rPr lang="en-US" sz="2000" dirty="0" smtClean="0">
                <a:solidFill>
                  <a:srgbClr val="005172"/>
                </a:solidFill>
                <a:latin typeface="+mn-lt"/>
                <a:sym typeface="Wingdings" pitchFamily="2" charset="2"/>
              </a:rPr>
              <a:t> </a:t>
            </a:r>
            <a:r>
              <a:rPr lang="en-US" sz="2000" dirty="0" smtClean="0">
                <a:solidFill>
                  <a:srgbClr val="005172"/>
                </a:solidFill>
                <a:latin typeface="+mn-lt"/>
              </a:rPr>
              <a:t>basis </a:t>
            </a:r>
            <a:r>
              <a:rPr lang="en-US" sz="2000" dirty="0">
                <a:solidFill>
                  <a:srgbClr val="005172"/>
                </a:solidFill>
                <a:latin typeface="+mn-lt"/>
              </a:rPr>
              <a:t>for </a:t>
            </a:r>
            <a:r>
              <a:rPr lang="en-US" sz="2000" dirty="0" smtClean="0">
                <a:solidFill>
                  <a:srgbClr val="005172"/>
                </a:solidFill>
                <a:latin typeface="+mn-lt"/>
              </a:rPr>
              <a:t>possible </a:t>
            </a:r>
            <a:r>
              <a:rPr lang="en-US" sz="2000" dirty="0" smtClean="0">
                <a:latin typeface="+mn-lt"/>
              </a:rPr>
              <a:t>payments </a:t>
            </a:r>
            <a:r>
              <a:rPr lang="en-US" sz="2000" dirty="0">
                <a:latin typeface="+mn-lt"/>
              </a:rPr>
              <a:t>for results-based actions </a:t>
            </a:r>
          </a:p>
          <a:p>
            <a:pPr lvl="0" eaLnBrk="0" hangingPunct="0">
              <a:spcBef>
                <a:spcPts val="0"/>
              </a:spcBef>
              <a:spcAft>
                <a:spcPts val="600"/>
              </a:spcAft>
              <a:defRPr/>
            </a:pPr>
            <a:endParaRPr lang="en-US" sz="2000" dirty="0" smtClean="0">
              <a:solidFill>
                <a:srgbClr val="005172"/>
              </a:solidFill>
              <a:latin typeface="+mn-lt"/>
            </a:endParaRPr>
          </a:p>
          <a:p>
            <a:pPr lvl="0" eaLnBrk="0" hangingPunct="0">
              <a:spcBef>
                <a:spcPts val="0"/>
              </a:spcBef>
              <a:spcAft>
                <a:spcPts val="600"/>
              </a:spcAft>
              <a:defRPr/>
            </a:pPr>
            <a:r>
              <a:rPr lang="en-US" sz="2000" dirty="0" smtClean="0">
                <a:latin typeface="+mn-lt"/>
              </a:rPr>
              <a:t>The </a:t>
            </a:r>
            <a:r>
              <a:rPr lang="en-US" sz="2000" dirty="0">
                <a:latin typeface="+mn-lt"/>
              </a:rPr>
              <a:t>quality of GHG inventories relies not only </a:t>
            </a:r>
            <a:r>
              <a:rPr lang="en-US" sz="2000" dirty="0" smtClean="0">
                <a:latin typeface="+mn-lt"/>
              </a:rPr>
              <a:t>on </a:t>
            </a:r>
            <a:r>
              <a:rPr lang="en-US" sz="2000" dirty="0">
                <a:latin typeface="+mn-lt"/>
              </a:rPr>
              <a:t>the </a:t>
            </a:r>
            <a:r>
              <a:rPr lang="en-US" sz="2000" dirty="0" smtClean="0">
                <a:latin typeface="+mn-lt"/>
              </a:rPr>
              <a:t>credibility </a:t>
            </a:r>
            <a:r>
              <a:rPr lang="en-US" sz="2000" dirty="0">
                <a:latin typeface="+mn-lt"/>
              </a:rPr>
              <a:t>of the </a:t>
            </a:r>
            <a:r>
              <a:rPr lang="en-US" sz="2000" dirty="0" smtClean="0">
                <a:latin typeface="+mn-lt"/>
              </a:rPr>
              <a:t>estimates, </a:t>
            </a:r>
            <a:r>
              <a:rPr lang="en-US" sz="2000" dirty="0">
                <a:latin typeface="+mn-lt"/>
              </a:rPr>
              <a:t>but also on the way </a:t>
            </a:r>
            <a:r>
              <a:rPr lang="en-US" sz="2000" dirty="0" smtClean="0">
                <a:latin typeface="+mn-lt"/>
              </a:rPr>
              <a:t>the </a:t>
            </a:r>
            <a:r>
              <a:rPr lang="en-US" sz="2000" dirty="0">
                <a:latin typeface="+mn-lt"/>
              </a:rPr>
              <a:t>information is </a:t>
            </a:r>
            <a:r>
              <a:rPr lang="en-US" sz="2000" dirty="0" smtClean="0">
                <a:latin typeface="+mn-lt"/>
              </a:rPr>
              <a:t>presented</a:t>
            </a:r>
            <a:endParaRPr lang="en-US" sz="20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840125"/>
          </a:xfrm>
        </p:spPr>
        <p:txBody>
          <a:bodyPr/>
          <a:lstStyle/>
          <a:p>
            <a:pPr lvl="0"/>
            <a:r>
              <a:rPr lang="en-GB" sz="3200" dirty="0" smtClean="0"/>
              <a:t>UNFCCC reporting requirements </a:t>
            </a:r>
            <a:r>
              <a:rPr lang="en-GB" sz="2000" dirty="0" smtClean="0"/>
              <a:t>(1/5)</a:t>
            </a:r>
            <a:endParaRPr lang="en-GB" sz="2000" dirty="0"/>
          </a:p>
        </p:txBody>
      </p:sp>
      <p:sp>
        <p:nvSpPr>
          <p:cNvPr id="3" name="Tijdelijke aanduiding voor tekst 2"/>
          <p:cNvSpPr>
            <a:spLocks noGrp="1"/>
          </p:cNvSpPr>
          <p:nvPr>
            <p:ph type="body" sz="quarter" idx="10"/>
          </p:nvPr>
        </p:nvSpPr>
        <p:spPr>
          <a:xfrm>
            <a:off x="324106" y="1220707"/>
            <a:ext cx="8743694" cy="4675268"/>
          </a:xfrm>
        </p:spPr>
        <p:txBody>
          <a:bodyPr/>
          <a:lstStyle/>
          <a:p>
            <a:pPr marL="0" indent="0">
              <a:lnSpc>
                <a:spcPct val="100000"/>
              </a:lnSpc>
              <a:spcBef>
                <a:spcPts val="600"/>
              </a:spcBef>
              <a:spcAft>
                <a:spcPts val="600"/>
              </a:spcAft>
              <a:buNone/>
            </a:pPr>
            <a:r>
              <a:rPr lang="en-GB" dirty="0" smtClean="0"/>
              <a:t>Reporting requirements differ for Annex I and non-Annex I:</a:t>
            </a:r>
          </a:p>
          <a:p>
            <a:pPr>
              <a:lnSpc>
                <a:spcPct val="100000"/>
              </a:lnSpc>
              <a:spcAft>
                <a:spcPts val="0"/>
              </a:spcAft>
            </a:pPr>
            <a:r>
              <a:rPr lang="en-GB" sz="2000" b="1" dirty="0" smtClean="0"/>
              <a:t>Annex I</a:t>
            </a:r>
            <a:r>
              <a:rPr lang="en-GB" sz="2000" dirty="0" smtClean="0"/>
              <a:t>: National communications (NC, every 4yrs), GHG inventories (annual), biennial reports (BRs, 2yrs), all subject to </a:t>
            </a:r>
            <a:r>
              <a:rPr lang="en-GB" sz="2000" i="1" dirty="0" smtClean="0"/>
              <a:t>review</a:t>
            </a:r>
          </a:p>
          <a:p>
            <a:pPr indent="0">
              <a:lnSpc>
                <a:spcPct val="100000"/>
              </a:lnSpc>
              <a:spcBef>
                <a:spcPts val="600"/>
              </a:spcBef>
              <a:spcAft>
                <a:spcPts val="0"/>
              </a:spcAft>
              <a:buNone/>
            </a:pPr>
            <a:r>
              <a:rPr lang="en-GB" sz="2000" dirty="0" smtClean="0">
                <a:solidFill>
                  <a:schemeClr val="accent1">
                    <a:lumMod val="75000"/>
                  </a:schemeClr>
                </a:solidFill>
              </a:rPr>
              <a:t>+ Forest management reference level (FMRL, under the KP)</a:t>
            </a:r>
            <a:br>
              <a:rPr lang="en-GB" sz="2000" dirty="0" smtClean="0">
                <a:solidFill>
                  <a:schemeClr val="accent1">
                    <a:lumMod val="75000"/>
                  </a:schemeClr>
                </a:solidFill>
              </a:rPr>
            </a:br>
            <a:endParaRPr lang="en-GB" sz="2000" dirty="0" smtClean="0">
              <a:solidFill>
                <a:schemeClr val="accent1">
                  <a:lumMod val="75000"/>
                </a:schemeClr>
              </a:solidFill>
            </a:endParaRPr>
          </a:p>
          <a:p>
            <a:pPr>
              <a:lnSpc>
                <a:spcPct val="100000"/>
              </a:lnSpc>
              <a:spcBef>
                <a:spcPts val="600"/>
              </a:spcBef>
              <a:spcAft>
                <a:spcPts val="0"/>
              </a:spcAft>
            </a:pPr>
            <a:r>
              <a:rPr lang="en-GB" sz="2000" b="1" dirty="0" smtClean="0"/>
              <a:t>Non-Annex I</a:t>
            </a:r>
            <a:r>
              <a:rPr lang="en-GB" sz="2000" dirty="0" smtClean="0"/>
              <a:t>: National Communications (NC, 4yrs), and biennial update reports (BURs, 2yrs)*</a:t>
            </a:r>
          </a:p>
          <a:p>
            <a:pPr indent="0">
              <a:lnSpc>
                <a:spcPct val="100000"/>
              </a:lnSpc>
              <a:spcBef>
                <a:spcPts val="600"/>
              </a:spcBef>
              <a:spcAft>
                <a:spcPts val="0"/>
              </a:spcAft>
              <a:buNone/>
            </a:pPr>
            <a:r>
              <a:rPr lang="en-GB" sz="2000" dirty="0" smtClean="0">
                <a:solidFill>
                  <a:schemeClr val="accent1">
                    <a:lumMod val="75000"/>
                  </a:schemeClr>
                </a:solidFill>
              </a:rPr>
              <a:t>+ Forest reference emissions levels (FREL) and/or Forest reference levels (FRL) (voluntary, in the context of REDD+) </a:t>
            </a:r>
          </a:p>
          <a:p>
            <a:pPr marL="0" indent="0">
              <a:lnSpc>
                <a:spcPct val="100000"/>
              </a:lnSpc>
              <a:spcAft>
                <a:spcPts val="0"/>
              </a:spcAft>
              <a:buNone/>
            </a:pPr>
            <a:r>
              <a:rPr lang="en-GB" sz="2000" dirty="0" smtClean="0"/>
              <a:t>Guidelines on requirements are detailed for Annex I (especially for GHG inventories), but are more generic for non-Annex I parties. </a:t>
            </a:r>
          </a:p>
          <a:p>
            <a:pPr marL="0" indent="0">
              <a:lnSpc>
                <a:spcPct val="100000"/>
              </a:lnSpc>
              <a:spcBef>
                <a:spcPts val="900"/>
              </a:spcBef>
              <a:spcAft>
                <a:spcPts val="0"/>
              </a:spcAft>
              <a:buNone/>
            </a:pPr>
            <a:r>
              <a:rPr lang="en-GB" sz="1400" dirty="0" smtClean="0">
                <a:solidFill>
                  <a:schemeClr val="tx1"/>
                </a:solidFill>
              </a:rPr>
              <a:t>* Least developed/small island developing parties may submit NC and BUR at their discretion.</a:t>
            </a:r>
            <a:endParaRPr lang="en-GB" sz="1400" dirty="0" smtClean="0"/>
          </a:p>
          <a:p>
            <a:pPr>
              <a:lnSpc>
                <a:spcPct val="100000"/>
              </a:lnSpc>
              <a:spcBef>
                <a:spcPts val="600"/>
              </a:spcBef>
              <a:spcAft>
                <a:spcPts val="0"/>
              </a:spcAft>
            </a:pPr>
            <a:endParaRPr lang="en-GB" sz="2000" dirty="0" smtClean="0"/>
          </a:p>
          <a:p>
            <a:pPr>
              <a:lnSpc>
                <a:spcPct val="100000"/>
              </a:lnSpc>
              <a:spcBef>
                <a:spcPts val="600"/>
              </a:spcBef>
              <a:spcAft>
                <a:spcPts val="0"/>
              </a:spcAft>
            </a:pPr>
            <a:endParaRPr lang="en-GB" sz="2000" dirty="0" smtClean="0"/>
          </a:p>
          <a:p>
            <a:pPr lvl="0">
              <a:lnSpc>
                <a:spcPct val="100000"/>
              </a:lnSpc>
              <a:spcBef>
                <a:spcPts val="600"/>
              </a:spcBef>
              <a:spcAft>
                <a:spcPts val="0"/>
              </a:spcAft>
            </a:pPr>
            <a:endParaRPr lang="en-GB" sz="2000" dirty="0"/>
          </a:p>
        </p:txBody>
      </p:sp>
    </p:spTree>
    <p:extLst>
      <p:ext uri="{BB962C8B-B14F-4D97-AF65-F5344CB8AC3E}">
        <p14:creationId xmlns:p14="http://schemas.microsoft.com/office/powerpoint/2010/main" val="2320535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369826" y="1336912"/>
            <a:ext cx="8616694" cy="4543188"/>
          </a:xfrm>
        </p:spPr>
        <p:txBody>
          <a:bodyPr/>
          <a:lstStyle/>
          <a:p>
            <a:pPr marL="0" lvl="0" indent="0">
              <a:buNone/>
            </a:pPr>
            <a:r>
              <a:rPr lang="en-GB" dirty="0" smtClean="0"/>
              <a:t>Reporting requirements for non-Annex I countries</a:t>
            </a:r>
          </a:p>
          <a:p>
            <a:pPr marL="0" lvl="0" indent="0">
              <a:buNone/>
            </a:pPr>
            <a:endParaRPr lang="en-GB" sz="2000" dirty="0" smtClean="0"/>
          </a:p>
          <a:p>
            <a:pPr marL="0" lvl="0" indent="0">
              <a:buNone/>
            </a:pPr>
            <a:r>
              <a:rPr lang="en-GB" sz="2000" b="1" dirty="0" smtClean="0"/>
              <a:t>National communications (NC)</a:t>
            </a:r>
            <a:r>
              <a:rPr lang="en-GB" sz="2000" dirty="0" smtClean="0"/>
              <a:t>:</a:t>
            </a:r>
          </a:p>
          <a:p>
            <a:pPr lvl="0"/>
            <a:r>
              <a:rPr lang="en-GB" sz="2000" dirty="0" smtClean="0"/>
              <a:t>Include information on national circumstances, the national GHG inventory,* and information on strategies for mitigation </a:t>
            </a:r>
          </a:p>
          <a:p>
            <a:r>
              <a:rPr lang="en-GB" sz="2000" dirty="0" smtClean="0"/>
              <a:t>Every 4 years, following adopted guidelines (Decision 17/CP.8) and IPCC methodologies (IPCC, 1996, Guidelines)**</a:t>
            </a:r>
          </a:p>
          <a:p>
            <a:pPr marL="0" indent="0">
              <a:buNone/>
            </a:pPr>
            <a:endParaRPr lang="en-GB" sz="2000" dirty="0" smtClean="0"/>
          </a:p>
          <a:p>
            <a:pPr marL="355600" indent="-355600">
              <a:lnSpc>
                <a:spcPct val="100000"/>
              </a:lnSpc>
              <a:spcBef>
                <a:spcPts val="300"/>
              </a:spcBef>
              <a:buNone/>
            </a:pPr>
            <a:r>
              <a:rPr lang="en-GB" sz="1400" dirty="0" smtClean="0"/>
              <a:t>* For the years 1994 (1</a:t>
            </a:r>
            <a:r>
              <a:rPr lang="en-GB" sz="1400" baseline="30000" dirty="0" smtClean="0"/>
              <a:t>st</a:t>
            </a:r>
            <a:r>
              <a:rPr lang="en-GB" sz="1400" dirty="0" smtClean="0"/>
              <a:t> NC) and 2000 (2</a:t>
            </a:r>
            <a:r>
              <a:rPr lang="en-GB" sz="1400" baseline="30000" dirty="0" smtClean="0"/>
              <a:t>nd</a:t>
            </a:r>
            <a:r>
              <a:rPr lang="en-GB" sz="1400" dirty="0" smtClean="0"/>
              <a:t> NC). </a:t>
            </a:r>
          </a:p>
          <a:p>
            <a:pPr marL="355600" indent="-355600">
              <a:lnSpc>
                <a:spcPct val="100000"/>
              </a:lnSpc>
              <a:spcBef>
                <a:spcPts val="300"/>
              </a:spcBef>
              <a:buNone/>
            </a:pPr>
            <a:r>
              <a:rPr lang="en-GB" sz="1400" dirty="0" smtClean="0"/>
              <a:t>** Countries are encouraged to use IPCC’s (</a:t>
            </a:r>
            <a:r>
              <a:rPr lang="en-GB" sz="1400" dirty="0" smtClean="0">
                <a:solidFill>
                  <a:schemeClr val="tx1"/>
                </a:solidFill>
              </a:rPr>
              <a:t>2003) </a:t>
            </a:r>
            <a:r>
              <a:rPr lang="en-GB" sz="1400" i="1" dirty="0" smtClean="0">
                <a:solidFill>
                  <a:schemeClr val="tx1"/>
                </a:solidFill>
              </a:rPr>
              <a:t>Good Practice Guidance</a:t>
            </a:r>
            <a:r>
              <a:rPr lang="en-GB" sz="1400" dirty="0" smtClean="0">
                <a:solidFill>
                  <a:schemeClr val="tx1"/>
                </a:solidFill>
              </a:rPr>
              <a:t> and may also use the </a:t>
            </a:r>
            <a:r>
              <a:rPr lang="en-GB" sz="1400" i="1" dirty="0" smtClean="0">
                <a:solidFill>
                  <a:schemeClr val="tx1"/>
                </a:solidFill>
              </a:rPr>
              <a:t>2006 IPCC Guidelines for National Greenhouse Gas Inventories</a:t>
            </a:r>
            <a:r>
              <a:rPr lang="en-GB" sz="1400" dirty="0" smtClean="0">
                <a:solidFill>
                  <a:schemeClr val="tx1"/>
                </a:solidFill>
              </a:rPr>
              <a:t> (IPCC 2006).</a:t>
            </a:r>
            <a:endParaRPr lang="en-GB" sz="1800" dirty="0"/>
          </a:p>
        </p:txBody>
      </p:sp>
      <p:sp>
        <p:nvSpPr>
          <p:cNvPr id="9" name="Titel 1"/>
          <p:cNvSpPr>
            <a:spLocks noGrp="1"/>
          </p:cNvSpPr>
          <p:nvPr>
            <p:ph type="title"/>
          </p:nvPr>
        </p:nvSpPr>
        <p:spPr>
          <a:xfrm>
            <a:off x="491642" y="230189"/>
            <a:ext cx="8442796" cy="840125"/>
          </a:xfrm>
        </p:spPr>
        <p:txBody>
          <a:bodyPr/>
          <a:lstStyle/>
          <a:p>
            <a:pPr lvl="0"/>
            <a:r>
              <a:rPr lang="en-GB" sz="3200" dirty="0" smtClean="0"/>
              <a:t>UNFCCC reporting requirements </a:t>
            </a:r>
            <a:r>
              <a:rPr lang="en-GB" sz="2000" dirty="0" smtClean="0"/>
              <a:t>(2/5)</a:t>
            </a:r>
            <a:endParaRPr lang="en-GB" sz="2000" dirty="0"/>
          </a:p>
        </p:txBody>
      </p:sp>
    </p:spTree>
    <p:extLst>
      <p:ext uri="{BB962C8B-B14F-4D97-AF65-F5344CB8AC3E}">
        <p14:creationId xmlns:p14="http://schemas.microsoft.com/office/powerpoint/2010/main" val="378073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435866" y="1213722"/>
            <a:ext cx="8616694" cy="4825128"/>
          </a:xfrm>
        </p:spPr>
        <p:txBody>
          <a:bodyPr/>
          <a:lstStyle/>
          <a:p>
            <a:pPr marL="0" lvl="0" indent="0">
              <a:buNone/>
            </a:pPr>
            <a:r>
              <a:rPr lang="en-GB" sz="2000" dirty="0"/>
              <a:t>Reporting requirements for non-Annex I:</a:t>
            </a:r>
          </a:p>
          <a:p>
            <a:pPr marL="0" indent="0">
              <a:buNone/>
            </a:pPr>
            <a:r>
              <a:rPr lang="en-GB" sz="2000" b="1" dirty="0" smtClean="0"/>
              <a:t>Biennial update reports (BURs)</a:t>
            </a:r>
          </a:p>
          <a:p>
            <a:r>
              <a:rPr lang="en-GB" sz="2000" dirty="0" smtClean="0"/>
              <a:t>Include updated information on national circumstances, institutional arrangements,* national GHGs estimates, including a national inventory report, and information on mitigation actions (i.e. NAMA and REDD+)</a:t>
            </a:r>
          </a:p>
          <a:p>
            <a:r>
              <a:rPr lang="en-GB" sz="2000" dirty="0" smtClean="0"/>
              <a:t>Every two years (starting Dec 2014), following adopted Guidelines (Dec. 2/CP.17) and IPCC methodologies (including 2003 GPG for LULUCF)</a:t>
            </a:r>
          </a:p>
          <a:p>
            <a:r>
              <a:rPr lang="en-GB" sz="2000" dirty="0" smtClean="0"/>
              <a:t>BURs are subject to a </a:t>
            </a:r>
            <a:r>
              <a:rPr lang="en-GB" sz="2000" i="1" dirty="0" smtClean="0"/>
              <a:t>technical assessment </a:t>
            </a:r>
            <a:r>
              <a:rPr lang="en-GB" sz="2000" dirty="0" smtClean="0"/>
              <a:t>as part of the international consultation and analysis (ICA)</a:t>
            </a:r>
          </a:p>
          <a:p>
            <a:pPr marL="0" indent="0">
              <a:lnSpc>
                <a:spcPct val="100000"/>
              </a:lnSpc>
              <a:buNone/>
            </a:pPr>
            <a:r>
              <a:rPr lang="en-GB" sz="1400" dirty="0" smtClean="0"/>
              <a:t>* This includes, for REDD+ activities, the national forest monitoring system and information on how the safeguards are addressed.</a:t>
            </a:r>
            <a:endParaRPr lang="en-GB" sz="1600" dirty="0"/>
          </a:p>
        </p:txBody>
      </p:sp>
      <p:sp>
        <p:nvSpPr>
          <p:cNvPr id="5" name="Titel 1"/>
          <p:cNvSpPr>
            <a:spLocks noGrp="1"/>
          </p:cNvSpPr>
          <p:nvPr>
            <p:ph type="title"/>
          </p:nvPr>
        </p:nvSpPr>
        <p:spPr>
          <a:xfrm>
            <a:off x="491642" y="230189"/>
            <a:ext cx="8442796" cy="840125"/>
          </a:xfrm>
        </p:spPr>
        <p:txBody>
          <a:bodyPr/>
          <a:lstStyle/>
          <a:p>
            <a:pPr lvl="0"/>
            <a:r>
              <a:rPr lang="en-GB" sz="3200" dirty="0" smtClean="0"/>
              <a:t>UNFCCC reporting requirements </a:t>
            </a:r>
            <a:r>
              <a:rPr lang="en-GB" sz="2000" dirty="0" smtClean="0"/>
              <a:t>(3/5)</a:t>
            </a:r>
            <a:endParaRPr lang="en-GB" sz="2000" dirty="0"/>
          </a:p>
        </p:txBody>
      </p:sp>
    </p:spTree>
    <p:extLst>
      <p:ext uri="{BB962C8B-B14F-4D97-AF65-F5344CB8AC3E}">
        <p14:creationId xmlns:p14="http://schemas.microsoft.com/office/powerpoint/2010/main" val="108080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19911</TotalTime>
  <Words>6233</Words>
  <Application>Microsoft Office PowerPoint</Application>
  <PresentationFormat>On-screen Show (4:3)</PresentationFormat>
  <Paragraphs>572</Paragraphs>
  <Slides>44</Slides>
  <Notes>29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Wageningen UR</vt:lpstr>
      <vt:lpstr>Module 3.3 Guidance on reporting REDD+ performance using IPCC guidelines and guidance</vt:lpstr>
      <vt:lpstr>Background material</vt:lpstr>
      <vt:lpstr>Background material</vt:lpstr>
      <vt:lpstr>Outline of lecture</vt:lpstr>
      <vt:lpstr>Outline of lecture</vt:lpstr>
      <vt:lpstr>Reporting: Basis to assess performance in REDD+</vt:lpstr>
      <vt:lpstr>UNFCCC reporting requirements (1/5)</vt:lpstr>
      <vt:lpstr>UNFCCC reporting requirements (2/5)</vt:lpstr>
      <vt:lpstr>UNFCCC reporting requirements (3/5)</vt:lpstr>
      <vt:lpstr>PowerPoint Presentation</vt:lpstr>
      <vt:lpstr>PowerPoint Presentation</vt:lpstr>
      <vt:lpstr>PowerPoint Presentation</vt:lpstr>
      <vt:lpstr>PowerPoint Presentation</vt:lpstr>
      <vt:lpstr>Guidance from the Carbon Fund Methodological Framework</vt:lpstr>
      <vt:lpstr>Outline of lecture</vt:lpstr>
      <vt:lpstr>Overview of the latest guidance and modalities on reporting REDD+ performance (1/5) </vt:lpstr>
      <vt:lpstr>Overview of the latest guidance and modalities on reporting REDD+ performance (2/5) </vt:lpstr>
      <vt:lpstr>Overview of the latest guidance and modalities on reporting REDD+ performance (3/5) </vt:lpstr>
      <vt:lpstr>Overview of the latest guidance and modalities on reporting REDD+ performance (4/5) </vt:lpstr>
      <vt:lpstr>Overview of the latest guidance and modalities on reporting REDD+ performance (5/5) </vt:lpstr>
      <vt:lpstr>Outline of lecture</vt:lpstr>
      <vt:lpstr>UNFCCC reporting principles</vt:lpstr>
      <vt:lpstr>Transparency</vt:lpstr>
      <vt:lpstr>Consistency</vt:lpstr>
      <vt:lpstr>Comparability</vt:lpstr>
      <vt:lpstr>Completeness</vt:lpstr>
      <vt:lpstr>Accuracy</vt:lpstr>
      <vt:lpstr>Outline of lecture</vt:lpstr>
      <vt:lpstr>Structure of a GHG inventory </vt:lpstr>
      <vt:lpstr>Reporting tables</vt:lpstr>
      <vt:lpstr>Example of reporting table</vt:lpstr>
      <vt:lpstr>Notation keys reporting tables</vt:lpstr>
      <vt:lpstr>Additional reporting tables</vt:lpstr>
      <vt:lpstr>Inventory report (1/2) </vt:lpstr>
      <vt:lpstr>Inventory report (2/2) </vt:lpstr>
      <vt:lpstr>Outline of lecture</vt:lpstr>
      <vt:lpstr>Challenges in relation to reporting principles</vt:lpstr>
      <vt:lpstr>Challenges for reporting REDD+</vt:lpstr>
      <vt:lpstr>In summary</vt:lpstr>
      <vt:lpstr>Country examples and exercises</vt:lpstr>
      <vt:lpstr>References</vt:lpstr>
      <vt:lpstr>PowerPoint Presentation</vt:lpstr>
      <vt:lpstr>PowerPoint Presentation</vt:lpstr>
      <vt:lpstr>GOFC-GOLD Sourcebook training materials for REDD+ monitoring and reporting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Carter, Sarah</cp:lastModifiedBy>
  <cp:revision>951</cp:revision>
  <dcterms:created xsi:type="dcterms:W3CDTF">2011-09-29T08:30:03Z</dcterms:created>
  <dcterms:modified xsi:type="dcterms:W3CDTF">2016-12-09T12:50:52Z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