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notesMasterIdLst>
    <p:notesMasterId r:id="rId10"/>
  </p:notesMasterIdLst>
  <p:handoutMasterIdLst>
    <p:handoutMasterId r:id="rId11"/>
  </p:handoutMasterIdLst>
  <p:sldIdLst>
    <p:sldId id="354" r:id="rId2"/>
    <p:sldId id="362" r:id="rId3"/>
    <p:sldId id="363" r:id="rId4"/>
    <p:sldId id="364" r:id="rId5"/>
    <p:sldId id="365" r:id="rId6"/>
    <p:sldId id="366" r:id="rId7"/>
    <p:sldId id="367" r:id="rId8"/>
    <p:sldId id="368" r:id="rId9"/>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1219">
          <p15:clr>
            <a:srgbClr val="A4A3A4"/>
          </p15:clr>
        </p15:guide>
        <p15:guide id="2" orient="horz" pos="147">
          <p15:clr>
            <a:srgbClr val="A4A3A4"/>
          </p15:clr>
        </p15:guide>
        <p15:guide id="3" orient="horz">
          <p15:clr>
            <a:srgbClr val="A4A3A4"/>
          </p15:clr>
        </p15:guide>
        <p15:guide id="4" orient="horz" pos="3756">
          <p15:clr>
            <a:srgbClr val="A4A3A4"/>
          </p15:clr>
        </p15:guide>
        <p15:guide id="5" pos="339">
          <p15:clr>
            <a:srgbClr val="A4A3A4"/>
          </p15:clr>
        </p15:guide>
        <p15:guide id="6" pos="563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Le moine" initials="ALm" lastIdx="1" clrIdx="0">
    <p:extLst>
      <p:ext uri="{19B8F6BF-5375-455C-9EA6-DF929625EA0E}">
        <p15:presenceInfo xmlns:p15="http://schemas.microsoft.com/office/powerpoint/2012/main" userId="Anne Le moi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F9C35"/>
    <a:srgbClr val="34B233"/>
    <a:srgbClr val="000000"/>
    <a:srgbClr val="292929"/>
    <a:srgbClr val="D5D2CA"/>
    <a:srgbClr val="005172"/>
    <a:srgbClr val="6A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78" autoAdjust="0"/>
    <p:restoredTop sz="88548" autoAdjust="0"/>
  </p:normalViewPr>
  <p:slideViewPr>
    <p:cSldViewPr snapToGrid="0" showGuides="1">
      <p:cViewPr varScale="1">
        <p:scale>
          <a:sx n="66" d="100"/>
          <a:sy n="66" d="100"/>
        </p:scale>
        <p:origin x="492" y="60"/>
      </p:cViewPr>
      <p:guideLst>
        <p:guide orient="horz" pos="1219"/>
        <p:guide orient="horz" pos="147"/>
        <p:guide orient="horz"/>
        <p:guide orient="horz" pos="3756"/>
        <p:guide pos="339"/>
        <p:guide pos="5633"/>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8" d="100"/>
          <a:sy n="98" d="100"/>
        </p:scale>
        <p:origin x="-356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783860-4368-477E-949C-EFFB2D7A6FCF}" type="datetimeFigureOut">
              <a:rPr lang="nl-NL" smtClean="0"/>
              <a:pPr/>
              <a:t>4-7-2015</a:t>
            </a:fld>
            <a:endParaRPr lang="fr-FR"/>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8ACCC5-82E5-465D-9C4B-E9A05E0E54D2}" type="slidenum">
              <a:rPr lang="nl-NL" smtClean="0"/>
              <a:pPr/>
              <a:t>‹#›</a:t>
            </a:fld>
            <a:endParaRPr lang="fr-FR"/>
          </a:p>
        </p:txBody>
      </p:sp>
    </p:spTree>
    <p:extLst>
      <p:ext uri="{BB962C8B-B14F-4D97-AF65-F5344CB8AC3E}">
        <p14:creationId xmlns:p14="http://schemas.microsoft.com/office/powerpoint/2010/main" val="2143716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D5A3A1-DC64-4EF9-BE01-EE8ACAEB9029}" type="datetimeFigureOut">
              <a:rPr lang="en-GB" smtClean="0"/>
              <a:pPr/>
              <a:t>04/07/2015</a:t>
            </a:fld>
            <a:endParaRPr lang="fr-FR"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599C58-F26E-484C-B158-D7CF572B4912}" type="slidenum">
              <a:rPr lang="en-GB" smtClean="0"/>
              <a:pPr/>
              <a:t>‹#›</a:t>
            </a:fld>
            <a:endParaRPr lang="fr-FR" dirty="0"/>
          </a:p>
        </p:txBody>
      </p:sp>
    </p:spTree>
    <p:extLst>
      <p:ext uri="{BB962C8B-B14F-4D97-AF65-F5344CB8AC3E}">
        <p14:creationId xmlns:p14="http://schemas.microsoft.com/office/powerpoint/2010/main" val="196461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smtClean="0">
                <a:solidFill>
                  <a:schemeClr val="tx1"/>
                </a:solidFill>
                <a:effectLst/>
                <a:latin typeface="+mn-lt"/>
              </a:rPr>
              <a:t>L’inventaire</a:t>
            </a:r>
            <a:r>
              <a:rPr lang="en-GB" sz="1200" kern="1200" dirty="0" smtClean="0">
                <a:solidFill>
                  <a:schemeClr val="tx1"/>
                </a:solidFill>
                <a:effectLst/>
                <a:latin typeface="+mn-lt"/>
              </a:rPr>
              <a:t> des GES est soumis tous les ans. Pour les examens de tous les pays, voir CCNUCC (n.d.a) et (n.d.b), respectivement « National Inventory Submissions 2013 » et « Inventory Review Reports 2012 ». Ceux-ci sont actualisés au fur et à mesure de la soumission des rapports nationaux.</a:t>
            </a:r>
          </a:p>
          <a:p>
            <a:endParaRPr lang="fr-FR"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rPr>
              <a:t>Les diapositives suivantes offrent des exemples de certains tableaux du CRF pour le </a:t>
            </a:r>
            <a:r>
              <a:rPr lang="en-GB" sz="1200" kern="1200" dirty="0" err="1" smtClean="0">
                <a:solidFill>
                  <a:schemeClr val="tx1"/>
                </a:solidFill>
                <a:effectLst/>
                <a:latin typeface="+mn-lt"/>
              </a:rPr>
              <a:t>secteur</a:t>
            </a:r>
            <a:r>
              <a:rPr lang="en-GB" sz="1200" kern="1200" dirty="0" smtClean="0">
                <a:solidFill>
                  <a:schemeClr val="tx1"/>
                </a:solidFill>
                <a:effectLst/>
                <a:latin typeface="+mn-lt"/>
              </a:rPr>
              <a:t> de </a:t>
            </a:r>
            <a:r>
              <a:rPr lang="en-GB" sz="1200" kern="1200" dirty="0" err="1" smtClean="0">
                <a:solidFill>
                  <a:schemeClr val="tx1"/>
                </a:solidFill>
                <a:effectLst/>
                <a:latin typeface="+mn-lt"/>
              </a:rPr>
              <a:t>l’utilisation</a:t>
            </a:r>
            <a:r>
              <a:rPr lang="en-GB" sz="1200" kern="1200" dirty="0" smtClean="0">
                <a:solidFill>
                  <a:schemeClr val="tx1"/>
                </a:solidFill>
                <a:effectLst/>
                <a:latin typeface="+mn-lt"/>
              </a:rPr>
              <a:t> des terres, </a:t>
            </a:r>
            <a:r>
              <a:rPr lang="en-GB" sz="1200" kern="1200" dirty="0" err="1" smtClean="0">
                <a:solidFill>
                  <a:schemeClr val="tx1"/>
                </a:solidFill>
                <a:effectLst/>
                <a:latin typeface="+mn-lt"/>
              </a:rPr>
              <a:t>changements</a:t>
            </a:r>
            <a:r>
              <a:rPr lang="en-GB" sz="1200" kern="1200" dirty="0" smtClean="0">
                <a:solidFill>
                  <a:schemeClr val="tx1"/>
                </a:solidFill>
                <a:effectLst/>
                <a:latin typeface="+mn-lt"/>
              </a:rPr>
              <a:t> </a:t>
            </a:r>
            <a:r>
              <a:rPr lang="en-GB" sz="1200" kern="1200" dirty="0" err="1" smtClean="0">
                <a:solidFill>
                  <a:schemeClr val="tx1"/>
                </a:solidFill>
                <a:effectLst/>
                <a:latin typeface="+mn-lt"/>
              </a:rPr>
              <a:t>d’affectation</a:t>
            </a:r>
            <a:r>
              <a:rPr lang="en-GB" sz="1200" kern="1200" dirty="0" smtClean="0">
                <a:solidFill>
                  <a:schemeClr val="tx1"/>
                </a:solidFill>
                <a:effectLst/>
                <a:latin typeface="+mn-lt"/>
              </a:rPr>
              <a:t> des terres et </a:t>
            </a:r>
            <a:r>
              <a:rPr lang="en-GB" sz="1200" kern="1200" dirty="0" err="1" smtClean="0">
                <a:solidFill>
                  <a:schemeClr val="tx1"/>
                </a:solidFill>
                <a:effectLst/>
                <a:latin typeface="+mn-lt"/>
              </a:rPr>
              <a:t>foresterie</a:t>
            </a:r>
            <a:r>
              <a:rPr lang="en-GB" sz="1200" kern="1200" dirty="0" smtClean="0">
                <a:solidFill>
                  <a:schemeClr val="tx1"/>
                </a:solidFill>
                <a:effectLst/>
                <a:latin typeface="+mn-lt"/>
              </a:rPr>
              <a:t> (UTCATF) dans le cadre du </a:t>
            </a:r>
            <a:r>
              <a:rPr lang="en-GB" sz="1200" kern="1200" dirty="0" err="1" smtClean="0">
                <a:solidFill>
                  <a:schemeClr val="tx1"/>
                </a:solidFill>
                <a:effectLst/>
                <a:latin typeface="+mn-lt"/>
              </a:rPr>
              <a:t>Protocole</a:t>
            </a:r>
            <a:r>
              <a:rPr lang="en-GB" sz="1200" kern="1200" dirty="0" smtClean="0">
                <a:solidFill>
                  <a:schemeClr val="tx1"/>
                </a:solidFill>
                <a:effectLst/>
                <a:latin typeface="+mn-lt"/>
              </a:rPr>
              <a:t> de Kyoto, provenant de la </a:t>
            </a:r>
            <a:r>
              <a:rPr lang="en-GB" sz="1200" kern="1200" dirty="0" err="1" smtClean="0">
                <a:solidFill>
                  <a:schemeClr val="tx1"/>
                </a:solidFill>
                <a:effectLst/>
                <a:latin typeface="+mn-lt"/>
              </a:rPr>
              <a:t>soumission</a:t>
            </a:r>
            <a:r>
              <a:rPr lang="en-GB" sz="1200" kern="1200" dirty="0" smtClean="0">
                <a:solidFill>
                  <a:schemeClr val="tx1"/>
                </a:solidFill>
                <a:effectLst/>
                <a:latin typeface="+mn-lt"/>
              </a:rPr>
              <a:t> effective d’un pays </a:t>
            </a:r>
            <a:r>
              <a:rPr lang="en-GB" sz="1200" kern="1200" dirty="0" err="1" smtClean="0">
                <a:solidFill>
                  <a:schemeClr val="tx1"/>
                </a:solidFill>
                <a:effectLst/>
                <a:latin typeface="+mn-lt"/>
              </a:rPr>
              <a:t>visé</a:t>
            </a:r>
            <a:r>
              <a:rPr lang="en-GB" sz="1200" kern="1200" dirty="0" smtClean="0">
                <a:solidFill>
                  <a:schemeClr val="tx1"/>
                </a:solidFill>
                <a:effectLst/>
                <a:latin typeface="+mn-lt"/>
              </a:rPr>
              <a:t> à </a:t>
            </a:r>
            <a:r>
              <a:rPr lang="en-GB" sz="1200" kern="1200" dirty="0" err="1" smtClean="0">
                <a:solidFill>
                  <a:schemeClr val="tx1"/>
                </a:solidFill>
                <a:effectLst/>
                <a:latin typeface="+mn-lt"/>
              </a:rPr>
              <a:t>l’Annexe</a:t>
            </a:r>
            <a:r>
              <a:rPr lang="en-GB" sz="1200" kern="1200" dirty="0" smtClean="0">
                <a:solidFill>
                  <a:schemeClr val="tx1"/>
                </a:solidFill>
                <a:effectLst/>
                <a:latin typeface="+mn-lt"/>
              </a:rPr>
              <a:t> I au cours de la première </a:t>
            </a:r>
            <a:r>
              <a:rPr lang="en-GB" sz="1200" kern="1200" dirty="0" err="1" smtClean="0">
                <a:solidFill>
                  <a:schemeClr val="tx1"/>
                </a:solidFill>
                <a:effectLst/>
                <a:latin typeface="+mn-lt"/>
              </a:rPr>
              <a:t>période</a:t>
            </a:r>
            <a:r>
              <a:rPr lang="en-GB" sz="1200" kern="1200" dirty="0" smtClean="0">
                <a:solidFill>
                  <a:schemeClr val="tx1"/>
                </a:solidFill>
                <a:effectLst/>
                <a:latin typeface="+mn-lt"/>
              </a:rPr>
              <a:t> </a:t>
            </a:r>
            <a:r>
              <a:rPr lang="en-GB" sz="1200" kern="1200" dirty="0" err="1" smtClean="0">
                <a:solidFill>
                  <a:schemeClr val="tx1"/>
                </a:solidFill>
                <a:effectLst/>
                <a:latin typeface="+mn-lt"/>
              </a:rPr>
              <a:t>d’engagement</a:t>
            </a:r>
            <a:r>
              <a:rPr lang="en-GB" sz="1200" kern="1200" dirty="0" smtClean="0">
                <a:solidFill>
                  <a:schemeClr val="tx1"/>
                </a:solidFill>
                <a:effectLst/>
                <a:latin typeface="+mn-lt"/>
              </a:rPr>
              <a:t> du </a:t>
            </a:r>
            <a:r>
              <a:rPr lang="en-GB" sz="1200" kern="1200" dirty="0" err="1" smtClean="0">
                <a:solidFill>
                  <a:schemeClr val="tx1"/>
                </a:solidFill>
                <a:effectLst/>
                <a:latin typeface="+mn-lt"/>
              </a:rPr>
              <a:t>Protocle</a:t>
            </a:r>
            <a:r>
              <a:rPr lang="en-GB" sz="1200" kern="1200" dirty="0" smtClean="0">
                <a:solidFill>
                  <a:schemeClr val="tx1"/>
                </a:solidFill>
                <a:effectLst/>
                <a:latin typeface="+mn-lt"/>
              </a:rPr>
              <a:t>.</a:t>
            </a:r>
          </a:p>
          <a:p>
            <a:endParaRPr lang="fr-FR"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2</a:t>
            </a:fld>
            <a:endParaRPr lang="fr-FR" dirty="0"/>
          </a:p>
        </p:txBody>
      </p:sp>
    </p:spTree>
    <p:extLst>
      <p:ext uri="{BB962C8B-B14F-4D97-AF65-F5344CB8AC3E}">
        <p14:creationId xmlns:p14="http://schemas.microsoft.com/office/powerpoint/2010/main" val="1506290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rPr>
              <a:t>Ce tableau présente le champ </a:t>
            </a:r>
            <a:r>
              <a:rPr lang="en-GB" sz="1200" kern="1200" dirty="0" err="1" smtClean="0">
                <a:solidFill>
                  <a:schemeClr val="tx1"/>
                </a:solidFill>
                <a:effectLst/>
                <a:latin typeface="+mn-lt"/>
              </a:rPr>
              <a:t>d’application</a:t>
            </a:r>
            <a:r>
              <a:rPr lang="en-GB" sz="1200" kern="1200" dirty="0" smtClean="0">
                <a:solidFill>
                  <a:schemeClr val="tx1"/>
                </a:solidFill>
                <a:effectLst/>
                <a:latin typeface="+mn-lt"/>
              </a:rPr>
              <a:t> de la notification concernant les activités, les réservoirs de carbone et les sources </a:t>
            </a:r>
            <a:r>
              <a:rPr lang="en-GB" sz="1200" kern="1200" dirty="0" err="1" smtClean="0">
                <a:solidFill>
                  <a:schemeClr val="tx1"/>
                </a:solidFill>
                <a:effectLst/>
                <a:latin typeface="+mn-lt"/>
              </a:rPr>
              <a:t>d’émission</a:t>
            </a:r>
            <a:r>
              <a:rPr lang="en-GB" sz="1200" kern="1200" dirty="0" smtClean="0">
                <a:solidFill>
                  <a:schemeClr val="tx1"/>
                </a:solidFill>
                <a:effectLst/>
                <a:latin typeface="+mn-lt"/>
              </a:rPr>
              <a:t>.</a:t>
            </a:r>
            <a:endParaRPr lang="fr-FR"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3</a:t>
            </a:fld>
            <a:endParaRPr lang="fr-FR" dirty="0"/>
          </a:p>
        </p:txBody>
      </p:sp>
    </p:spTree>
    <p:extLst>
      <p:ext uri="{BB962C8B-B14F-4D97-AF65-F5344CB8AC3E}">
        <p14:creationId xmlns:p14="http://schemas.microsoft.com/office/powerpoint/2010/main" val="1506290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rPr>
              <a:t>Ce tableau</a:t>
            </a:r>
            <a:r>
              <a:rPr dirty="0" smtClean="0"/>
              <a:t> </a:t>
            </a:r>
            <a:r>
              <a:rPr lang="de-DE" sz="1200" kern="1200" dirty="0" smtClean="0">
                <a:solidFill>
                  <a:schemeClr val="tx1"/>
                </a:solidFill>
                <a:effectLst/>
                <a:latin typeface="+mn-lt"/>
              </a:rPr>
              <a:t>présente</a:t>
            </a:r>
            <a:r>
              <a:rPr dirty="0" smtClean="0"/>
              <a:t> </a:t>
            </a:r>
            <a:r>
              <a:rPr lang="en-US" sz="1200" kern="1200" dirty="0" smtClean="0">
                <a:solidFill>
                  <a:schemeClr val="tx1"/>
                </a:solidFill>
                <a:effectLst/>
                <a:latin typeface="+mn-lt"/>
              </a:rPr>
              <a:t>la matrice du </a:t>
            </a:r>
            <a:r>
              <a:rPr lang="en-US" sz="1200" kern="1200" dirty="0" err="1" smtClean="0">
                <a:solidFill>
                  <a:schemeClr val="tx1"/>
                </a:solidFill>
                <a:effectLst/>
                <a:latin typeface="+mn-lt"/>
              </a:rPr>
              <a:t>changement</a:t>
            </a:r>
            <a:r>
              <a:rPr lang="en-US" sz="1200" kern="1200" dirty="0" smtClean="0">
                <a:solidFill>
                  <a:schemeClr val="tx1"/>
                </a:solidFill>
                <a:effectLst/>
                <a:latin typeface="+mn-lt"/>
              </a:rPr>
              <a:t> </a:t>
            </a:r>
            <a:r>
              <a:rPr lang="en-US" sz="1200" kern="1200" dirty="0" err="1" smtClean="0">
                <a:solidFill>
                  <a:schemeClr val="tx1"/>
                </a:solidFill>
                <a:effectLst/>
                <a:latin typeface="+mn-lt"/>
              </a:rPr>
              <a:t>d’affectation</a:t>
            </a:r>
            <a:r>
              <a:rPr lang="en-US" sz="1200" kern="1200" dirty="0" smtClean="0">
                <a:solidFill>
                  <a:schemeClr val="tx1"/>
                </a:solidFill>
                <a:effectLst/>
                <a:latin typeface="+mn-lt"/>
              </a:rPr>
              <a:t> des </a:t>
            </a:r>
            <a:r>
              <a:rPr lang="en-US" sz="1200" kern="1200" dirty="0" err="1" smtClean="0">
                <a:solidFill>
                  <a:schemeClr val="tx1"/>
                </a:solidFill>
                <a:effectLst/>
                <a:latin typeface="+mn-lt"/>
              </a:rPr>
              <a:t>terres</a:t>
            </a:r>
            <a:r>
              <a:rPr lang="en-US" sz="1200" kern="1200" dirty="0" smtClean="0">
                <a:solidFill>
                  <a:schemeClr val="tx1"/>
                </a:solidFill>
                <a:effectLst/>
                <a:latin typeface="+mn-lt"/>
              </a:rPr>
              <a:t> et un résumé des zones et des changements dans ces zones pour les </a:t>
            </a:r>
            <a:r>
              <a:rPr lang="en-US" sz="1200" kern="1200" dirty="0" err="1" smtClean="0">
                <a:solidFill>
                  <a:schemeClr val="tx1"/>
                </a:solidFill>
                <a:effectLst/>
                <a:latin typeface="+mn-lt"/>
              </a:rPr>
              <a:t>activités</a:t>
            </a:r>
            <a:r>
              <a:rPr lang="en-US" sz="1200" kern="1200" dirty="0" smtClean="0">
                <a:solidFill>
                  <a:schemeClr val="tx1"/>
                </a:solidFill>
                <a:effectLst/>
                <a:latin typeface="+mn-lt"/>
              </a:rPr>
              <a:t> </a:t>
            </a:r>
            <a:r>
              <a:rPr lang="en-US" sz="1200" kern="1200" dirty="0" err="1" smtClean="0">
                <a:solidFill>
                  <a:schemeClr val="tx1"/>
                </a:solidFill>
                <a:effectLst/>
                <a:latin typeface="+mn-lt"/>
              </a:rPr>
              <a:t>couvertes</a:t>
            </a:r>
            <a:r>
              <a:rPr lang="en-US" sz="1200" kern="1200" baseline="0" dirty="0" smtClean="0">
                <a:solidFill>
                  <a:schemeClr val="tx1"/>
                </a:solidFill>
                <a:effectLst/>
                <a:latin typeface="+mn-lt"/>
              </a:rPr>
              <a:t> par le </a:t>
            </a:r>
            <a:r>
              <a:rPr lang="en-US" sz="1200" kern="1200" dirty="0" err="1" smtClean="0">
                <a:solidFill>
                  <a:schemeClr val="tx1"/>
                </a:solidFill>
                <a:effectLst/>
                <a:latin typeface="+mn-lt"/>
              </a:rPr>
              <a:t>Protocole</a:t>
            </a:r>
            <a:r>
              <a:rPr lang="en-US" sz="1200" kern="1200" baseline="0" dirty="0" smtClean="0">
                <a:solidFill>
                  <a:schemeClr val="tx1"/>
                </a:solidFill>
                <a:effectLst/>
                <a:latin typeface="+mn-lt"/>
              </a:rPr>
              <a:t> de </a:t>
            </a:r>
            <a:r>
              <a:rPr lang="en-US" sz="1200" kern="1200" dirty="0" smtClean="0">
                <a:solidFill>
                  <a:schemeClr val="tx1"/>
                </a:solidFill>
                <a:effectLst/>
                <a:latin typeface="+mn-lt"/>
              </a:rPr>
              <a:t>Kyoto entre </a:t>
            </a:r>
            <a:r>
              <a:rPr lang="en-US" sz="1200" kern="1200" dirty="0" err="1" smtClean="0">
                <a:solidFill>
                  <a:schemeClr val="tx1"/>
                </a:solidFill>
                <a:effectLst/>
                <a:latin typeface="+mn-lt"/>
              </a:rPr>
              <a:t>l’année</a:t>
            </a:r>
            <a:r>
              <a:rPr lang="en-US" sz="1200" kern="1200" dirty="0" smtClean="0">
                <a:solidFill>
                  <a:schemeClr val="tx1"/>
                </a:solidFill>
                <a:effectLst/>
                <a:latin typeface="+mn-lt"/>
              </a:rPr>
              <a:t> en cours et </a:t>
            </a:r>
            <a:r>
              <a:rPr lang="en-US" sz="1200" kern="1200" dirty="0" err="1" smtClean="0">
                <a:solidFill>
                  <a:schemeClr val="tx1"/>
                </a:solidFill>
                <a:effectLst/>
                <a:latin typeface="+mn-lt"/>
              </a:rPr>
              <a:t>l’année</a:t>
            </a:r>
            <a:r>
              <a:rPr lang="en-US" sz="1200" kern="1200" dirty="0" smtClean="0">
                <a:solidFill>
                  <a:schemeClr val="tx1"/>
                </a:solidFill>
                <a:effectLst/>
                <a:latin typeface="+mn-lt"/>
              </a:rPr>
              <a:t> précédente. Notons que certaines transitions concernant des catégories de notification ne sont pas possibles en raison des règles de comptabilisation et de notification (dans ce cas, les cellules sont grisées). Le pays remplit les cellules blanches, tandis que les cellules orange sont calculées automatiquement.</a:t>
            </a:r>
            <a:endParaRPr lang="fr-FR"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599C58-F26E-484C-B158-D7CF572B4912}" type="slidenum">
              <a:rPr lang="en-GB" smtClean="0"/>
              <a:pPr/>
              <a:t>4</a:t>
            </a:fld>
            <a:endParaRPr lang="fr-FR" dirty="0"/>
          </a:p>
        </p:txBody>
      </p:sp>
    </p:spTree>
    <p:extLst>
      <p:ext uri="{BB962C8B-B14F-4D97-AF65-F5344CB8AC3E}">
        <p14:creationId xmlns:p14="http://schemas.microsoft.com/office/powerpoint/2010/main" val="1506290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381000"/>
            <a:r>
              <a:rPr lang="en-US" sz="1200" kern="1200" noProof="0" dirty="0" smtClean="0">
                <a:solidFill>
                  <a:schemeClr val="tx1"/>
                </a:solidFill>
                <a:effectLst/>
                <a:latin typeface="+mn-lt"/>
              </a:rPr>
              <a:t>Si une catégorie est identifiée comme catégorie clé de la CCNUCC, alors il convient de </a:t>
            </a:r>
            <a:r>
              <a:rPr lang="en-US" sz="1200" kern="1200" noProof="0" dirty="0" err="1" smtClean="0">
                <a:solidFill>
                  <a:schemeClr val="tx1"/>
                </a:solidFill>
                <a:effectLst/>
                <a:latin typeface="+mn-lt"/>
              </a:rPr>
              <a:t>considérer</a:t>
            </a:r>
            <a:r>
              <a:rPr lang="en-US" sz="1200" kern="1200" noProof="0" dirty="0" smtClean="0">
                <a:solidFill>
                  <a:schemeClr val="tx1"/>
                </a:solidFill>
                <a:effectLst/>
                <a:latin typeface="+mn-lt"/>
              </a:rPr>
              <a:t> </a:t>
            </a:r>
            <a:r>
              <a:rPr lang="en-US" sz="1200" kern="1200" noProof="0" dirty="0" err="1" smtClean="0">
                <a:solidFill>
                  <a:schemeClr val="tx1"/>
                </a:solidFill>
                <a:effectLst/>
                <a:latin typeface="+mn-lt"/>
              </a:rPr>
              <a:t>l’activité</a:t>
            </a:r>
            <a:r>
              <a:rPr lang="en-US" sz="1200" kern="1200" noProof="0" dirty="0" smtClean="0">
                <a:solidFill>
                  <a:schemeClr val="tx1"/>
                </a:solidFill>
                <a:effectLst/>
                <a:latin typeface="+mn-lt"/>
              </a:rPr>
              <a:t> associée dans le cadre du </a:t>
            </a:r>
            <a:r>
              <a:rPr lang="en-US" sz="1200" kern="1200" noProof="0" dirty="0" err="1" smtClean="0">
                <a:solidFill>
                  <a:schemeClr val="tx1"/>
                </a:solidFill>
                <a:effectLst/>
                <a:latin typeface="+mn-lt"/>
              </a:rPr>
              <a:t>Protocole</a:t>
            </a:r>
            <a:r>
              <a:rPr lang="en-US" sz="1200" kern="1200" baseline="0" noProof="0" dirty="0" smtClean="0">
                <a:solidFill>
                  <a:schemeClr val="tx1"/>
                </a:solidFill>
                <a:effectLst/>
                <a:latin typeface="+mn-lt"/>
              </a:rPr>
              <a:t> de </a:t>
            </a:r>
            <a:r>
              <a:rPr lang="en-US" sz="1200" kern="1200" noProof="0" dirty="0" smtClean="0">
                <a:solidFill>
                  <a:schemeClr val="tx1"/>
                </a:solidFill>
                <a:effectLst/>
                <a:latin typeface="+mn-lt"/>
              </a:rPr>
              <a:t>Kyoto comme une activité clé. Pour les activités associées, voir GIEC (2000, tableau 5.4.4).</a:t>
            </a:r>
          </a:p>
        </p:txBody>
      </p:sp>
      <p:sp>
        <p:nvSpPr>
          <p:cNvPr id="4" name="Slide Number Placeholder 3"/>
          <p:cNvSpPr>
            <a:spLocks noGrp="1"/>
          </p:cNvSpPr>
          <p:nvPr>
            <p:ph type="sldNum" sz="quarter" idx="10"/>
          </p:nvPr>
        </p:nvSpPr>
        <p:spPr/>
        <p:txBody>
          <a:bodyPr/>
          <a:lstStyle/>
          <a:p>
            <a:fld id="{02599C58-F26E-484C-B158-D7CF572B4912}" type="slidenum">
              <a:rPr lang="en-GB" smtClean="0"/>
              <a:pPr/>
              <a:t>5</a:t>
            </a:fld>
            <a:endParaRPr lang="fr-FR" dirty="0"/>
          </a:p>
        </p:txBody>
      </p:sp>
    </p:spTree>
    <p:extLst>
      <p:ext uri="{BB962C8B-B14F-4D97-AF65-F5344CB8AC3E}">
        <p14:creationId xmlns:p14="http://schemas.microsoft.com/office/powerpoint/2010/main" val="1506290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rPr>
              <a:t>Les subdivisions peuvent faire référence au type ou à </a:t>
            </a:r>
            <a:r>
              <a:rPr lang="en-GB" sz="1200" kern="1200" dirty="0" err="1" smtClean="0">
                <a:solidFill>
                  <a:schemeClr val="tx1"/>
                </a:solidFill>
                <a:effectLst/>
                <a:latin typeface="+mn-lt"/>
              </a:rPr>
              <a:t>l’année</a:t>
            </a:r>
            <a:r>
              <a:rPr lang="en-GB" sz="1200" kern="1200" dirty="0" smtClean="0">
                <a:solidFill>
                  <a:schemeClr val="tx1"/>
                </a:solidFill>
                <a:effectLst/>
                <a:latin typeface="+mn-lt"/>
              </a:rPr>
              <a:t> de conversion, à la zone climatique, au type de végétation, à la classification nationale des terres, etc. Le pays remplit les cellules blanches (</a:t>
            </a:r>
            <a:r>
              <a:rPr lang="en-GB" sz="1200" kern="1200" dirty="0" err="1" smtClean="0">
                <a:solidFill>
                  <a:schemeClr val="tx1"/>
                </a:solidFill>
                <a:effectLst/>
                <a:latin typeface="+mn-lt"/>
              </a:rPr>
              <a:t>données</a:t>
            </a:r>
            <a:r>
              <a:rPr lang="en-GB" sz="1200" kern="1200" dirty="0" smtClean="0">
                <a:solidFill>
                  <a:schemeClr val="tx1"/>
                </a:solidFill>
                <a:effectLst/>
                <a:latin typeface="+mn-lt"/>
              </a:rPr>
              <a:t> </a:t>
            </a:r>
            <a:r>
              <a:rPr lang="en-GB" sz="1200" kern="1200" dirty="0" err="1" smtClean="0">
                <a:solidFill>
                  <a:schemeClr val="tx1"/>
                </a:solidFill>
                <a:effectLst/>
                <a:latin typeface="+mn-lt"/>
              </a:rPr>
              <a:t>sur</a:t>
            </a:r>
            <a:r>
              <a:rPr lang="en-GB" sz="1200" kern="1200" dirty="0" smtClean="0">
                <a:solidFill>
                  <a:schemeClr val="tx1"/>
                </a:solidFill>
                <a:effectLst/>
                <a:latin typeface="+mn-lt"/>
              </a:rPr>
              <a:t> les </a:t>
            </a:r>
            <a:r>
              <a:rPr lang="en-GB" sz="1200" kern="1200" dirty="0" err="1" smtClean="0">
                <a:solidFill>
                  <a:schemeClr val="tx1"/>
                </a:solidFill>
                <a:effectLst/>
                <a:latin typeface="+mn-lt"/>
              </a:rPr>
              <a:t>activités</a:t>
            </a:r>
            <a:r>
              <a:rPr lang="en-GB" sz="1200" kern="1200" dirty="0" smtClean="0">
                <a:solidFill>
                  <a:schemeClr val="tx1"/>
                </a:solidFill>
                <a:effectLst/>
                <a:latin typeface="+mn-lt"/>
              </a:rPr>
              <a:t> et variations des stocks de carbone pour chaque réservoir de carbone), tandis que les cellules orange (facteurs implicites de variation des stocks de carbone et total des émissions/absorptions nettes) sont calculées automatiquement.</a:t>
            </a:r>
          </a:p>
        </p:txBody>
      </p:sp>
      <p:sp>
        <p:nvSpPr>
          <p:cNvPr id="4" name="Slide Number Placeholder 3"/>
          <p:cNvSpPr>
            <a:spLocks noGrp="1"/>
          </p:cNvSpPr>
          <p:nvPr>
            <p:ph type="sldNum" sz="quarter" idx="10"/>
          </p:nvPr>
        </p:nvSpPr>
        <p:spPr/>
        <p:txBody>
          <a:bodyPr/>
          <a:lstStyle/>
          <a:p>
            <a:fld id="{02599C58-F26E-484C-B158-D7CF572B4912}" type="slidenum">
              <a:rPr lang="en-GB" smtClean="0"/>
              <a:pPr/>
              <a:t>6</a:t>
            </a:fld>
            <a:endParaRPr lang="fr-FR" dirty="0"/>
          </a:p>
        </p:txBody>
      </p:sp>
    </p:spTree>
    <p:extLst>
      <p:ext uri="{BB962C8B-B14F-4D97-AF65-F5344CB8AC3E}">
        <p14:creationId xmlns:p14="http://schemas.microsoft.com/office/powerpoint/2010/main" val="1506290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7</a:t>
            </a:fld>
            <a:endParaRPr lang="fr-FR" dirty="0"/>
          </a:p>
        </p:txBody>
      </p:sp>
    </p:spTree>
    <p:extLst>
      <p:ext uri="{BB962C8B-B14F-4D97-AF65-F5344CB8AC3E}">
        <p14:creationId xmlns:p14="http://schemas.microsoft.com/office/powerpoint/2010/main" val="1506290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8</a:t>
            </a:fld>
            <a:endParaRPr lang="fr-FR" dirty="0"/>
          </a:p>
        </p:txBody>
      </p:sp>
    </p:spTree>
    <p:extLst>
      <p:ext uri="{BB962C8B-B14F-4D97-AF65-F5344CB8AC3E}">
        <p14:creationId xmlns:p14="http://schemas.microsoft.com/office/powerpoint/2010/main" val="168492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839787"/>
          </a:xfrm>
        </p:spPr>
        <p:txBody>
          <a:body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6" name="Tijdelijke aanduiding voor afbeelding 24"/>
          <p:cNvSpPr>
            <a:spLocks noGrp="1" noChangeAspect="1"/>
          </p:cNvSpPr>
          <p:nvPr>
            <p:ph type="pic" sz="quarter" idx="19"/>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7" name="Tijdelijke aanduiding voor afbeelding 24"/>
          <p:cNvSpPr>
            <a:spLocks noGrp="1" noChangeAspect="1"/>
          </p:cNvSpPr>
          <p:nvPr>
            <p:ph type="pic" sz="quarter" idx="16"/>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4" name="Tijdelijke aanduiding voor tekst 4"/>
          <p:cNvSpPr>
            <a:spLocks noGrp="1"/>
          </p:cNvSpPr>
          <p:nvPr>
            <p:ph type="body" sz="quarter" idx="17"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Ondertitel</a:t>
            </a:r>
            <a:endParaRPr kumimoji="0" lang="en-GB" sz="1800" b="0" i="0" u="none" strike="noStrike" kern="0" cap="none" spc="0" normalizeH="0" baseline="0" noProof="0" dirty="0" smtClean="0">
              <a:ln>
                <a:noFill/>
              </a:ln>
              <a:solidFill>
                <a:srgbClr val="FFFFFF"/>
              </a:solidFill>
              <a:effectLst/>
              <a:uLnTx/>
              <a:uFillTx/>
            </a:endParaRPr>
          </a:p>
        </p:txBody>
      </p:sp>
      <p:sp>
        <p:nvSpPr>
          <p:cNvPr id="5" name="Tijdelijke aanduiding voor tekst 4"/>
          <p:cNvSpPr>
            <a:spLocks noGrp="1"/>
          </p:cNvSpPr>
          <p:nvPr>
            <p:ph type="body" sz="quarter" idx="18" hasCustomPrompt="1"/>
          </p:nvPr>
        </p:nvSpPr>
        <p:spPr bwMode="auto">
          <a:xfrm>
            <a:off x="478633"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Datum, Auteursnaam</a:t>
            </a:r>
            <a:endParaRPr kumimoji="0" lang="en-GB" sz="1800" b="0" i="0" u="none" strike="noStrike" kern="0" cap="none" spc="0" normalizeH="0" baseline="0" noProof="0" dirty="0" smtClean="0">
              <a:ln>
                <a:noFill/>
              </a:ln>
              <a:solidFill>
                <a:srgbClr val="FFFFFF"/>
              </a:solidFill>
              <a:effectLst/>
              <a:uLnTx/>
              <a:uFillTx/>
            </a:endParaRPr>
          </a:p>
        </p:txBody>
      </p:sp>
    </p:spTree>
    <p:extLst>
      <p:ext uri="{BB962C8B-B14F-4D97-AF65-F5344CB8AC3E}">
        <p14:creationId xmlns:p14="http://schemas.microsoft.com/office/powerpoint/2010/main" val="42398339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with rectangular image">
    <p:spTree>
      <p:nvGrpSpPr>
        <p:cNvPr id="1" name=""/>
        <p:cNvGrpSpPr/>
        <p:nvPr/>
      </p:nvGrpSpPr>
      <p:grpSpPr>
        <a:xfrm>
          <a:off x="0" y="0"/>
          <a:ext cx="0" cy="0"/>
          <a:chOff x="0" y="0"/>
          <a:chExt cx="0" cy="0"/>
        </a:xfrm>
      </p:grpSpPr>
      <p:sp>
        <p:nvSpPr>
          <p:cNvPr id="2" name="Titel 1"/>
          <p:cNvSpPr>
            <a:spLocks noGrp="1"/>
          </p:cNvSpPr>
          <p:nvPr>
            <p:ph type="title"/>
          </p:nvPr>
        </p:nvSpPr>
        <p:spPr>
          <a:xfrm>
            <a:off x="491638" y="230188"/>
            <a:ext cx="3276000" cy="1353086"/>
          </a:xfrm>
        </p:spPr>
        <p:txBody>
          <a:bodyPr/>
          <a:lstStyle>
            <a:lvl1pPr>
              <a:defRPr/>
            </a:lvl1p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3900006" y="226800"/>
            <a:ext cx="5040000" cy="57358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tekst 4"/>
          <p:cNvSpPr>
            <a:spLocks noGrp="1"/>
          </p:cNvSpPr>
          <p:nvPr>
            <p:ph type="body" sz="quarter" idx="17"/>
          </p:nvPr>
        </p:nvSpPr>
        <p:spPr>
          <a:xfrm>
            <a:off x="495302" y="1840012"/>
            <a:ext cx="3276600" cy="4122638"/>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41072349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images with text box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7619" y="1933314"/>
            <a:ext cx="2639660" cy="2628000"/>
          </a:xfrm>
          <a:prstGeom prst="rect">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4" name="Tijdelijke aanduiding voor afbeelding 24"/>
          <p:cNvSpPr>
            <a:spLocks noGrp="1" noChangeAspect="1"/>
          </p:cNvSpPr>
          <p:nvPr>
            <p:ph type="pic" sz="quarter" idx="17"/>
          </p:nvPr>
        </p:nvSpPr>
        <p:spPr>
          <a:xfrm>
            <a:off x="3418212"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8"/>
          </p:nvPr>
        </p:nvSpPr>
        <p:spPr>
          <a:xfrm>
            <a:off x="6298805"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7" name="Tijdelijke aanduiding voor tekst 6"/>
          <p:cNvSpPr>
            <a:spLocks noGrp="1"/>
          </p:cNvSpPr>
          <p:nvPr>
            <p:ph type="body" sz="quarter" idx="19"/>
          </p:nvPr>
        </p:nvSpPr>
        <p:spPr>
          <a:xfrm>
            <a:off x="490538"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8" name="Tijdelijke aanduiding voor tekst 6"/>
          <p:cNvSpPr>
            <a:spLocks noGrp="1"/>
          </p:cNvSpPr>
          <p:nvPr>
            <p:ph type="body" sz="quarter" idx="20"/>
          </p:nvPr>
        </p:nvSpPr>
        <p:spPr>
          <a:xfrm>
            <a:off x="3366170"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9" name="Tijdelijke aanduiding voor tekst 6"/>
          <p:cNvSpPr>
            <a:spLocks noGrp="1"/>
          </p:cNvSpPr>
          <p:nvPr>
            <p:ph type="body" sz="quarter" idx="21"/>
          </p:nvPr>
        </p:nvSpPr>
        <p:spPr>
          <a:xfrm>
            <a:off x="6241802"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0" name="Tijdelijke aanduiding voor tekst 6"/>
          <p:cNvSpPr>
            <a:spLocks noGrp="1"/>
          </p:cNvSpPr>
          <p:nvPr>
            <p:ph type="body" sz="quarter" idx="22"/>
          </p:nvPr>
        </p:nvSpPr>
        <p:spPr>
          <a:xfrm>
            <a:off x="490538"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1" name="Tijdelijke aanduiding voor tekst 6"/>
          <p:cNvSpPr>
            <a:spLocks noGrp="1"/>
          </p:cNvSpPr>
          <p:nvPr>
            <p:ph type="body" sz="quarter" idx="23"/>
          </p:nvPr>
        </p:nvSpPr>
        <p:spPr>
          <a:xfrm>
            <a:off x="3365675"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2" name="Tijdelijke aanduiding voor tekst 6"/>
          <p:cNvSpPr>
            <a:spLocks noGrp="1"/>
          </p:cNvSpPr>
          <p:nvPr>
            <p:ph type="body" sz="quarter" idx="24"/>
          </p:nvPr>
        </p:nvSpPr>
        <p:spPr>
          <a:xfrm>
            <a:off x="6241802"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Tree>
    <p:extLst>
      <p:ext uri="{BB962C8B-B14F-4D97-AF65-F5344CB8AC3E}">
        <p14:creationId xmlns:p14="http://schemas.microsoft.com/office/powerpoint/2010/main" val="27910310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 with 2 square imag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6399" y="1929600"/>
            <a:ext cx="4104000" cy="4027383"/>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24326276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large image">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536400" y="1402557"/>
            <a:ext cx="8402400" cy="45529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Tree>
    <p:extLst>
      <p:ext uri="{BB962C8B-B14F-4D97-AF65-F5344CB8AC3E}">
        <p14:creationId xmlns:p14="http://schemas.microsoft.com/office/powerpoint/2010/main" val="21780158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rectangular images">
    <p:spTree>
      <p:nvGrpSpPr>
        <p:cNvPr id="1" name=""/>
        <p:cNvGrpSpPr/>
        <p:nvPr/>
      </p:nvGrpSpPr>
      <p:grpSpPr>
        <a:xfrm>
          <a:off x="0" y="0"/>
          <a:ext cx="0" cy="0"/>
          <a:chOff x="0" y="0"/>
          <a:chExt cx="0" cy="0"/>
        </a:xfrm>
      </p:grpSpPr>
      <p:sp>
        <p:nvSpPr>
          <p:cNvPr id="3" name="Tijdelijke aanduiding voor afbeelding 24"/>
          <p:cNvSpPr>
            <a:spLocks noGrp="1"/>
          </p:cNvSpPr>
          <p:nvPr>
            <p:ph type="pic" sz="quarter" idx="16"/>
          </p:nvPr>
        </p:nvSpPr>
        <p:spPr>
          <a:xfrm>
            <a:off x="536400" y="233362"/>
            <a:ext cx="4011352" cy="57204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afbeelding 24"/>
          <p:cNvSpPr>
            <a:spLocks noGrp="1"/>
          </p:cNvSpPr>
          <p:nvPr>
            <p:ph type="pic" sz="quarter" idx="17"/>
          </p:nvPr>
        </p:nvSpPr>
        <p:spPr>
          <a:xfrm>
            <a:off x="4827265" y="233362"/>
            <a:ext cx="4104000" cy="5719559"/>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270447091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bwMode="gray">
          <a:xfrm>
            <a:off x="0" y="0"/>
            <a:ext cx="9143999" cy="685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tel 1"/>
          <p:cNvSpPr>
            <a:spLocks noGrp="1"/>
          </p:cNvSpPr>
          <p:nvPr>
            <p:ph type="title"/>
          </p:nvPr>
        </p:nvSpPr>
        <p:spPr bwMode="white">
          <a:xfrm>
            <a:off x="491642" y="230188"/>
            <a:ext cx="8442796" cy="840125"/>
          </a:xfrm>
          <a:noFill/>
          <a:ln>
            <a:gradFill>
              <a:gsLst>
                <a:gs pos="0">
                  <a:schemeClr val="bg1"/>
                </a:gs>
                <a:gs pos="1000">
                  <a:schemeClr val="bg1">
                    <a:alpha val="0"/>
                  </a:schemeClr>
                </a:gs>
                <a:gs pos="99000">
                  <a:srgbClr val="FFFFFF">
                    <a:alpha val="0"/>
                  </a:srgbClr>
                </a:gs>
                <a:gs pos="100000">
                  <a:schemeClr val="bg1"/>
                </a:gs>
              </a:gsLst>
              <a:lin ang="5400000" scaled="0"/>
            </a:gradFill>
          </a:ln>
        </p:spPr>
        <p:txBody>
          <a:bodyPr/>
          <a:lstStyle>
            <a:lvl1pPr>
              <a:defRPr>
                <a:solidFill>
                  <a:schemeClr val="bg1"/>
                </a:solidFill>
              </a:defRPr>
            </a:lvl1pPr>
          </a:lstStyle>
          <a:p>
            <a:r>
              <a:rPr lang="en-GB" smtClean="0"/>
              <a:t>Klik om de stijl te bewerken</a:t>
            </a:r>
            <a:endParaRPr lang="en-GB" dirty="0"/>
          </a:p>
        </p:txBody>
      </p:sp>
    </p:spTree>
    <p:extLst>
      <p:ext uri="{BB962C8B-B14F-4D97-AF65-F5344CB8AC3E}">
        <p14:creationId xmlns:p14="http://schemas.microsoft.com/office/powerpoint/2010/main" val="9266283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58299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dirty="0"/>
          </a:p>
        </p:txBody>
      </p:sp>
      <p:sp>
        <p:nvSpPr>
          <p:cNvPr id="3" name="Tijdelijke aanduiding voor grafiek 5"/>
          <p:cNvSpPr>
            <a:spLocks noGrp="1"/>
          </p:cNvSpPr>
          <p:nvPr>
            <p:ph type="chart" sz="quarter" idx="17"/>
          </p:nvPr>
        </p:nvSpPr>
        <p:spPr>
          <a:xfrm>
            <a:off x="437321" y="1752600"/>
            <a:ext cx="8601903" cy="4314825"/>
          </a:xfrm>
          <a:noFill/>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416137738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7"/>
            <a:ext cx="8442796" cy="838800"/>
          </a:xfrm>
        </p:spPr>
        <p:txBody>
          <a:bodyPr/>
          <a:lstStyle>
            <a:lvl1pPr>
              <a:defRPr/>
            </a:lvl1pPr>
          </a:lstStyle>
          <a:p>
            <a:r>
              <a:rPr lang="en-GB" smtClean="0"/>
              <a:t>Klik om de stijl te bewerken</a:t>
            </a:r>
            <a:endParaRPr lang="en-GB" dirty="0"/>
          </a:p>
        </p:txBody>
      </p:sp>
      <p:sp>
        <p:nvSpPr>
          <p:cNvPr id="5" name="Tijdelijke aanduiding voor tabel 4"/>
          <p:cNvSpPr>
            <a:spLocks noGrp="1"/>
          </p:cNvSpPr>
          <p:nvPr>
            <p:ph type="tbl" sz="quarter" idx="10"/>
          </p:nvPr>
        </p:nvSpPr>
        <p:spPr>
          <a:xfrm>
            <a:off x="538163" y="1933575"/>
            <a:ext cx="8398089" cy="4028400"/>
          </a:xfrm>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13693371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with circle imag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tekst 4"/>
          <p:cNvSpPr>
            <a:spLocks noGrp="1"/>
          </p:cNvSpPr>
          <p:nvPr>
            <p:ph type="body" sz="quarter" idx="17"/>
          </p:nvPr>
        </p:nvSpPr>
        <p:spPr>
          <a:xfrm>
            <a:off x="495301" y="1835250"/>
            <a:ext cx="3276600" cy="41274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32034507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p>
            <a:r>
              <a:rPr lang="en-GB" smtClean="0"/>
              <a:t>Klik om de stijl te bewerken</a:t>
            </a:r>
            <a:endParaRPr lang="en-GB" dirty="0"/>
          </a:p>
        </p:txBody>
      </p:sp>
      <p:sp>
        <p:nvSpPr>
          <p:cNvPr id="3" name="Tijdelijke aanduiding voor tekst 6"/>
          <p:cNvSpPr>
            <a:spLocks noGrp="1"/>
          </p:cNvSpPr>
          <p:nvPr>
            <p:ph type="body" sz="quarter" idx="10"/>
          </p:nvPr>
        </p:nvSpPr>
        <p:spPr>
          <a:xfrm>
            <a:off x="421200" y="1520042"/>
            <a:ext cx="8521188" cy="4404807"/>
          </a:xfrm>
        </p:spPr>
        <p:txBody>
          <a:bodyPr/>
          <a:lstStyle>
            <a:lvl2pPr>
              <a:buClr>
                <a:schemeClr val="bg2"/>
              </a:buClr>
              <a:defRPr/>
            </a:lvl2p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a:p>
        </p:txBody>
      </p:sp>
    </p:spTree>
    <p:extLst>
      <p:ext uri="{BB962C8B-B14F-4D97-AF65-F5344CB8AC3E}">
        <p14:creationId xmlns:p14="http://schemas.microsoft.com/office/powerpoint/2010/main" val="24033010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with multiple logo's">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8" name="Tijdelijke aanduiding voor tekst 4"/>
          <p:cNvSpPr>
            <a:spLocks noGrp="1"/>
          </p:cNvSpPr>
          <p:nvPr>
            <p:ph type="body" sz="quarter" idx="17"/>
          </p:nvPr>
        </p:nvSpPr>
        <p:spPr>
          <a:xfrm>
            <a:off x="495301" y="1835250"/>
            <a:ext cx="3276600" cy="36576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
        <p:nvSpPr>
          <p:cNvPr id="1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9" name="Rechthoek 8"/>
          <p:cNvSpPr/>
          <p:nvPr userDrawn="1"/>
        </p:nvSpPr>
        <p:spPr>
          <a:xfrm>
            <a:off x="3800901" y="6127845"/>
            <a:ext cx="5141487" cy="614149"/>
          </a:xfrm>
          <a:prstGeom prst="rect">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GB" sz="1000" dirty="0" smtClean="0">
                <a:solidFill>
                  <a:schemeClr val="accent3"/>
                </a:solidFill>
              </a:rPr>
              <a:t>Space for partner logo’s </a:t>
            </a:r>
            <a:r>
              <a:rPr dirty="0"/>
              <a:t/>
            </a:r>
            <a:br>
              <a:rPr dirty="0"/>
            </a:br>
            <a:r>
              <a:rPr lang="en-GB" sz="800" baseline="0" dirty="0" smtClean="0">
                <a:solidFill>
                  <a:schemeClr val="accent3"/>
                </a:solidFill>
              </a:rPr>
              <a:t>(place a white shape behind the logo’s to hide this text and border)</a:t>
            </a:r>
            <a:endParaRPr lang="fr-FR" sz="800" dirty="0">
              <a:solidFill>
                <a:schemeClr val="accent3"/>
              </a:solidFill>
            </a:endParaRPr>
          </a:p>
        </p:txBody>
      </p:sp>
    </p:spTree>
    <p:extLst>
      <p:ext uri="{BB962C8B-B14F-4D97-AF65-F5344CB8AC3E}">
        <p14:creationId xmlns:p14="http://schemas.microsoft.com/office/powerpoint/2010/main" val="39112640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4" name="Tijdelijke aanduiding voor tekst 6"/>
          <p:cNvSpPr>
            <a:spLocks noGrp="1"/>
          </p:cNvSpPr>
          <p:nvPr>
            <p:ph type="body" sz="quarter" idx="11"/>
          </p:nvPr>
        </p:nvSpPr>
        <p:spPr>
          <a:xfrm>
            <a:off x="4793357"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Tree>
    <p:extLst>
      <p:ext uri="{BB962C8B-B14F-4D97-AF65-F5344CB8AC3E}">
        <p14:creationId xmlns:p14="http://schemas.microsoft.com/office/powerpoint/2010/main" val="12704931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x with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32950174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ox with graph">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6" name="Tijdelijke aanduiding voor grafiek 5"/>
          <p:cNvSpPr>
            <a:spLocks noGrp="1"/>
          </p:cNvSpPr>
          <p:nvPr>
            <p:ph type="chart" sz="quarter" idx="17"/>
          </p:nvPr>
        </p:nvSpPr>
        <p:spPr>
          <a:xfrm>
            <a:off x="4791075" y="1752600"/>
            <a:ext cx="4140000" cy="4314825"/>
          </a:xfrm>
          <a:noFill/>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8954067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with 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tabel 4"/>
          <p:cNvSpPr>
            <a:spLocks noGrp="1"/>
          </p:cNvSpPr>
          <p:nvPr>
            <p:ph type="tbl" sz="quarter" idx="11"/>
          </p:nvPr>
        </p:nvSpPr>
        <p:spPr>
          <a:xfrm>
            <a:off x="4791075" y="1933575"/>
            <a:ext cx="4140000" cy="4028400"/>
          </a:xfrm>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16283940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ganogra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8" name="Tijdelijke aanduiding voor SmartArt 7"/>
          <p:cNvSpPr>
            <a:spLocks noGrp="1"/>
          </p:cNvSpPr>
          <p:nvPr>
            <p:ph type="dgm" sz="quarter" idx="10"/>
          </p:nvPr>
        </p:nvSpPr>
        <p:spPr>
          <a:xfrm>
            <a:off x="538163" y="1828800"/>
            <a:ext cx="8404225" cy="4133850"/>
          </a:xfrm>
        </p:spPr>
        <p:txBody>
          <a:bodyPr/>
          <a:lstStyle/>
          <a:p>
            <a:endParaRPr lang="nl-NL" dirty="0"/>
          </a:p>
        </p:txBody>
      </p:sp>
    </p:spTree>
    <p:extLst>
      <p:ext uri="{BB962C8B-B14F-4D97-AF65-F5344CB8AC3E}">
        <p14:creationId xmlns:p14="http://schemas.microsoft.com/office/powerpoint/2010/main" val="4607591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dirty="0"/>
          </a:p>
        </p:txBody>
      </p:sp>
    </p:spTree>
    <p:extLst>
      <p:ext uri="{BB962C8B-B14F-4D97-AF65-F5344CB8AC3E}">
        <p14:creationId xmlns:p14="http://schemas.microsoft.com/office/powerpoint/2010/main" val="320351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with multiple logo's">
    <p:spTree>
      <p:nvGrpSpPr>
        <p:cNvPr id="1" name=""/>
        <p:cNvGrpSpPr/>
        <p:nvPr/>
      </p:nvGrpSpPr>
      <p:grpSpPr>
        <a:xfrm>
          <a:off x="0" y="0"/>
          <a:ext cx="0" cy="0"/>
          <a:chOff x="0" y="0"/>
          <a:chExt cx="0" cy="0"/>
        </a:xfrm>
      </p:grpSpPr>
      <p:sp>
        <p:nvSpPr>
          <p:cNvPr id="7"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20"/>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9" name="Tijdelijke aanduiding voor afbeelding 24"/>
          <p:cNvSpPr>
            <a:spLocks noGrp="1" noChangeAspect="1"/>
          </p:cNvSpPr>
          <p:nvPr>
            <p:ph type="pic" sz="quarter" idx="21"/>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0"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1" name="Titel 10"/>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14" name="Tijdelijke aanduiding voor tekst 4"/>
          <p:cNvSpPr>
            <a:spLocks noGrp="1"/>
          </p:cNvSpPr>
          <p:nvPr>
            <p:ph type="body" sz="quarter" idx="22"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Ondertitel</a:t>
            </a:r>
            <a:endParaRPr kumimoji="0" lang="en-GB" sz="1800" b="0" i="0" u="none" strike="noStrike" kern="0" cap="none" spc="0" normalizeH="0" baseline="0" noProof="0" dirty="0" smtClean="0">
              <a:ln>
                <a:noFill/>
              </a:ln>
              <a:solidFill>
                <a:srgbClr val="FFFFFF"/>
              </a:solidFill>
              <a:effectLst/>
              <a:uLnTx/>
              <a:uFillTx/>
            </a:endParaRPr>
          </a:p>
        </p:txBody>
      </p:sp>
      <p:sp>
        <p:nvSpPr>
          <p:cNvPr id="15" name="Tijdelijke aanduiding voor tekst 4"/>
          <p:cNvSpPr>
            <a:spLocks noGrp="1"/>
          </p:cNvSpPr>
          <p:nvPr>
            <p:ph type="body" sz="quarter" idx="23" hasCustomPrompt="1"/>
          </p:nvPr>
        </p:nvSpPr>
        <p:spPr bwMode="auto">
          <a:xfrm>
            <a:off x="476251"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Datum, Auteursnaam</a:t>
            </a:r>
            <a:endParaRPr kumimoji="0" lang="en-GB" sz="1800" b="0" i="0" u="none" strike="noStrike" kern="0" cap="none" spc="0" normalizeH="0" baseline="0" noProof="0" dirty="0" smtClean="0">
              <a:ln>
                <a:noFill/>
              </a:ln>
              <a:solidFill>
                <a:srgbClr val="FFFFFF"/>
              </a:solidFill>
              <a:effectLst/>
              <a:uLnTx/>
              <a:uFillTx/>
            </a:endParaRPr>
          </a:p>
        </p:txBody>
      </p:sp>
      <p:sp>
        <p:nvSpPr>
          <p:cNvPr id="13" name="Rechthoek 12"/>
          <p:cNvSpPr/>
          <p:nvPr userDrawn="1"/>
        </p:nvSpPr>
        <p:spPr>
          <a:xfrm>
            <a:off x="3800901" y="6127845"/>
            <a:ext cx="5141487" cy="614149"/>
          </a:xfrm>
          <a:prstGeom prst="rect">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GB" sz="1000" dirty="0" smtClean="0">
                <a:solidFill>
                  <a:schemeClr val="accent3"/>
                </a:solidFill>
              </a:rPr>
              <a:t>Space for partner logo’s </a:t>
            </a:r>
            <a:r>
              <a:t/>
            </a:r>
            <a:br/>
            <a:r>
              <a:rPr lang="en-GB" sz="800" baseline="0" dirty="0" smtClean="0">
                <a:solidFill>
                  <a:schemeClr val="accent3"/>
                </a:solidFill>
              </a:rPr>
              <a:t>(place a white shape behind the logo’s to hide this text and border)</a:t>
            </a:r>
            <a:endParaRPr lang="fr-FR" sz="800" dirty="0">
              <a:solidFill>
                <a:schemeClr val="accent3"/>
              </a:solidFill>
            </a:endParaRPr>
          </a:p>
        </p:txBody>
      </p:sp>
    </p:spTree>
    <p:extLst>
      <p:ext uri="{BB962C8B-B14F-4D97-AF65-F5344CB8AC3E}">
        <p14:creationId xmlns:p14="http://schemas.microsoft.com/office/powerpoint/2010/main" val="38645169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a:blip r:embed="rId22" cstate="prin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91642" y="230188"/>
            <a:ext cx="8442796" cy="839787"/>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p>
            <a:pPr lvl="0"/>
            <a:r>
              <a:rPr lang="en-GB" smtClean="0"/>
              <a:t>Klik om de stijl te bewerken</a:t>
            </a:r>
            <a:endParaRPr lang="en-GB" dirty="0" smtClean="0"/>
          </a:p>
        </p:txBody>
      </p:sp>
      <p:sp>
        <p:nvSpPr>
          <p:cNvPr id="1028" name="Tijdelijke aanduiding voor tekst 23"/>
          <p:cNvSpPr>
            <a:spLocks noGrp="1"/>
          </p:cNvSpPr>
          <p:nvPr>
            <p:ph type="body" idx="1"/>
          </p:nvPr>
        </p:nvSpPr>
        <p:spPr bwMode="auto">
          <a:xfrm>
            <a:off x="421200" y="1843200"/>
            <a:ext cx="8521188" cy="40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smtClean="0"/>
          </a:p>
          <a:p>
            <a:pPr lvl="4"/>
            <a:endParaRPr lang="en-GB" dirty="0" smtClean="0"/>
          </a:p>
        </p:txBody>
      </p:sp>
      <p:sp>
        <p:nvSpPr>
          <p:cNvPr id="10" name="Rectangle 9"/>
          <p:cNvSpPr/>
          <p:nvPr userDrawn="1"/>
        </p:nvSpPr>
        <p:spPr>
          <a:xfrm>
            <a:off x="301647" y="6141730"/>
            <a:ext cx="2902688" cy="573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1" name="TextBox 10"/>
          <p:cNvSpPr txBox="1"/>
          <p:nvPr userDrawn="1"/>
        </p:nvSpPr>
        <p:spPr>
          <a:xfrm>
            <a:off x="813816" y="6141730"/>
            <a:ext cx="8103859" cy="767774"/>
          </a:xfrm>
          <a:prstGeom prst="rect">
            <a:avLst/>
          </a:prstGeom>
          <a:noFill/>
        </p:spPr>
        <p:txBody>
          <a:bodyPr wrap="square" rtlCol="0">
            <a:spAutoFit/>
          </a:bodyPr>
          <a:lstStyle/>
          <a:p>
            <a:pPr>
              <a:lnSpc>
                <a:spcPts val="1800"/>
              </a:lnSpc>
            </a:pPr>
            <a:r>
              <a:rPr lang="fr-FR" sz="1200" i="1" noProof="0" dirty="0" smtClean="0">
                <a:solidFill>
                  <a:schemeClr val="accent6">
                    <a:lumMod val="50000"/>
                    <a:lumOff val="50000"/>
                  </a:schemeClr>
                </a:solidFill>
                <a:latin typeface="Calibri" panose="020F0502020204030204" pitchFamily="34" charset="0"/>
              </a:rPr>
              <a:t>Module 3.3 Orientations pour la notification des résultats REDD+ conformément aux recommandations et aux lignes directrices du GIEC</a:t>
            </a:r>
          </a:p>
          <a:p>
            <a:pPr marL="0" marR="0" indent="0" algn="l" defTabSz="914400" rtl="0" eaLnBrk="1" fontAlgn="base" latinLnBrk="0" hangingPunct="1">
              <a:lnSpc>
                <a:spcPts val="1800"/>
              </a:lnSpc>
              <a:spcBef>
                <a:spcPct val="0"/>
              </a:spcBef>
              <a:spcAft>
                <a:spcPct val="0"/>
              </a:spcAft>
              <a:buClrTx/>
              <a:buSzTx/>
              <a:buFontTx/>
              <a:buNone/>
              <a:tabLst/>
              <a:defRPr/>
            </a:pPr>
            <a:r>
              <a:rPr lang="fr-FR" sz="1200" i="1" noProof="0" dirty="0" smtClean="0">
                <a:solidFill>
                  <a:schemeClr val="accent6">
                    <a:lumMod val="50000"/>
                    <a:lumOff val="50000"/>
                  </a:schemeClr>
                </a:solidFill>
                <a:latin typeface="Calibri" panose="020F0502020204030204" pitchFamily="34" charset="0"/>
              </a:rPr>
              <a:t>Matériels de formation à la REDD+ mis au point par GOFC-GOLD, Université de Wageningen, FCPF de la Banque mondiale</a:t>
            </a:r>
          </a:p>
        </p:txBody>
      </p:sp>
      <p:sp>
        <p:nvSpPr>
          <p:cNvPr id="12" name="Chevron 11"/>
          <p:cNvSpPr/>
          <p:nvPr userDrawn="1"/>
        </p:nvSpPr>
        <p:spPr>
          <a:xfrm>
            <a:off x="492412" y="6198880"/>
            <a:ext cx="425558" cy="179648"/>
          </a:xfrm>
          <a:prstGeom prst="chevron">
            <a:avLst/>
          </a:prstGeom>
          <a:solidFill>
            <a:schemeClr val="accent4">
              <a:lumMod val="40000"/>
              <a:lumOff val="60000"/>
            </a:schemeClr>
          </a:solidFill>
          <a:ln>
            <a:solidFill>
              <a:schemeClr val="accent4">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TextBox 12"/>
          <p:cNvSpPr txBox="1"/>
          <p:nvPr userDrawn="1"/>
        </p:nvSpPr>
        <p:spPr>
          <a:xfrm>
            <a:off x="8355699" y="6149534"/>
            <a:ext cx="561976" cy="297389"/>
          </a:xfrm>
          <a:prstGeom prst="rect">
            <a:avLst/>
          </a:prstGeom>
          <a:noFill/>
        </p:spPr>
        <p:txBody>
          <a:bodyPr wrap="square" rtlCol="0">
            <a:spAutoFit/>
          </a:bodyPr>
          <a:lstStyle/>
          <a:p>
            <a:pPr>
              <a:lnSpc>
                <a:spcPts val="1800"/>
              </a:lnSpc>
            </a:pPr>
            <a:fld id="{523FA82C-FC15-4F8C-9865-B5B8DD09C3CB}" type="slidenum">
              <a:rPr lang="en-GB" sz="1200" smtClean="0">
                <a:solidFill>
                  <a:schemeClr val="accent2">
                    <a:lumMod val="75000"/>
                  </a:schemeClr>
                </a:solidFill>
                <a:latin typeface="Verdana" pitchFamily="34" charset="0"/>
              </a:rPr>
              <a:t>‹#›</a:t>
            </a:fld>
            <a:endParaRPr lang="fr-FR" sz="1200" dirty="0" smtClean="0">
              <a:solidFill>
                <a:schemeClr val="accent2">
                  <a:lumMod val="75000"/>
                </a:schemeClr>
              </a:solidFill>
              <a:latin typeface="Verdana" pitchFamily="34" charset="0"/>
            </a:endParaRPr>
          </a:p>
        </p:txBody>
      </p:sp>
      <p:cxnSp>
        <p:nvCxnSpPr>
          <p:cNvPr id="14" name="Rechte verbindingslijn 8"/>
          <p:cNvCxnSpPr/>
          <p:nvPr userDrawn="1"/>
        </p:nvCxnSpPr>
        <p:spPr>
          <a:xfrm>
            <a:off x="374177" y="6051788"/>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2" r:id="rId1"/>
    <p:sldLayoutId id="2147483667" r:id="rId2"/>
    <p:sldLayoutId id="2147483669" r:id="rId3"/>
    <p:sldLayoutId id="2147483670" r:id="rId4"/>
    <p:sldLayoutId id="2147483671" r:id="rId5"/>
    <p:sldLayoutId id="2147483672" r:id="rId6"/>
    <p:sldLayoutId id="2147483673" r:id="rId7"/>
    <p:sldLayoutId id="2147483668" r:id="rId8"/>
    <p:sldLayoutId id="2147483664" r:id="rId9"/>
    <p:sldLayoutId id="2147483653" r:id="rId10"/>
    <p:sldLayoutId id="2147483655" r:id="rId11"/>
    <p:sldLayoutId id="2147483656" r:id="rId12"/>
    <p:sldLayoutId id="2147483657" r:id="rId13"/>
    <p:sldLayoutId id="2147483659" r:id="rId14"/>
    <p:sldLayoutId id="2147483660" r:id="rId15"/>
    <p:sldLayoutId id="2147483661" r:id="rId16"/>
    <p:sldLayoutId id="2147483663" r:id="rId17"/>
    <p:sldLayoutId id="2147483665" r:id="rId18"/>
    <p:sldLayoutId id="2147483654" r:id="rId19"/>
    <p:sldLayoutId id="2147483666" r:id="rId20"/>
  </p:sldLayoutIdLst>
  <p:timing>
    <p:tnLst>
      <p:par>
        <p:cTn id="1" dur="indefinite" restart="never" nodeType="tmRoot"/>
      </p:par>
    </p:tnLst>
  </p:timing>
  <p:txStyles>
    <p:title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gif"/><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8600" y="230188"/>
            <a:ext cx="8705838" cy="1540768"/>
          </a:xfrm>
        </p:spPr>
        <p:txBody>
          <a:bodyPr/>
          <a:lstStyle/>
          <a:p>
            <a:r>
              <a:rPr lang="en-US" sz="2600" dirty="0" smtClean="0"/>
              <a:t>Module 3.3 Orientations pour la notification des résultats REDD+ conformément aux recommandations et aux lignes directrices du GIEC</a:t>
            </a:r>
            <a:endParaRPr lang="fr-FR" sz="2600" dirty="0"/>
          </a:p>
        </p:txBody>
      </p:sp>
      <p:sp>
        <p:nvSpPr>
          <p:cNvPr id="7" name="Tijdelijke aanduiding voor tekst 6"/>
          <p:cNvSpPr>
            <a:spLocks noGrp="1"/>
          </p:cNvSpPr>
          <p:nvPr>
            <p:ph type="body" sz="quarter" idx="10"/>
          </p:nvPr>
        </p:nvSpPr>
        <p:spPr>
          <a:xfrm>
            <a:off x="421196" y="1815269"/>
            <a:ext cx="5474779" cy="3947355"/>
          </a:xfrm>
        </p:spPr>
        <p:txBody>
          <a:bodyPr/>
          <a:lstStyle/>
          <a:p>
            <a:pPr>
              <a:lnSpc>
                <a:spcPct val="100000"/>
              </a:lnSpc>
              <a:buNone/>
            </a:pPr>
            <a:r>
              <a:rPr lang="en-US" sz="1600" i="1" dirty="0" smtClean="0"/>
              <a:t>Auteur du module :</a:t>
            </a:r>
          </a:p>
          <a:p>
            <a:pPr lvl="1" indent="-531813">
              <a:lnSpc>
                <a:spcPct val="100000"/>
              </a:lnSpc>
              <a:buNone/>
            </a:pPr>
            <a:r>
              <a:rPr lang="en-US" sz="1400" dirty="0" smtClean="0"/>
              <a:t>Giacomo Grassi, </a:t>
            </a:r>
            <a:r>
              <a:rPr lang="en-US" sz="1400" dirty="0"/>
              <a:t>Centre </a:t>
            </a:r>
            <a:r>
              <a:rPr lang="en-US" sz="1400" dirty="0" err="1"/>
              <a:t>commun</a:t>
            </a:r>
            <a:r>
              <a:rPr lang="en-US" sz="1400" dirty="0"/>
              <a:t> de </a:t>
            </a:r>
            <a:r>
              <a:rPr lang="en-US" sz="1400" dirty="0" err="1" smtClean="0"/>
              <a:t>recherche</a:t>
            </a:r>
            <a:r>
              <a:rPr lang="en-US" sz="1400" dirty="0" smtClean="0"/>
              <a:t> de la Commission </a:t>
            </a:r>
            <a:r>
              <a:rPr lang="en-US" sz="1400" dirty="0" err="1" smtClean="0"/>
              <a:t>européenne</a:t>
            </a:r>
            <a:r>
              <a:rPr lang="en-US" sz="1400" dirty="0" smtClean="0"/>
              <a:t> </a:t>
            </a:r>
            <a:endParaRPr lang="fr-FR" sz="1400" dirty="0"/>
          </a:p>
          <a:p>
            <a:pPr>
              <a:lnSpc>
                <a:spcPct val="100000"/>
              </a:lnSpc>
              <a:buFont typeface="Arial" pitchFamily="34" charset="0"/>
              <a:buChar char="•"/>
            </a:pPr>
            <a:endParaRPr lang="fr-FR" sz="1600" dirty="0" smtClean="0"/>
          </a:p>
          <a:p>
            <a:pPr marL="0" indent="0">
              <a:lnSpc>
                <a:spcPct val="100000"/>
              </a:lnSpc>
              <a:buNone/>
            </a:pPr>
            <a:r>
              <a:rPr lang="en-US" sz="2000" b="1" dirty="0" smtClean="0"/>
              <a:t>Exemples nationaux :</a:t>
            </a:r>
          </a:p>
          <a:p>
            <a:pPr marL="457200" lvl="0" indent="-457200">
              <a:buSzPct val="100000"/>
              <a:buFont typeface="+mj-lt"/>
              <a:buAutoNum type="arabicPeriod"/>
            </a:pPr>
            <a:r>
              <a:rPr lang="en-GB" sz="2000" dirty="0" err="1" smtClean="0"/>
              <a:t>Exemple</a:t>
            </a:r>
            <a:r>
              <a:rPr lang="en-GB" sz="2000" dirty="0" smtClean="0"/>
              <a:t> de presentation d’un </a:t>
            </a:r>
            <a:r>
              <a:rPr lang="en-GB" sz="2000" dirty="0" err="1" smtClean="0"/>
              <a:t>inventaire</a:t>
            </a:r>
            <a:r>
              <a:rPr lang="en-GB" sz="2000" dirty="0" smtClean="0"/>
              <a:t> des </a:t>
            </a:r>
            <a:r>
              <a:rPr lang="en-GB" sz="2000" dirty="0"/>
              <a:t>GES  (UTCATF</a:t>
            </a:r>
            <a:r>
              <a:rPr lang="en-GB" sz="2000" dirty="0" smtClean="0"/>
              <a:t>) par un pays </a:t>
            </a:r>
            <a:r>
              <a:rPr lang="en-GB" sz="2000" dirty="0" err="1" smtClean="0"/>
              <a:t>visé</a:t>
            </a:r>
            <a:r>
              <a:rPr lang="en-GB" sz="2000" dirty="0" smtClean="0"/>
              <a:t> à </a:t>
            </a:r>
            <a:r>
              <a:rPr lang="en-GB" sz="2000" dirty="0" err="1" smtClean="0"/>
              <a:t>l’Annexe</a:t>
            </a:r>
            <a:r>
              <a:rPr lang="en-GB" sz="2000" dirty="0" smtClean="0"/>
              <a:t> I</a:t>
            </a:r>
          </a:p>
          <a:p>
            <a:pPr marL="457200" indent="-457200">
              <a:buSzPct val="100000"/>
              <a:buFont typeface="+mj-lt"/>
              <a:buAutoNum type="arabicPeriod"/>
            </a:pPr>
            <a:r>
              <a:rPr lang="en-GB" sz="2000" dirty="0" err="1" smtClean="0"/>
              <a:t>L’approche</a:t>
            </a:r>
            <a:r>
              <a:rPr lang="en-GB" sz="2000" dirty="0" smtClean="0"/>
              <a:t> </a:t>
            </a:r>
            <a:r>
              <a:rPr lang="en-GB" sz="2000" dirty="0"/>
              <a:t>prudente appliquée au cas de la RDC (approche matricielle)</a:t>
            </a:r>
            <a:r>
              <a:rPr lang="nl-NL" sz="2000" dirty="0" smtClean="0">
                <a:solidFill>
                  <a:schemeClr val="accent4"/>
                </a:solidFill>
              </a:rPr>
              <a:t> – Voir le module 2.7</a:t>
            </a:r>
            <a:endParaRPr lang="fr-FR" sz="2000" dirty="0" smtClean="0">
              <a:solidFill>
                <a:schemeClr val="accent4"/>
              </a:solidFill>
            </a:endParaRPr>
          </a:p>
        </p:txBody>
      </p:sp>
      <p:grpSp>
        <p:nvGrpSpPr>
          <p:cNvPr id="21" name="Group 4"/>
          <p:cNvGrpSpPr>
            <a:grpSpLocks noChangeAspect="1"/>
          </p:cNvGrpSpPr>
          <p:nvPr/>
        </p:nvGrpSpPr>
        <p:grpSpPr bwMode="auto">
          <a:xfrm>
            <a:off x="6728777" y="2154468"/>
            <a:ext cx="1640205" cy="1770221"/>
            <a:chOff x="3016" y="799"/>
            <a:chExt cx="1637" cy="1912"/>
          </a:xfrm>
        </p:grpSpPr>
        <p:pic>
          <p:nvPicPr>
            <p:cNvPr id="2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 y="799"/>
              <a:ext cx="1002" cy="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4" y="1026"/>
              <a:ext cx="1002" cy="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 y="1298"/>
              <a:ext cx="1002" cy="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 name="Picture 13" descr="vol4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8316" y="2949968"/>
            <a:ext cx="1143000" cy="138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6963134" y="3115779"/>
            <a:ext cx="1013333" cy="1210667"/>
          </a:xfrm>
          <a:prstGeom prst="rect">
            <a:avLst/>
          </a:prstGeom>
          <a:noFill/>
        </p:spPr>
      </p:pic>
      <p:pic>
        <p:nvPicPr>
          <p:cNvPr id="27" name="Picture 9" descr="gpgimg"/>
          <p:cNvPicPr>
            <a:picLocks noChangeAspect="1" noChangeArrowheads="1"/>
          </p:cNvPicPr>
          <p:nvPr/>
        </p:nvPicPr>
        <p:blipFill>
          <a:blip r:embed="rId7" cstate="print"/>
          <a:srcRect/>
          <a:stretch>
            <a:fillRect/>
          </a:stretch>
        </p:blipFill>
        <p:spPr bwMode="auto">
          <a:xfrm>
            <a:off x="7298303" y="3601554"/>
            <a:ext cx="1070679" cy="126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142874" y="5762625"/>
            <a:ext cx="8780585" cy="898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pic>
        <p:nvPicPr>
          <p:cNvPr id="12" name="Picture 11"/>
          <p:cNvPicPr>
            <a:picLocks/>
          </p:cNvPicPr>
          <p:nvPr/>
        </p:nvPicPr>
        <p:blipFill rotWithShape="1">
          <a:blip r:embed="rId8" cstate="print">
            <a:extLst>
              <a:ext uri="{28A0092B-C50C-407E-A947-70E740481C1C}">
                <a14:useLocalDpi xmlns:a14="http://schemas.microsoft.com/office/drawing/2010/main" val="0"/>
              </a:ext>
            </a:extLst>
          </a:blip>
          <a:srcRect t="90547" r="65233"/>
          <a:stretch/>
        </p:blipFill>
        <p:spPr bwMode="hidden">
          <a:xfrm>
            <a:off x="0" y="6209732"/>
            <a:ext cx="3179135" cy="648267"/>
          </a:xfrm>
          <a:prstGeom prst="rect">
            <a:avLst/>
          </a:prstGeom>
        </p:spPr>
      </p:pic>
      <p:pic>
        <p:nvPicPr>
          <p:cNvPr id="13" name="Picture 12" descr="GOFC-Gold Tray cover only 2010_200dpi"/>
          <p:cNvPicPr/>
          <p:nvPr/>
        </p:nvPicPr>
        <p:blipFill>
          <a:blip r:embed="rId9" cstate="print"/>
          <a:srcRect l="20703" t="85967" r="20917" b="3633"/>
          <a:stretch>
            <a:fillRect/>
          </a:stretch>
        </p:blipFill>
        <p:spPr bwMode="auto">
          <a:xfrm>
            <a:off x="3117735" y="6209732"/>
            <a:ext cx="2543690" cy="451715"/>
          </a:xfrm>
          <a:prstGeom prst="rect">
            <a:avLst/>
          </a:prstGeom>
          <a:noFill/>
          <a:ln w="9525">
            <a:noFill/>
            <a:miter lim="800000"/>
            <a:headEnd/>
            <a:tailEnd/>
          </a:ln>
        </p:spPr>
      </p:pic>
      <p:pic>
        <p:nvPicPr>
          <p:cNvPr id="14" name="Afbeelding 11" descr="logo_WB FCPF.gif"/>
          <p:cNvPicPr>
            <a:picLocks noChangeAspect="1"/>
          </p:cNvPicPr>
          <p:nvPr/>
        </p:nvPicPr>
        <p:blipFill>
          <a:blip r:embed="rId10" cstate="print"/>
          <a:stretch>
            <a:fillRect/>
          </a:stretch>
        </p:blipFill>
        <p:spPr>
          <a:xfrm>
            <a:off x="6022523" y="5994951"/>
            <a:ext cx="972687" cy="710810"/>
          </a:xfrm>
          <a:prstGeom prst="rect">
            <a:avLst/>
          </a:prstGeom>
        </p:spPr>
      </p:pic>
      <p:cxnSp>
        <p:nvCxnSpPr>
          <p:cNvPr id="15" name="Rechte verbindingslijn 8"/>
          <p:cNvCxnSpPr/>
          <p:nvPr/>
        </p:nvCxnSpPr>
        <p:spPr>
          <a:xfrm>
            <a:off x="374177" y="5851763"/>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flipH="1">
            <a:off x="7248091" y="5439460"/>
            <a:ext cx="1614077" cy="323165"/>
          </a:xfrm>
          <a:prstGeom prst="rect">
            <a:avLst/>
          </a:prstGeom>
          <a:noFill/>
        </p:spPr>
        <p:txBody>
          <a:bodyPr wrap="square" rtlCol="0">
            <a:spAutoFit/>
          </a:bodyPr>
          <a:lstStyle/>
          <a:p>
            <a:pPr>
              <a:lnSpc>
                <a:spcPts val="1800"/>
              </a:lnSpc>
            </a:pPr>
            <a:r>
              <a:rPr lang="en-GB" sz="1200" dirty="0" smtClean="0">
                <a:latin typeface="Verdana" pitchFamily="34" charset="0"/>
              </a:rPr>
              <a:t>V1, mai 2015 </a:t>
            </a:r>
          </a:p>
        </p:txBody>
      </p:sp>
      <p:pic>
        <p:nvPicPr>
          <p:cNvPr id="18" name="Picture 17"/>
          <p:cNvPicPr>
            <a:picLocks noChangeAspect="1"/>
          </p:cNvPicPr>
          <p:nvPr/>
        </p:nvPicPr>
        <p:blipFill>
          <a:blip r:embed="rId11"/>
          <a:stretch>
            <a:fillRect/>
          </a:stretch>
        </p:blipFill>
        <p:spPr>
          <a:xfrm>
            <a:off x="7363042" y="6080676"/>
            <a:ext cx="1499126" cy="440638"/>
          </a:xfrm>
          <a:prstGeom prst="rect">
            <a:avLst/>
          </a:prstGeom>
          <a:ln>
            <a:solidFill>
              <a:srgbClr val="000000"/>
            </a:solidFill>
          </a:ln>
        </p:spPr>
      </p:pic>
      <p:sp>
        <p:nvSpPr>
          <p:cNvPr id="19" name="Rectangle 18"/>
          <p:cNvSpPr/>
          <p:nvPr/>
        </p:nvSpPr>
        <p:spPr>
          <a:xfrm>
            <a:off x="7276666" y="6479523"/>
            <a:ext cx="1720343" cy="261610"/>
          </a:xfrm>
          <a:prstGeom prst="rect">
            <a:avLst/>
          </a:prstGeom>
        </p:spPr>
        <p:txBody>
          <a:bodyPr wrap="none">
            <a:spAutoFit/>
          </a:bodyPr>
          <a:lstStyle/>
          <a:p>
            <a:r>
              <a:rPr lang="en-GB" sz="1100" dirty="0">
                <a:solidFill>
                  <a:schemeClr val="accent6"/>
                </a:solidFill>
              </a:rPr>
              <a:t>Creative Commons License</a:t>
            </a:r>
            <a:endParaRPr lang="fr-FR" sz="1100" dirty="0">
              <a:solidFill>
                <a:schemeClr val="accent6"/>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dirty="0" smtClean="0"/>
              <a:t>1. Tableaux du CRF de l</a:t>
            </a:r>
            <a:r>
              <a:rPr lang="fr-BE" dirty="0"/>
              <a:t>’</a:t>
            </a:r>
            <a:r>
              <a:rPr dirty="0" err="1" smtClean="0"/>
              <a:t>Annexe</a:t>
            </a:r>
            <a:r>
              <a:rPr dirty="0" smtClean="0"/>
              <a:t> I</a:t>
            </a:r>
            <a:endParaRPr lang="fr-FR" dirty="0"/>
          </a:p>
        </p:txBody>
      </p:sp>
      <p:sp>
        <p:nvSpPr>
          <p:cNvPr id="3" name="Tijdelijke aanduiding voor tekst 2"/>
          <p:cNvSpPr>
            <a:spLocks noGrp="1"/>
          </p:cNvSpPr>
          <p:nvPr>
            <p:ph type="body" sz="quarter" idx="10"/>
          </p:nvPr>
        </p:nvSpPr>
        <p:spPr>
          <a:xfrm>
            <a:off x="491642" y="1154570"/>
            <a:ext cx="8481992" cy="5159506"/>
          </a:xfrm>
        </p:spPr>
        <p:txBody>
          <a:bodyPr/>
          <a:lstStyle/>
          <a:p>
            <a:pPr marL="0" indent="0">
              <a:buNone/>
            </a:pPr>
            <a:r>
              <a:rPr lang="en-GB" sz="1800" dirty="0" err="1" smtClean="0"/>
              <a:t>L’inventaire</a:t>
            </a:r>
            <a:r>
              <a:rPr lang="en-GB" sz="1800" dirty="0" smtClean="0"/>
              <a:t> des gaz à effet de serre (IGES) d’un pays figurant à </a:t>
            </a:r>
            <a:r>
              <a:rPr lang="en-GB" sz="1800" dirty="0" err="1" smtClean="0"/>
              <a:t>l’Annexe</a:t>
            </a:r>
            <a:r>
              <a:rPr lang="en-GB" sz="1800" dirty="0" smtClean="0"/>
              <a:t> I se compose de deux documents distincts :</a:t>
            </a:r>
          </a:p>
          <a:p>
            <a:r>
              <a:rPr lang="en-GB" sz="1800" dirty="0" smtClean="0"/>
              <a:t>Les tableaux du cadre commun de présentation (CRF), qui contiennent des estimations chronologiques des émissions de GES (de 1990 à </a:t>
            </a:r>
            <a:r>
              <a:rPr lang="en-GB" sz="1800" dirty="0" err="1" smtClean="0"/>
              <a:t>l’année</a:t>
            </a:r>
            <a:r>
              <a:rPr lang="en-GB" sz="1800" dirty="0" smtClean="0"/>
              <a:t> x-2, où x </a:t>
            </a:r>
            <a:r>
              <a:rPr lang="en-GB" sz="1800" dirty="0" err="1" smtClean="0"/>
              <a:t>est</a:t>
            </a:r>
            <a:r>
              <a:rPr lang="en-GB" sz="1800" dirty="0" smtClean="0"/>
              <a:t> </a:t>
            </a:r>
            <a:r>
              <a:rPr lang="en-GB" sz="1800" dirty="0" err="1" smtClean="0"/>
              <a:t>l’année</a:t>
            </a:r>
            <a:r>
              <a:rPr lang="en-GB" sz="1800" dirty="0" smtClean="0"/>
              <a:t> de soumission de </a:t>
            </a:r>
            <a:r>
              <a:rPr lang="en-GB" sz="1800" dirty="0" err="1" smtClean="0"/>
              <a:t>l’IGES</a:t>
            </a:r>
            <a:r>
              <a:rPr lang="en-GB" sz="1800" dirty="0" smtClean="0"/>
              <a:t>)</a:t>
            </a:r>
          </a:p>
          <a:p>
            <a:r>
              <a:rPr lang="en-GB" sz="1800" dirty="0" smtClean="0"/>
              <a:t>Le rapport national </a:t>
            </a:r>
            <a:r>
              <a:rPr lang="en-GB" sz="1800" dirty="0" err="1" smtClean="0"/>
              <a:t>d’inventaire</a:t>
            </a:r>
            <a:r>
              <a:rPr lang="en-GB" sz="1800" dirty="0" smtClean="0"/>
              <a:t> (RNI), qui comprend toutes les informations sur les données de base et les méthodes utilisées, ainsi que les dispositifs institutionnels qui sous-tendent la préparation de </a:t>
            </a:r>
            <a:r>
              <a:rPr lang="en-GB" sz="1800" dirty="0" err="1" smtClean="0"/>
              <a:t>l’IGES</a:t>
            </a:r>
            <a:r>
              <a:rPr lang="en-GB" sz="1800" dirty="0" smtClean="0"/>
              <a:t> </a:t>
            </a:r>
            <a:endParaRPr lang="fr-FR" sz="1800" dirty="0" smtClean="0"/>
          </a:p>
          <a:p>
            <a:r>
              <a:rPr lang="en-GB" sz="1800" dirty="0" smtClean="0"/>
              <a:t>L’IGES </a:t>
            </a:r>
            <a:r>
              <a:rPr lang="en-GB" sz="1800" dirty="0"/>
              <a:t>est soumis et examiné tous les ans</a:t>
            </a:r>
            <a:endParaRPr lang="fr-FR" sz="1800" dirty="0"/>
          </a:p>
          <a:p>
            <a:pPr marL="0" indent="0">
              <a:buNone/>
            </a:pPr>
            <a:r>
              <a:rPr lang="en-GB" sz="1800" dirty="0" smtClean="0"/>
              <a:t>Diapositives suivantes : </a:t>
            </a:r>
            <a:r>
              <a:rPr lang="en-GB" sz="1800" dirty="0" err="1" smtClean="0"/>
              <a:t>exemples</a:t>
            </a:r>
            <a:r>
              <a:rPr lang="en-GB" sz="1800" dirty="0" smtClean="0"/>
              <a:t> de tableaux du CRF sélectionnés pour le </a:t>
            </a:r>
            <a:r>
              <a:rPr lang="en-GB" sz="1800" dirty="0" err="1" smtClean="0"/>
              <a:t>secteur</a:t>
            </a:r>
            <a:r>
              <a:rPr lang="en-GB" sz="1800" dirty="0" smtClean="0"/>
              <a:t> </a:t>
            </a:r>
            <a:r>
              <a:rPr lang="en-GB" sz="1800" dirty="0" err="1" smtClean="0"/>
              <a:t>dit</a:t>
            </a:r>
            <a:r>
              <a:rPr lang="en-GB" sz="1800" dirty="0" smtClean="0"/>
              <a:t> UTCATF dans le cadre du protocole de Kyoto (PK)</a:t>
            </a:r>
            <a:endParaRPr lang="fr-FR" sz="1800" dirty="0"/>
          </a:p>
        </p:txBody>
      </p:sp>
    </p:spTree>
    <p:extLst>
      <p:ext uri="{BB962C8B-B14F-4D97-AF65-F5344CB8AC3E}">
        <p14:creationId xmlns:p14="http://schemas.microsoft.com/office/powerpoint/2010/main" val="3959255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8225" y="107188"/>
            <a:ext cx="8687550" cy="969444"/>
          </a:xfrm>
        </p:spPr>
        <p:txBody>
          <a:bodyPr/>
          <a:lstStyle/>
          <a:p>
            <a:r>
              <a:rPr sz="2800" dirty="0" smtClean="0"/>
              <a:t>Tableau de </a:t>
            </a:r>
            <a:r>
              <a:rPr lang="fr-BE" sz="2800" dirty="0" smtClean="0"/>
              <a:t>synthèse</a:t>
            </a:r>
            <a:r>
              <a:rPr sz="2800" dirty="0" smtClean="0"/>
              <a:t> : Champ d</a:t>
            </a:r>
            <a:r>
              <a:rPr lang="fr-BE" sz="2800" dirty="0" smtClean="0"/>
              <a:t>’</a:t>
            </a:r>
            <a:r>
              <a:rPr sz="2800" dirty="0" smtClean="0"/>
              <a:t>application de la notification</a:t>
            </a:r>
            <a:endParaRPr lang="fr-FR" sz="2800" dirty="0"/>
          </a:p>
        </p:txBody>
      </p:sp>
      <p:pic>
        <p:nvPicPr>
          <p:cNvPr id="4" name="Picture 3"/>
          <p:cNvPicPr/>
          <p:nvPr/>
        </p:nvPicPr>
        <p:blipFill>
          <a:blip r:embed="rId3"/>
          <a:stretch>
            <a:fillRect/>
          </a:stretch>
        </p:blipFill>
        <p:spPr>
          <a:xfrm>
            <a:off x="152400" y="1216660"/>
            <a:ext cx="8839200" cy="4596130"/>
          </a:xfrm>
          <a:prstGeom prst="rect">
            <a:avLst/>
          </a:prstGeom>
        </p:spPr>
      </p:pic>
    </p:spTree>
    <p:extLst>
      <p:ext uri="{BB962C8B-B14F-4D97-AF65-F5344CB8AC3E}">
        <p14:creationId xmlns:p14="http://schemas.microsoft.com/office/powerpoint/2010/main" val="1048580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1650"/>
          </a:xfrm>
        </p:spPr>
        <p:txBody>
          <a:bodyPr/>
          <a:lstStyle/>
          <a:p>
            <a:r>
              <a:rPr dirty="0" smtClean="0"/>
              <a:t>Matrice de transition des terres</a:t>
            </a:r>
            <a:endParaRPr lang="fr-FR" dirty="0"/>
          </a:p>
        </p:txBody>
      </p:sp>
      <p:pic>
        <p:nvPicPr>
          <p:cNvPr id="5" name="Picture 4"/>
          <p:cNvPicPr/>
          <p:nvPr/>
        </p:nvPicPr>
        <p:blipFill>
          <a:blip r:embed="rId3"/>
          <a:stretch>
            <a:fillRect/>
          </a:stretch>
        </p:blipFill>
        <p:spPr>
          <a:xfrm>
            <a:off x="396875" y="1174433"/>
            <a:ext cx="8747125" cy="4715510"/>
          </a:xfrm>
          <a:prstGeom prst="rect">
            <a:avLst/>
          </a:prstGeom>
        </p:spPr>
      </p:pic>
      <p:grpSp>
        <p:nvGrpSpPr>
          <p:cNvPr id="8" name="Group 41"/>
          <p:cNvGrpSpPr>
            <a:grpSpLocks/>
          </p:cNvGrpSpPr>
          <p:nvPr/>
        </p:nvGrpSpPr>
        <p:grpSpPr bwMode="auto">
          <a:xfrm>
            <a:off x="539750" y="2559860"/>
            <a:ext cx="8459789" cy="2774959"/>
            <a:chOff x="249" y="2766"/>
            <a:chExt cx="5329" cy="1748"/>
          </a:xfrm>
        </p:grpSpPr>
        <p:grpSp>
          <p:nvGrpSpPr>
            <p:cNvPr id="9" name="Group 31"/>
            <p:cNvGrpSpPr>
              <a:grpSpLocks/>
            </p:cNvGrpSpPr>
            <p:nvPr/>
          </p:nvGrpSpPr>
          <p:grpSpPr bwMode="auto">
            <a:xfrm>
              <a:off x="249" y="3692"/>
              <a:ext cx="5329" cy="822"/>
              <a:chOff x="364" y="3657"/>
              <a:chExt cx="5329" cy="822"/>
            </a:xfrm>
          </p:grpSpPr>
          <p:sp>
            <p:nvSpPr>
              <p:cNvPr id="17" name="Text Box 27"/>
              <p:cNvSpPr txBox="1">
                <a:spLocks noChangeArrowheads="1"/>
              </p:cNvSpPr>
              <p:nvPr/>
            </p:nvSpPr>
            <p:spPr bwMode="auto">
              <a:xfrm>
                <a:off x="364" y="3657"/>
                <a:ext cx="5329" cy="40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solidFill>
                      <a:srgbClr val="FF0000"/>
                    </a:solidFill>
                  </a:rPr>
                  <a:t>Cellules en diagonale : terres qui appartenaient à la même </a:t>
                </a:r>
                <a:r>
                  <a:rPr lang="en-US" dirty="0" err="1" smtClean="0">
                    <a:solidFill>
                      <a:srgbClr val="FF0000"/>
                    </a:solidFill>
                  </a:rPr>
                  <a:t>catégorie</a:t>
                </a:r>
                <a:r>
                  <a:rPr lang="en-US" dirty="0" smtClean="0">
                    <a:solidFill>
                      <a:srgbClr val="FF0000"/>
                    </a:solidFill>
                  </a:rPr>
                  <a:t> </a:t>
                </a:r>
                <a:r>
                  <a:rPr lang="en-US" dirty="0" err="1" smtClean="0">
                    <a:solidFill>
                      <a:srgbClr val="FF0000"/>
                    </a:solidFill>
                  </a:rPr>
                  <a:t>l’année</a:t>
                </a:r>
                <a:r>
                  <a:rPr lang="en-US" dirty="0" smtClean="0">
                    <a:solidFill>
                      <a:srgbClr val="FF0000"/>
                    </a:solidFill>
                  </a:rPr>
                  <a:t> de la notification et </a:t>
                </a:r>
                <a:r>
                  <a:rPr lang="en-US" dirty="0" err="1" smtClean="0">
                    <a:solidFill>
                      <a:srgbClr val="FF0000"/>
                    </a:solidFill>
                  </a:rPr>
                  <a:t>l’année</a:t>
                </a:r>
                <a:r>
                  <a:rPr lang="en-US" dirty="0" smtClean="0">
                    <a:solidFill>
                      <a:srgbClr val="FF0000"/>
                    </a:solidFill>
                  </a:rPr>
                  <a:t> précédente</a:t>
                </a:r>
                <a:endParaRPr lang="fr-FR" dirty="0">
                  <a:solidFill>
                    <a:srgbClr val="FF0000"/>
                  </a:solidFill>
                </a:endParaRPr>
              </a:p>
            </p:txBody>
          </p:sp>
          <p:sp>
            <p:nvSpPr>
              <p:cNvPr id="18" name="Text Box 28"/>
              <p:cNvSpPr txBox="1">
                <a:spLocks noChangeArrowheads="1"/>
              </p:cNvSpPr>
              <p:nvPr/>
            </p:nvSpPr>
            <p:spPr bwMode="auto">
              <a:xfrm>
                <a:off x="599" y="4072"/>
                <a:ext cx="4529" cy="40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solidFill>
                      <a:srgbClr val="FF0000"/>
                    </a:solidFill>
                  </a:rPr>
                  <a:t>Autres cellules : zone </a:t>
                </a:r>
                <a:r>
                  <a:rPr lang="en-US" dirty="0" err="1">
                    <a:solidFill>
                      <a:srgbClr val="FF0000"/>
                    </a:solidFill>
                  </a:rPr>
                  <a:t>faisant</a:t>
                </a:r>
                <a:r>
                  <a:rPr lang="en-US" dirty="0">
                    <a:solidFill>
                      <a:srgbClr val="FF0000"/>
                    </a:solidFill>
                  </a:rPr>
                  <a:t> </a:t>
                </a:r>
                <a:r>
                  <a:rPr lang="en-US" dirty="0" err="1" smtClean="0">
                    <a:solidFill>
                      <a:srgbClr val="FF0000"/>
                    </a:solidFill>
                  </a:rPr>
                  <a:t>l’objet</a:t>
                </a:r>
                <a:r>
                  <a:rPr lang="en-US" dirty="0" smtClean="0">
                    <a:solidFill>
                      <a:srgbClr val="FF0000"/>
                    </a:solidFill>
                  </a:rPr>
                  <a:t> d’un </a:t>
                </a:r>
                <a:r>
                  <a:rPr lang="en-US" u="sng" dirty="0" err="1">
                    <a:solidFill>
                      <a:srgbClr val="FF0000"/>
                    </a:solidFill>
                  </a:rPr>
                  <a:t>changement</a:t>
                </a:r>
                <a:r>
                  <a:rPr lang="en-US" u="sng" dirty="0">
                    <a:solidFill>
                      <a:srgbClr val="FF0000"/>
                    </a:solidFill>
                  </a:rPr>
                  <a:t> </a:t>
                </a:r>
                <a:r>
                  <a:rPr lang="en-US" u="sng" dirty="0" err="1" smtClean="0">
                    <a:solidFill>
                      <a:srgbClr val="FF0000"/>
                    </a:solidFill>
                  </a:rPr>
                  <a:t>d’affectation</a:t>
                </a:r>
                <a:r>
                  <a:rPr lang="en-US" u="sng" dirty="0" smtClean="0">
                    <a:solidFill>
                      <a:srgbClr val="FF0000"/>
                    </a:solidFill>
                  </a:rPr>
                  <a:t> </a:t>
                </a:r>
                <a:r>
                  <a:rPr lang="en-US" u="sng" dirty="0">
                    <a:solidFill>
                      <a:srgbClr val="FF0000"/>
                    </a:solidFill>
                  </a:rPr>
                  <a:t>des terres au cours de </a:t>
                </a:r>
                <a:r>
                  <a:rPr lang="en-US" u="sng" dirty="0" err="1" smtClean="0">
                    <a:solidFill>
                      <a:srgbClr val="FF0000"/>
                    </a:solidFill>
                  </a:rPr>
                  <a:t>l’année</a:t>
                </a:r>
                <a:r>
                  <a:rPr lang="en-US" u="sng" dirty="0" smtClean="0">
                    <a:solidFill>
                      <a:srgbClr val="FF0000"/>
                    </a:solidFill>
                  </a:rPr>
                  <a:t> </a:t>
                </a:r>
                <a:r>
                  <a:rPr lang="en-US" u="sng" dirty="0" err="1" smtClean="0">
                    <a:solidFill>
                      <a:srgbClr val="FF0000"/>
                    </a:solidFill>
                  </a:rPr>
                  <a:t>où</a:t>
                </a:r>
                <a:r>
                  <a:rPr lang="en-US" u="sng" dirty="0" smtClean="0">
                    <a:solidFill>
                      <a:srgbClr val="FF0000"/>
                    </a:solidFill>
                  </a:rPr>
                  <a:t> </a:t>
                </a:r>
                <a:r>
                  <a:rPr lang="en-US" u="sng" dirty="0" err="1" smtClean="0">
                    <a:solidFill>
                      <a:srgbClr val="FF0000"/>
                    </a:solidFill>
                  </a:rPr>
                  <a:t>l’inventaire</a:t>
                </a:r>
                <a:r>
                  <a:rPr lang="en-US" u="sng" dirty="0" smtClean="0">
                    <a:solidFill>
                      <a:srgbClr val="FF0000"/>
                    </a:solidFill>
                  </a:rPr>
                  <a:t> </a:t>
                </a:r>
                <a:r>
                  <a:rPr lang="en-US" u="sng" dirty="0" err="1" smtClean="0">
                    <a:solidFill>
                      <a:srgbClr val="FF0000"/>
                    </a:solidFill>
                  </a:rPr>
                  <a:t>est</a:t>
                </a:r>
                <a:r>
                  <a:rPr lang="en-US" u="sng" dirty="0" smtClean="0">
                    <a:solidFill>
                      <a:srgbClr val="FF0000"/>
                    </a:solidFill>
                  </a:rPr>
                  <a:t> </a:t>
                </a:r>
                <a:r>
                  <a:rPr lang="en-US" u="sng" dirty="0" err="1" smtClean="0">
                    <a:solidFill>
                      <a:srgbClr val="FF0000"/>
                    </a:solidFill>
                  </a:rPr>
                  <a:t>dressé</a:t>
                </a:r>
                <a:endParaRPr lang="en-US" u="sng" dirty="0">
                  <a:solidFill>
                    <a:srgbClr val="FF0000"/>
                  </a:solidFill>
                </a:endParaRPr>
              </a:p>
            </p:txBody>
          </p:sp>
        </p:grpSp>
        <p:sp>
          <p:nvSpPr>
            <p:cNvPr id="10" name="Rectangle 34"/>
            <p:cNvSpPr>
              <a:spLocks noChangeArrowheads="1"/>
            </p:cNvSpPr>
            <p:nvPr/>
          </p:nvSpPr>
          <p:spPr bwMode="auto">
            <a:xfrm>
              <a:off x="1933" y="2766"/>
              <a:ext cx="408" cy="91"/>
            </a:xfrm>
            <a:prstGeom prst="rect">
              <a:avLst/>
            </a:prstGeom>
            <a:noFill/>
            <a:ln w="444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 name="Rectangle 35"/>
            <p:cNvSpPr>
              <a:spLocks noChangeArrowheads="1"/>
            </p:cNvSpPr>
            <p:nvPr/>
          </p:nvSpPr>
          <p:spPr bwMode="auto">
            <a:xfrm>
              <a:off x="2422" y="2859"/>
              <a:ext cx="408" cy="91"/>
            </a:xfrm>
            <a:prstGeom prst="rect">
              <a:avLst/>
            </a:prstGeom>
            <a:noFill/>
            <a:ln w="444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36"/>
            <p:cNvSpPr>
              <a:spLocks noChangeArrowheads="1"/>
            </p:cNvSpPr>
            <p:nvPr/>
          </p:nvSpPr>
          <p:spPr bwMode="auto">
            <a:xfrm>
              <a:off x="2885" y="2950"/>
              <a:ext cx="408" cy="91"/>
            </a:xfrm>
            <a:prstGeom prst="rect">
              <a:avLst/>
            </a:prstGeom>
            <a:noFill/>
            <a:ln w="444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 name="Rectangle 37"/>
            <p:cNvSpPr>
              <a:spLocks noChangeArrowheads="1"/>
            </p:cNvSpPr>
            <p:nvPr/>
          </p:nvSpPr>
          <p:spPr bwMode="auto">
            <a:xfrm>
              <a:off x="3356" y="3073"/>
              <a:ext cx="408" cy="91"/>
            </a:xfrm>
            <a:prstGeom prst="rect">
              <a:avLst/>
            </a:prstGeom>
            <a:noFill/>
            <a:ln w="444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 name="Rectangle 38"/>
            <p:cNvSpPr>
              <a:spLocks noChangeArrowheads="1"/>
            </p:cNvSpPr>
            <p:nvPr/>
          </p:nvSpPr>
          <p:spPr bwMode="auto">
            <a:xfrm>
              <a:off x="3812" y="3185"/>
              <a:ext cx="408" cy="91"/>
            </a:xfrm>
            <a:prstGeom prst="rect">
              <a:avLst/>
            </a:prstGeom>
            <a:noFill/>
            <a:ln w="444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 name="Rectangle 39"/>
            <p:cNvSpPr>
              <a:spLocks noChangeArrowheads="1"/>
            </p:cNvSpPr>
            <p:nvPr/>
          </p:nvSpPr>
          <p:spPr bwMode="auto">
            <a:xfrm>
              <a:off x="4285" y="3287"/>
              <a:ext cx="408" cy="91"/>
            </a:xfrm>
            <a:prstGeom prst="rect">
              <a:avLst/>
            </a:prstGeom>
            <a:noFill/>
            <a:ln w="444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 name="Rectangle 40"/>
            <p:cNvSpPr>
              <a:spLocks noChangeArrowheads="1"/>
            </p:cNvSpPr>
            <p:nvPr/>
          </p:nvSpPr>
          <p:spPr bwMode="auto">
            <a:xfrm>
              <a:off x="4741" y="3424"/>
              <a:ext cx="272" cy="91"/>
            </a:xfrm>
            <a:prstGeom prst="rect">
              <a:avLst/>
            </a:prstGeom>
            <a:noFill/>
            <a:ln w="444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Tree>
    <p:extLst>
      <p:ext uri="{BB962C8B-B14F-4D97-AF65-F5344CB8AC3E}">
        <p14:creationId xmlns:p14="http://schemas.microsoft.com/office/powerpoint/2010/main" val="17481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91650"/>
          </a:xfrm>
        </p:spPr>
        <p:txBody>
          <a:bodyPr/>
          <a:lstStyle/>
          <a:p>
            <a:r>
              <a:rPr dirty="0" smtClean="0"/>
              <a:t>Catégories clés</a:t>
            </a:r>
            <a:endParaRPr lang="fr-FR" dirty="0"/>
          </a:p>
        </p:txBody>
      </p:sp>
      <p:pic>
        <p:nvPicPr>
          <p:cNvPr id="5" name="Picture 4"/>
          <p:cNvPicPr/>
          <p:nvPr/>
        </p:nvPicPr>
        <p:blipFill>
          <a:blip r:embed="rId3"/>
          <a:stretch>
            <a:fillRect/>
          </a:stretch>
        </p:blipFill>
        <p:spPr>
          <a:xfrm>
            <a:off x="199072" y="1286238"/>
            <a:ext cx="8745855" cy="4410710"/>
          </a:xfrm>
          <a:prstGeom prst="rect">
            <a:avLst/>
          </a:prstGeom>
        </p:spPr>
      </p:pic>
    </p:spTree>
    <p:extLst>
      <p:ext uri="{BB962C8B-B14F-4D97-AF65-F5344CB8AC3E}">
        <p14:creationId xmlns:p14="http://schemas.microsoft.com/office/powerpoint/2010/main" val="2747159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5448" y="230188"/>
            <a:ext cx="8988552" cy="1278002"/>
          </a:xfrm>
        </p:spPr>
        <p:txBody>
          <a:bodyPr/>
          <a:lstStyle/>
          <a:p>
            <a:pPr marL="0" indent="0"/>
            <a:r>
              <a:rPr lang="en-GB" sz="2000" dirty="0"/>
              <a:t>Tableau des données de base par secteur pour les variations </a:t>
            </a:r>
            <a:r>
              <a:rPr lang="en-GB" sz="2000" dirty="0" smtClean="0"/>
              <a:t>des stocks </a:t>
            </a:r>
            <a:r>
              <a:rPr lang="en-GB" sz="2000" dirty="0"/>
              <a:t>de carbone résultant du déboisement</a:t>
            </a:r>
            <a:endParaRPr lang="fr-FR" sz="2000" dirty="0"/>
          </a:p>
        </p:txBody>
      </p:sp>
      <p:pic>
        <p:nvPicPr>
          <p:cNvPr id="5" name="Picture 4"/>
          <p:cNvPicPr/>
          <p:nvPr/>
        </p:nvPicPr>
        <p:blipFill>
          <a:blip r:embed="rId3"/>
          <a:stretch>
            <a:fillRect/>
          </a:stretch>
        </p:blipFill>
        <p:spPr>
          <a:xfrm>
            <a:off x="251460" y="1486807"/>
            <a:ext cx="8892540" cy="4349750"/>
          </a:xfrm>
          <a:prstGeom prst="rect">
            <a:avLst/>
          </a:prstGeom>
        </p:spPr>
      </p:pic>
      <p:sp>
        <p:nvSpPr>
          <p:cNvPr id="6" name="Text Box 8"/>
          <p:cNvSpPr txBox="1">
            <a:spLocks noChangeArrowheads="1"/>
          </p:cNvSpPr>
          <p:nvPr/>
        </p:nvSpPr>
        <p:spPr bwMode="auto">
          <a:xfrm>
            <a:off x="323850" y="4608513"/>
            <a:ext cx="5153406" cy="1323439"/>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1">
            <a:spAutoFit/>
          </a:bodyPr>
          <a:lstStyle/>
          <a:p>
            <a:pPr algn="ctr">
              <a:spcBef>
                <a:spcPct val="50000"/>
              </a:spcBef>
            </a:pPr>
            <a:r>
              <a:rPr lang="en-GB" sz="2000" dirty="0">
                <a:solidFill>
                  <a:srgbClr val="000000"/>
                </a:solidFill>
              </a:rPr>
              <a:t>La subdivision </a:t>
            </a:r>
            <a:r>
              <a:rPr lang="en-GB" sz="2000" u="sng" dirty="0">
                <a:solidFill>
                  <a:srgbClr val="000000"/>
                </a:solidFill>
              </a:rPr>
              <a:t>dépend de la </a:t>
            </a:r>
            <a:r>
              <a:rPr lang="en-GB" sz="2000" u="sng" dirty="0" err="1" smtClean="0">
                <a:solidFill>
                  <a:srgbClr val="000000"/>
                </a:solidFill>
              </a:rPr>
              <a:t>Partie</a:t>
            </a:r>
            <a:r>
              <a:rPr lang="en-GB" sz="2000" dirty="0">
                <a:solidFill>
                  <a:srgbClr val="000000"/>
                </a:solidFill>
              </a:rPr>
              <a:t> : type/année de conversion, zone climatique, système de gestion, type de sol, type de végétation, classification nationale des terres, etc.</a:t>
            </a:r>
            <a:endParaRPr lang="fr-FR" sz="2000" dirty="0">
              <a:solidFill>
                <a:srgbClr val="000000"/>
              </a:solidFill>
            </a:endParaRPr>
          </a:p>
        </p:txBody>
      </p:sp>
      <p:sp>
        <p:nvSpPr>
          <p:cNvPr id="7" name="AutoShape 9"/>
          <p:cNvSpPr>
            <a:spLocks noChangeArrowheads="1"/>
          </p:cNvSpPr>
          <p:nvPr/>
        </p:nvSpPr>
        <p:spPr bwMode="auto">
          <a:xfrm>
            <a:off x="1187450" y="2590800"/>
            <a:ext cx="215900" cy="2087563"/>
          </a:xfrm>
          <a:prstGeom prst="upArrow">
            <a:avLst>
              <a:gd name="adj1" fmla="val 50000"/>
              <a:gd name="adj2" fmla="val 241728"/>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2747159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353086"/>
          </a:xfrm>
        </p:spPr>
        <p:txBody>
          <a:bodyPr/>
          <a:lstStyle/>
          <a:p>
            <a:pPr lvl="0"/>
            <a:r>
              <a:rPr dirty="0" smtClean="0"/>
              <a:t>2. L</a:t>
            </a:r>
            <a:r>
              <a:rPr lang="fr-BE" dirty="0"/>
              <a:t>’</a:t>
            </a:r>
            <a:r>
              <a:rPr dirty="0" err="1" smtClean="0"/>
              <a:t>approche</a:t>
            </a:r>
            <a:r>
              <a:rPr dirty="0" smtClean="0"/>
              <a:t> prudente appliquée au cas de la RDC (approche matricielle)</a:t>
            </a:r>
            <a:endParaRPr lang="fr-FR" dirty="0"/>
          </a:p>
        </p:txBody>
      </p:sp>
      <p:sp>
        <p:nvSpPr>
          <p:cNvPr id="3" name="Tijdelijke aanduiding voor tekst 2"/>
          <p:cNvSpPr>
            <a:spLocks noGrp="1"/>
          </p:cNvSpPr>
          <p:nvPr>
            <p:ph type="body" sz="quarter" idx="10"/>
          </p:nvPr>
        </p:nvSpPr>
        <p:spPr>
          <a:xfrm>
            <a:off x="442972" y="2203121"/>
            <a:ext cx="8521188" cy="3492829"/>
          </a:xfrm>
        </p:spPr>
        <p:txBody>
          <a:bodyPr/>
          <a:lstStyle/>
          <a:p>
            <a:pPr marL="0" lvl="0" indent="0">
              <a:buNone/>
            </a:pPr>
            <a:r>
              <a:rPr lang="en-US" sz="2000" dirty="0" smtClean="0"/>
              <a:t>Cet exemple national est repris </a:t>
            </a:r>
            <a:r>
              <a:rPr lang="en-US" sz="2000" dirty="0" err="1" smtClean="0"/>
              <a:t>dans</a:t>
            </a:r>
            <a:r>
              <a:rPr lang="en-US" sz="2000" dirty="0" smtClean="0"/>
              <a:t> </a:t>
            </a:r>
            <a:r>
              <a:rPr lang="en-US" sz="2000" dirty="0" err="1" smtClean="0"/>
              <a:t>l’exemple</a:t>
            </a:r>
            <a:r>
              <a:rPr lang="en-US" sz="2000" dirty="0" smtClean="0"/>
              <a:t> national n</a:t>
            </a:r>
            <a:r>
              <a:rPr lang="en-US" sz="2000" baseline="30000" dirty="0" smtClean="0"/>
              <a:t>o</a:t>
            </a:r>
            <a:r>
              <a:rPr lang="en-US" sz="2000" dirty="0" smtClean="0"/>
              <a:t> 3 du </a:t>
            </a:r>
            <a:r>
              <a:rPr lang="en-US" sz="2000" dirty="0" smtClean="0">
                <a:solidFill>
                  <a:schemeClr val="accent4"/>
                </a:solidFill>
              </a:rPr>
              <a:t>module 2.7</a:t>
            </a:r>
          </a:p>
          <a:p>
            <a:pPr marL="0" lvl="0" indent="0">
              <a:buNone/>
            </a:pPr>
            <a:r>
              <a:rPr lang="en-US" sz="2000" dirty="0" err="1" smtClean="0"/>
              <a:t>Voir</a:t>
            </a:r>
            <a:r>
              <a:rPr lang="en-US" sz="2000" dirty="0" smtClean="0"/>
              <a:t> </a:t>
            </a:r>
            <a:r>
              <a:rPr lang="en-US" sz="2000" dirty="0" err="1" smtClean="0"/>
              <a:t>l’exemple</a:t>
            </a:r>
            <a:r>
              <a:rPr lang="en-US" sz="2000" dirty="0" smtClean="0"/>
              <a:t> national figurant dans le </a:t>
            </a:r>
            <a:r>
              <a:rPr lang="en-US" sz="2000" dirty="0">
                <a:solidFill>
                  <a:schemeClr val="accent4"/>
                </a:solidFill>
              </a:rPr>
              <a:t>module 2.7</a:t>
            </a:r>
          </a:p>
        </p:txBody>
      </p:sp>
    </p:spTree>
    <p:extLst>
      <p:ext uri="{BB962C8B-B14F-4D97-AF65-F5344CB8AC3E}">
        <p14:creationId xmlns:p14="http://schemas.microsoft.com/office/powerpoint/2010/main" val="3332216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fr-FR" dirty="0" smtClean="0"/>
              <a:t>Bibliographie</a:t>
            </a:r>
            <a:endParaRPr lang="fr-FR" dirty="0"/>
          </a:p>
        </p:txBody>
      </p:sp>
      <p:sp>
        <p:nvSpPr>
          <p:cNvPr id="3" name="Text Placeholder 2"/>
          <p:cNvSpPr>
            <a:spLocks noGrp="1"/>
          </p:cNvSpPr>
          <p:nvPr>
            <p:ph type="body" sz="quarter" idx="10"/>
          </p:nvPr>
        </p:nvSpPr>
        <p:spPr>
          <a:xfrm>
            <a:off x="421200" y="1361996"/>
            <a:ext cx="8521188" cy="4404807"/>
          </a:xfrm>
        </p:spPr>
        <p:txBody>
          <a:bodyPr/>
          <a:lstStyle/>
          <a:p>
            <a:pPr>
              <a:lnSpc>
                <a:spcPct val="150000"/>
              </a:lnSpc>
            </a:pPr>
            <a:r>
              <a:rPr lang="en-US" sz="1200" dirty="0" smtClean="0"/>
              <a:t>GIEC (</a:t>
            </a:r>
            <a:r>
              <a:rPr lang="en-US" sz="1200" dirty="0" err="1" smtClean="0"/>
              <a:t>Groupe</a:t>
            </a:r>
            <a:r>
              <a:rPr lang="en-US" sz="1200" dirty="0" smtClean="0"/>
              <a:t> </a:t>
            </a:r>
            <a:r>
              <a:rPr lang="en-US" sz="1200" dirty="0" err="1" smtClean="0"/>
              <a:t>intergouvernemental</a:t>
            </a:r>
            <a:r>
              <a:rPr lang="en-US" sz="1200" dirty="0" smtClean="0"/>
              <a:t> </a:t>
            </a:r>
            <a:r>
              <a:rPr lang="en-US" sz="1200" dirty="0" err="1" smtClean="0"/>
              <a:t>sur</a:t>
            </a:r>
            <a:r>
              <a:rPr lang="en-US" sz="1200" dirty="0" smtClean="0"/>
              <a:t> </a:t>
            </a:r>
            <a:r>
              <a:rPr lang="en-US" sz="1200" dirty="0" err="1" smtClean="0"/>
              <a:t>l’evolution</a:t>
            </a:r>
            <a:r>
              <a:rPr lang="en-US" sz="1200" dirty="0" smtClean="0"/>
              <a:t> du </a:t>
            </a:r>
            <a:r>
              <a:rPr lang="en-US" sz="1200" dirty="0" err="1" smtClean="0"/>
              <a:t>climat</a:t>
            </a:r>
            <a:r>
              <a:rPr lang="en-US" sz="1200" dirty="0" smtClean="0"/>
              <a:t>). </a:t>
            </a:r>
            <a:r>
              <a:rPr lang="en-US" sz="1200" dirty="0"/>
              <a:t>2000. </a:t>
            </a:r>
            <a:r>
              <a:rPr lang="fr-FR" sz="1200" i="1" dirty="0"/>
              <a:t>Recommandations du GIEC en matière de bonnes pratiques et de gestion des incertitudes pour les inventaires nationaux de gaz à effet de serre</a:t>
            </a:r>
            <a:r>
              <a:rPr lang="en-US" sz="1200" dirty="0" smtClean="0"/>
              <a:t>. Genève, Suisse: GIEC. </a:t>
            </a:r>
            <a:r>
              <a:rPr lang="en-US" sz="1200" dirty="0"/>
              <a:t>http://www.ipcc-nggip.iges.or.jp/public/gp/english/.</a:t>
            </a:r>
            <a:endParaRPr lang="fr-FR" sz="1200" dirty="0"/>
          </a:p>
          <a:p>
            <a:pPr>
              <a:lnSpc>
                <a:spcPct val="150000"/>
              </a:lnSpc>
            </a:pPr>
            <a:r>
              <a:rPr lang="en-US" sz="1200" dirty="0" smtClean="0"/>
              <a:t>CCNUCC (Convention-cadre des Nations </a:t>
            </a:r>
            <a:r>
              <a:rPr lang="en-US" sz="1200" dirty="0" err="1" smtClean="0"/>
              <a:t>Unies</a:t>
            </a:r>
            <a:r>
              <a:rPr lang="en-US" sz="1200" dirty="0" smtClean="0"/>
              <a:t> </a:t>
            </a:r>
            <a:r>
              <a:rPr lang="en-US" sz="1200" dirty="0" err="1" smtClean="0"/>
              <a:t>sur</a:t>
            </a:r>
            <a:r>
              <a:rPr lang="en-US" sz="1200" dirty="0" smtClean="0"/>
              <a:t> les </a:t>
            </a:r>
            <a:r>
              <a:rPr lang="en-US" sz="1200" dirty="0" err="1" smtClean="0"/>
              <a:t>changements</a:t>
            </a:r>
            <a:r>
              <a:rPr lang="en-US" sz="1200" dirty="0" smtClean="0"/>
              <a:t> </a:t>
            </a:r>
            <a:r>
              <a:rPr lang="en-US" sz="1200" dirty="0" err="1" smtClean="0"/>
              <a:t>climatiques</a:t>
            </a:r>
            <a:r>
              <a:rPr lang="en-US" sz="1200" dirty="0" smtClean="0"/>
              <a:t>.) n.d.a. “National Inventory Submissions 2013.” http://unfccc.int/national_reports/annex_i_ghg_inventories/national_inventories_submissions/items/7383.php.</a:t>
            </a:r>
            <a:endParaRPr lang="fr-FR" sz="1200" dirty="0"/>
          </a:p>
          <a:p>
            <a:pPr>
              <a:lnSpc>
                <a:spcPct val="150000"/>
              </a:lnSpc>
            </a:pPr>
            <a:r>
              <a:rPr lang="en-US" sz="1200"/>
              <a:t>CCNUCC. </a:t>
            </a:r>
            <a:r>
              <a:rPr lang="en-US" sz="1200" dirty="0" smtClean="0"/>
              <a:t>n.d.b. “Inventory Review Reports 2012.” http://unfccc.int/national_reports/annex_i_ghg_inventories/inventory_review_reports/items/6616.php. </a:t>
            </a:r>
            <a:endParaRPr lang="fr-FR" sz="1200" dirty="0"/>
          </a:p>
          <a:p>
            <a:pPr marL="0" indent="0">
              <a:lnSpc>
                <a:spcPct val="150000"/>
              </a:lnSpc>
              <a:buNone/>
            </a:pPr>
            <a:endParaRPr lang="fr-FR" sz="1200" dirty="0"/>
          </a:p>
        </p:txBody>
      </p:sp>
    </p:spTree>
    <p:extLst>
      <p:ext uri="{BB962C8B-B14F-4D97-AF65-F5344CB8AC3E}">
        <p14:creationId xmlns:p14="http://schemas.microsoft.com/office/powerpoint/2010/main" val="3451411546"/>
      </p:ext>
    </p:extLst>
  </p:cSld>
  <p:clrMapOvr>
    <a:masterClrMapping/>
  </p:clrMapOvr>
</p:sld>
</file>

<file path=ppt/theme/theme1.xml><?xml version="1.0" encoding="utf-8"?>
<a:theme xmlns:a="http://schemas.openxmlformats.org/drawingml/2006/main" name="Wageningen UR">
  <a:themeElements>
    <a:clrScheme name="WHUK - 010412">
      <a:dk1>
        <a:srgbClr val="005172"/>
      </a:dk1>
      <a:lt1>
        <a:srgbClr val="FFFFFF"/>
      </a:lt1>
      <a:dk2>
        <a:srgbClr val="34B233"/>
      </a:dk2>
      <a:lt2>
        <a:srgbClr val="005172"/>
      </a:lt2>
      <a:accent1>
        <a:srgbClr val="519FD7"/>
      </a:accent1>
      <a:accent2>
        <a:srgbClr val="948A85"/>
      </a:accent2>
      <a:accent3>
        <a:srgbClr val="D5D2CA"/>
      </a:accent3>
      <a:accent4>
        <a:srgbClr val="FF7900"/>
      </a:accent4>
      <a:accent5>
        <a:srgbClr val="00549F"/>
      </a:accent5>
      <a:accent6>
        <a:srgbClr val="000000"/>
      </a:accent6>
      <a:hlink>
        <a:srgbClr val="00549F"/>
      </a:hlink>
      <a:folHlink>
        <a:srgbClr val="000000"/>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solidFill>
          <a:schemeClr val="accent3"/>
        </a:solid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15158</TotalTime>
  <Words>464</Words>
  <Application>Microsoft Office PowerPoint</Application>
  <PresentationFormat>On-screen Show (4:3)</PresentationFormat>
  <Paragraphs>43</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Verdana</vt:lpstr>
      <vt:lpstr>Wingdings</vt:lpstr>
      <vt:lpstr>Wageningen UR</vt:lpstr>
      <vt:lpstr>Module 3.3 Orientations pour la notification des résultats REDD+ conformément aux recommandations et aux lignes directrices du GIEC</vt:lpstr>
      <vt:lpstr>1. Tableaux du CRF de l’Annexe I</vt:lpstr>
      <vt:lpstr>Tableau de synthèse : Champ d’application de la notification</vt:lpstr>
      <vt:lpstr>Matrice de transition des terres</vt:lpstr>
      <vt:lpstr>Catégories clés</vt:lpstr>
      <vt:lpstr>Tableau des données de base par secteur pour les variations des stocks de carbone résultant du déboisement</vt:lpstr>
      <vt:lpstr>2. L’approche prudente appliquée au cas de la RDC (approche matricielle)</vt:lpstr>
      <vt:lpstr>Bibliographie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Martin Brinkman</dc:creator>
  <cp:lastModifiedBy>Cecile Jannotin</cp:lastModifiedBy>
  <cp:revision>755</cp:revision>
  <dcterms:created xsi:type="dcterms:W3CDTF">2011-09-29T08:30:03Z</dcterms:created>
  <dcterms:modified xsi:type="dcterms:W3CDTF">2015-07-04T08:36:15Z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WHUK.pptx</vt:lpwstr>
  </property>
</Properties>
</file>