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3.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7.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8.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9.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0.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1.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12.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13.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4.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5.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6.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17.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18.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19.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20.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21.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22.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23.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24.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25.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notesSlides/notesSlide26.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notesSlides/notesSlide27.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28.xml" ContentType="application/vnd.openxmlformats-officedocument.presentationml.notesSlide+xml"/>
  <Override PartName="/ppt/tags/tag80.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648" r:id="rId1"/>
  </p:sldMasterIdLst>
  <p:notesMasterIdLst>
    <p:notesMasterId r:id="rId31"/>
  </p:notesMasterIdLst>
  <p:handoutMasterIdLst>
    <p:handoutMasterId r:id="rId32"/>
  </p:handoutMasterIdLst>
  <p:sldIdLst>
    <p:sldId id="354" r:id="rId2"/>
    <p:sldId id="363" r:id="rId3"/>
    <p:sldId id="364" r:id="rId4"/>
    <p:sldId id="387" r:id="rId5"/>
    <p:sldId id="384" r:id="rId6"/>
    <p:sldId id="401" r:id="rId7"/>
    <p:sldId id="393" r:id="rId8"/>
    <p:sldId id="394" r:id="rId9"/>
    <p:sldId id="398" r:id="rId10"/>
    <p:sldId id="400" r:id="rId11"/>
    <p:sldId id="392" r:id="rId12"/>
    <p:sldId id="368" r:id="rId13"/>
    <p:sldId id="388" r:id="rId14"/>
    <p:sldId id="389" r:id="rId15"/>
    <p:sldId id="390" r:id="rId16"/>
    <p:sldId id="402" r:id="rId17"/>
    <p:sldId id="391" r:id="rId18"/>
    <p:sldId id="403" r:id="rId19"/>
    <p:sldId id="376" r:id="rId20"/>
    <p:sldId id="380" r:id="rId21"/>
    <p:sldId id="381" r:id="rId22"/>
    <p:sldId id="374" r:id="rId23"/>
    <p:sldId id="377" r:id="rId24"/>
    <p:sldId id="378" r:id="rId25"/>
    <p:sldId id="382" r:id="rId26"/>
    <p:sldId id="404" r:id="rId27"/>
    <p:sldId id="360" r:id="rId28"/>
    <p:sldId id="405" r:id="rId29"/>
    <p:sldId id="406" r:id="rId30"/>
  </p:sldIdLst>
  <p:sldSz cx="9144000" cy="6858000" type="screen4x3"/>
  <p:notesSz cx="6797675" cy="9928225"/>
  <p:defaultTextStyle>
    <a:defPPr>
      <a:defRPr lang="nl-NL"/>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xmlns="">
        <p15:guide id="1" orient="horz" pos="1219">
          <p15:clr>
            <a:srgbClr val="A4A3A4"/>
          </p15:clr>
        </p15:guide>
        <p15:guide id="2" orient="horz" pos="147">
          <p15:clr>
            <a:srgbClr val="A4A3A4"/>
          </p15:clr>
        </p15:guide>
        <p15:guide id="3" orient="horz">
          <p15:clr>
            <a:srgbClr val="A4A3A4"/>
          </p15:clr>
        </p15:guide>
        <p15:guide id="4" orient="horz" pos="3756">
          <p15:clr>
            <a:srgbClr val="A4A3A4"/>
          </p15:clr>
        </p15:guide>
        <p15:guide id="5" pos="339">
          <p15:clr>
            <a:srgbClr val="A4A3A4"/>
          </p15:clr>
        </p15:guide>
        <p15:guide id="6" pos="5633">
          <p15:clr>
            <a:srgbClr val="A4A3A4"/>
          </p15:clr>
        </p15:guide>
      </p15:sldGuideLst>
    </p:ext>
    <p:ext uri="{2D200454-40CA-4A62-9FC3-DE9A4176ACB9}">
      <p15:notesGuideLst xmlns:p15="http://schemas.microsoft.com/office/powerpoint/2012/main" xmlns="">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ilson, Sylvia N." initials="WSN" lastIdx="9" clrIdx="0"/>
  <p:cmAuthor id="1" name="Romijn, Erika" initials="J.E."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F9C35"/>
    <a:srgbClr val="34B233"/>
    <a:srgbClr val="000000"/>
    <a:srgbClr val="292929"/>
    <a:srgbClr val="D5D2CA"/>
    <a:srgbClr val="005172"/>
    <a:srgbClr val="6AAD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E8034E78-7F5D-4C2E-B375-FC64B27BC917}">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38B1855-1B75-4FBE-930C-398BA8C253C6}" styleName="Stijl, thema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034E78-7F5D-4C2E-B375-FC64B27BC917}" styleName="Stijl, donker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202B0CA-FC54-4496-8BCA-5EF66A818D29}" styleName="Stijl, donker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18603FDC-E32A-4AB5-989C-0864C3EAD2B8}" styleName="Stijl, thema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B344D84-9AFB-497E-A393-DC336BA19D2E}" styleName="Stijl, gemiddeld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Stijl, gemiddeld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Stijl, gemiddeld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9631B5-78F2-41C9-869B-9F39066F8104}" styleName="Stijl, gemiddeld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Stijl, gemiddeld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Stijl, gemiddeld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A107856-5554-42FB-B03E-39F5DBC370BA}" styleName="Stijl, gemiddeld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E9639D4-E3E2-4D34-9284-5A2195B3D0D7}" styleName="Stijl, lich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301B821-A1FF-4177-AEE7-76D212191A09}" styleName="Stijl, gemiddeld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Stijl, gemiddeld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023" autoAdjust="0"/>
    <p:restoredTop sz="65533" autoAdjust="0"/>
  </p:normalViewPr>
  <p:slideViewPr>
    <p:cSldViewPr snapToGrid="0" showGuides="1">
      <p:cViewPr varScale="1">
        <p:scale>
          <a:sx n="55" d="100"/>
          <a:sy n="55" d="100"/>
        </p:scale>
        <p:origin x="-2478" y="-48"/>
      </p:cViewPr>
      <p:guideLst>
        <p:guide orient="horz" pos="1219"/>
        <p:guide orient="horz" pos="147"/>
        <p:guide orient="horz"/>
        <p:guide orient="horz" pos="3756"/>
        <p:guide pos="339"/>
        <p:guide pos="5633"/>
      </p:guideLst>
    </p:cSldViewPr>
  </p:slideViewPr>
  <p:outlineViewPr>
    <p:cViewPr>
      <p:scale>
        <a:sx n="33" d="100"/>
        <a:sy n="33" d="100"/>
      </p:scale>
      <p:origin x="0" y="-17922"/>
    </p:cViewPr>
  </p:outlineViewPr>
  <p:notesTextViewPr>
    <p:cViewPr>
      <p:scale>
        <a:sx n="126" d="100"/>
        <a:sy n="126" d="100"/>
      </p:scale>
      <p:origin x="0" y="0"/>
    </p:cViewPr>
  </p:notesTextViewPr>
  <p:sorterViewPr>
    <p:cViewPr>
      <p:scale>
        <a:sx n="100" d="100"/>
        <a:sy n="100" d="100"/>
      </p:scale>
      <p:origin x="0" y="0"/>
    </p:cViewPr>
  </p:sorterViewPr>
  <p:notesViewPr>
    <p:cSldViewPr snapToGrid="0">
      <p:cViewPr varScale="1">
        <p:scale>
          <a:sx n="86" d="100"/>
          <a:sy n="86" d="100"/>
        </p:scale>
        <p:origin x="978" y="10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B0783860-4368-477E-949C-EFFB2D7A6FCF}" type="datetimeFigureOut">
              <a:rPr lang="nl-NL" smtClean="0"/>
              <a:pPr/>
              <a:t>3-4-2017</a:t>
            </a:fld>
            <a:endParaRPr lang="fr-FR" dirty="0"/>
          </a:p>
        </p:txBody>
      </p:sp>
      <p:sp>
        <p:nvSpPr>
          <p:cNvPr id="4" name="Tijdelijke aanduiding voor voettekst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548ACCC5-82E5-465D-9C4B-E9A05E0E54D2}" type="slidenum">
              <a:rPr lang="nl-NL" smtClean="0"/>
              <a:pPr/>
              <a:t>‹#›</a:t>
            </a:fld>
            <a:endParaRPr lang="fr-FR" dirty="0"/>
          </a:p>
        </p:txBody>
      </p:sp>
    </p:spTree>
    <p:extLst>
      <p:ext uri="{BB962C8B-B14F-4D97-AF65-F5344CB8AC3E}">
        <p14:creationId xmlns:p14="http://schemas.microsoft.com/office/powerpoint/2010/main" val="21437167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DCD5A3A1-DC64-4EF9-BE01-EE8ACAEB9029}" type="datetimeFigureOut">
              <a:rPr lang="en-GB" smtClean="0"/>
              <a:pPr/>
              <a:t>03/04/2017</a:t>
            </a:fld>
            <a:endParaRPr lang="fr-FR"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02599C58-F26E-484C-B158-D7CF572B4912}" type="slidenum">
              <a:rPr lang="en-GB" smtClean="0"/>
              <a:pPr/>
              <a:t>‹#›</a:t>
            </a:fld>
            <a:endParaRPr lang="fr-FR" dirty="0"/>
          </a:p>
        </p:txBody>
      </p:sp>
    </p:spTree>
    <p:extLst>
      <p:ext uri="{BB962C8B-B14F-4D97-AF65-F5344CB8AC3E}">
        <p14:creationId xmlns:p14="http://schemas.microsoft.com/office/powerpoint/2010/main" val="1964613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noProof="0" dirty="0" smtClean="0"/>
              <a:t>GIEC = Groupe d’experts intergouvernemental sur l’évolution du climat ;</a:t>
            </a:r>
            <a:r>
              <a:rPr lang="fr-FR" noProof="0" dirty="0" smtClean="0"/>
              <a:t> </a:t>
            </a:r>
            <a:r>
              <a:rPr lang="fr-FR" sz="1200" b="0" noProof="0" dirty="0" smtClean="0"/>
              <a:t>MNV = mesure, notification et vérification ; WRI = World </a:t>
            </a:r>
            <a:r>
              <a:rPr lang="fr-FR" sz="1200" b="0" noProof="0" dirty="0" err="1" smtClean="0"/>
              <a:t>Resources</a:t>
            </a:r>
            <a:r>
              <a:rPr lang="fr-FR" sz="1200" b="0" noProof="0" dirty="0" smtClean="0"/>
              <a:t> Institute; UTCAFT = Utilisation des terres, changements d’affectation des terres et foresterie ; GES = Gaz à effet de serre.</a:t>
            </a:r>
          </a:p>
          <a:p>
            <a:endParaRPr lang="fr-FR" sz="1200" b="0" noProof="0" dirty="0" smtClean="0"/>
          </a:p>
          <a:p>
            <a:r>
              <a:rPr lang="fr-FR" sz="1200" b="0" noProof="0" dirty="0" smtClean="0"/>
              <a:t>Source de la figure</a:t>
            </a:r>
            <a:r>
              <a:rPr lang="fr-FR" noProof="0" dirty="0" smtClean="0"/>
              <a:t> </a:t>
            </a:r>
            <a:r>
              <a:rPr lang="fr-FR" sz="1200" b="0" noProof="0" dirty="0" smtClean="0"/>
              <a:t>: </a:t>
            </a:r>
            <a:r>
              <a:rPr lang="fr-FR" sz="1200" b="0" i="0" u="none" strike="noStrike" kern="1200" baseline="0" noProof="0" dirty="0" err="1" smtClean="0">
                <a:solidFill>
                  <a:schemeClr val="tx1"/>
                </a:solidFill>
                <a:latin typeface="+mn-lt"/>
              </a:rPr>
              <a:t>Bhattacharya</a:t>
            </a:r>
            <a:r>
              <a:rPr lang="fr-FR" sz="1200" b="0" i="0" u="none" strike="noStrike" kern="1200" baseline="0" noProof="0" dirty="0" smtClean="0">
                <a:solidFill>
                  <a:schemeClr val="tx1"/>
                </a:solidFill>
                <a:latin typeface="+mn-lt"/>
              </a:rPr>
              <a:t>, 2012. </a:t>
            </a:r>
            <a:endParaRPr lang="fr-FR" sz="1200" b="0" noProof="0"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1</a:t>
            </a:fld>
            <a:endParaRPr lang="fr-FR" dirty="0"/>
          </a:p>
        </p:txBody>
      </p:sp>
    </p:spTree>
    <p:extLst>
      <p:ext uri="{BB962C8B-B14F-4D97-AF65-F5344CB8AC3E}">
        <p14:creationId xmlns:p14="http://schemas.microsoft.com/office/powerpoint/2010/main" val="4132003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Le ministère de l’Environnement et des Forêts est responsable de la coordination globale de la préparation des estimations de GES dans le secteur UTCATF. D’autres institutions sont associées au processus, notamment : le Centre national de télédétection (NRSC), Forest Survey of </a:t>
            </a:r>
            <a:r>
              <a:rPr lang="fr-FR" noProof="0" dirty="0" err="1" smtClean="0"/>
              <a:t>India</a:t>
            </a:r>
            <a:r>
              <a:rPr lang="fr-FR" noProof="0" dirty="0" smtClean="0"/>
              <a:t> (FSI), le Conseil indien pour la recherche et l’éducation sur les forêts (ICFRE) et l’Institut indien des Sciences (</a:t>
            </a:r>
            <a:r>
              <a:rPr lang="fr-FR" noProof="0" dirty="0" err="1" smtClean="0"/>
              <a:t>IISc</a:t>
            </a:r>
            <a:r>
              <a:rPr lang="fr-FR" noProof="0" dirty="0" smtClean="0"/>
              <a:t>). Celles-ci se réunissent régulièrement et ont des rôles et responsabilités clairement définis.</a:t>
            </a:r>
          </a:p>
          <a:p>
            <a:endParaRPr lang="fr-FR" baseline="0" noProof="0" dirty="0" smtClean="0"/>
          </a:p>
          <a:p>
            <a:r>
              <a:rPr lang="fr-FR" noProof="0" dirty="0" smtClean="0"/>
              <a:t>Fonctions des différentes institutions associées à la préparation de l’inventaire des émissions de GES dans le secteur UTCATF :</a:t>
            </a:r>
          </a:p>
          <a:p>
            <a:endParaRPr lang="fr-FR" baseline="0" noProof="0" dirty="0" smtClean="0"/>
          </a:p>
          <a:p>
            <a:pPr marL="171450" indent="-171450">
              <a:buFontTx/>
              <a:buChar char="-"/>
            </a:pPr>
            <a:r>
              <a:rPr lang="fr-FR" noProof="0" dirty="0" smtClean="0"/>
              <a:t>NRSC : Fournir des données d’observation de la Terre ; préparer des cartes d’utilisation de terres sans vocation forestière (terres cultivées, prairies, établissements et autres terres sur l’ensemble du territoire national) ; et estimation du changement d’affectation des terres. </a:t>
            </a:r>
          </a:p>
          <a:p>
            <a:pPr marL="0" indent="0">
              <a:buFontTx/>
              <a:buNone/>
            </a:pPr>
            <a:endParaRPr lang="fr-FR" baseline="0" noProof="0" dirty="0" smtClean="0"/>
          </a:p>
          <a:p>
            <a:pPr marL="171450" indent="-171450">
              <a:buFontTx/>
              <a:buChar char="-"/>
            </a:pPr>
            <a:r>
              <a:rPr lang="fr-FR" noProof="0" dirty="0" smtClean="0"/>
              <a:t>FSI : Évaluations du couvert forestier et terrestre, y compris préparation d’une carte d’affectation des terres, estimation du changement du couvert forestier, estimation de la superficie de combustion de la biomasse ; détermination des stocks de biomasse épigée, de biomasse souterraine et de carbone dans le sol ; et estimation de la variation des stocks de carbone due aux changements d’affectation des terres dans les forêts et de la combustion de la biomasse.</a:t>
            </a:r>
          </a:p>
          <a:p>
            <a:pPr marL="171450" indent="-171450">
              <a:buFontTx/>
              <a:buChar char="-"/>
            </a:pPr>
            <a:endParaRPr lang="fr-FR" baseline="0" noProof="0" dirty="0" smtClean="0"/>
          </a:p>
          <a:p>
            <a:pPr marL="171450" indent="-171450">
              <a:buFontTx/>
              <a:buChar char="-"/>
            </a:pPr>
            <a:r>
              <a:rPr lang="fr-FR" noProof="0" dirty="0" smtClean="0"/>
              <a:t>ICFRE : Onze instituts de recherche travaillent sous la tutelle de l’ICFRE partout en Inde. Ils sont chargés de mesurer le carbone du sol sur 600 parcelles échantillonnées dans différents types de forêts et zones physiographiques.</a:t>
            </a:r>
          </a:p>
          <a:p>
            <a:pPr marL="171450" indent="-171450">
              <a:buFontTx/>
              <a:buChar char="-"/>
            </a:pPr>
            <a:endParaRPr lang="fr-FR" baseline="0" noProof="0" dirty="0" smtClean="0"/>
          </a:p>
          <a:p>
            <a:pPr marL="171450" indent="-171450">
              <a:buFontTx/>
              <a:buChar char="-"/>
            </a:pPr>
            <a:r>
              <a:rPr lang="fr-FR" noProof="0" dirty="0" err="1" smtClean="0"/>
              <a:t>IISc</a:t>
            </a:r>
            <a:r>
              <a:rPr lang="fr-FR" noProof="0" dirty="0" smtClean="0"/>
              <a:t> : Fournir des orientations générales aux autres institutions sur la préparation d’inventaires d’émissions de GES. Mais aussi, estimer les émissions de GES liées à des catégories de terres non forestières avec l’appui du NRSC.</a:t>
            </a:r>
          </a:p>
          <a:p>
            <a:pPr marL="0" indent="0">
              <a:buFontTx/>
              <a:buNone/>
            </a:pPr>
            <a:endParaRPr lang="fr-FR" baseline="0" noProof="0" dirty="0" smtClean="0"/>
          </a:p>
          <a:p>
            <a:r>
              <a:rPr lang="fr-FR" noProof="0" dirty="0" smtClean="0"/>
              <a:t>Pour des informations plus détaillées, consulter </a:t>
            </a:r>
            <a:r>
              <a:rPr lang="fr-FR" sz="1200" b="0" i="0" u="none" strike="noStrike" kern="1200" baseline="0" noProof="0" dirty="0" err="1" smtClean="0">
                <a:solidFill>
                  <a:schemeClr val="tx1"/>
                </a:solidFill>
                <a:latin typeface="+mn-lt"/>
              </a:rPr>
              <a:t>Bhattacharya</a:t>
            </a:r>
            <a:r>
              <a:rPr lang="fr-FR" sz="1200" b="0" i="0" u="none" strike="noStrike" kern="1200" baseline="0" noProof="0" dirty="0" smtClean="0">
                <a:solidFill>
                  <a:schemeClr val="tx1"/>
                </a:solidFill>
                <a:latin typeface="+mn-lt"/>
              </a:rPr>
              <a:t> (2012). </a:t>
            </a:r>
            <a:endParaRPr lang="fr-FR" sz="1200" b="0" noProof="0"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10</a:t>
            </a:fld>
            <a:endParaRPr lang="fr-FR" dirty="0"/>
          </a:p>
        </p:txBody>
      </p:sp>
    </p:spTree>
    <p:extLst>
      <p:ext uri="{BB962C8B-B14F-4D97-AF65-F5344CB8AC3E}">
        <p14:creationId xmlns:p14="http://schemas.microsoft.com/office/powerpoint/2010/main" val="639603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dirty="0" smtClean="0"/>
              <a:t>Références : </a:t>
            </a:r>
          </a:p>
          <a:p>
            <a:r>
              <a:rPr lang="en-GB" sz="1200" b="0" i="0" kern="1200" dirty="0" smtClean="0">
                <a:solidFill>
                  <a:schemeClr val="tx1"/>
                </a:solidFill>
                <a:effectLst/>
                <a:latin typeface="+mn-lt"/>
              </a:rPr>
              <a:t>Eelderink et al. 2008 ; </a:t>
            </a:r>
            <a:r>
              <a:rPr lang="en-GB" sz="1200" dirty="0" smtClean="0">
                <a:solidFill>
                  <a:schemeClr val="tx1"/>
                </a:solidFill>
              </a:rPr>
              <a:t>Cheung 2014. </a:t>
            </a:r>
            <a:endParaRPr lang="fr-FR" sz="1200" b="0" i="0" kern="1200" dirty="0" smtClean="0">
              <a:solidFill>
                <a:schemeClr val="tx1"/>
              </a:solidFill>
              <a:effectLst/>
              <a:latin typeface="+mn-lt"/>
              <a:ea typeface="+mn-ea"/>
              <a:cs typeface="+mn-cs"/>
            </a:endParaRPr>
          </a:p>
          <a:p>
            <a:endParaRPr lang="fr-FR" sz="1200" b="0" i="0" kern="1200" dirty="0" smtClean="0">
              <a:solidFill>
                <a:schemeClr val="tx1"/>
              </a:solidFill>
              <a:effectLst/>
              <a:latin typeface="+mn-lt"/>
              <a:ea typeface="+mn-ea"/>
              <a:cs typeface="+mn-cs"/>
            </a:endParaRPr>
          </a:p>
          <a:p>
            <a:endParaRPr lang="fr-FR" sz="1200" b="0" i="0" kern="1200" dirty="0" smtClean="0">
              <a:solidFill>
                <a:schemeClr val="tx1"/>
              </a:solidFill>
              <a:effectLst/>
              <a:latin typeface="+mn-lt"/>
              <a:ea typeface="+mn-ea"/>
              <a:cs typeface="+mn-cs"/>
            </a:endParaRPr>
          </a:p>
          <a:p>
            <a:endParaRPr lang="fr-FR"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11</a:t>
            </a:fld>
            <a:endParaRPr lang="fr-FR" dirty="0"/>
          </a:p>
        </p:txBody>
      </p:sp>
    </p:spTree>
    <p:extLst>
      <p:ext uri="{BB962C8B-B14F-4D97-AF65-F5344CB8AC3E}">
        <p14:creationId xmlns:p14="http://schemas.microsoft.com/office/powerpoint/2010/main" val="3987735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02599C58-F26E-484C-B158-D7CF572B4912}" type="slidenum">
              <a:rPr lang="en-GB" smtClean="0"/>
              <a:pPr/>
              <a:t>12</a:t>
            </a:fld>
            <a:endParaRPr lang="fr-FR" dirty="0"/>
          </a:p>
        </p:txBody>
      </p:sp>
    </p:spTree>
    <p:extLst>
      <p:ext uri="{BB962C8B-B14F-4D97-AF65-F5344CB8AC3E}">
        <p14:creationId xmlns:p14="http://schemas.microsoft.com/office/powerpoint/2010/main" val="3334178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fr-FR" noProof="0" dirty="0" smtClean="0"/>
              <a:t>De nombreux pays sont confrontés</a:t>
            </a:r>
            <a:r>
              <a:rPr lang="fr-FR" baseline="0" noProof="0" dirty="0" smtClean="0"/>
              <a:t> à un déficit de </a:t>
            </a:r>
            <a:r>
              <a:rPr lang="fr-FR" noProof="0" dirty="0" smtClean="0"/>
              <a:t>coordination entre les ministères, les administrations infranationales et d’autres organismes. Souvent, les données sont éparpillées entre les organismes et on n’a pas une bonne vue d’ensemble de ce qui est disponible. Une telle situation limite la capacité des pays à suivre les effets de politiques d’atténuation du changement climatique axées sur l’utilisation des terres et formuler de nouvelles mesures. </a:t>
            </a:r>
          </a:p>
          <a:p>
            <a:pPr marL="171450" marR="0" lvl="1" indent="-171450" algn="l" defTabSz="914400" rtl="0" eaLnBrk="1" fontAlgn="auto" latinLnBrk="0" hangingPunct="1">
              <a:lnSpc>
                <a:spcPct val="100000"/>
              </a:lnSpc>
              <a:spcBef>
                <a:spcPts val="0"/>
              </a:spcBef>
              <a:spcAft>
                <a:spcPts val="0"/>
              </a:spcAft>
              <a:buClrTx/>
              <a:buSzTx/>
              <a:buFontTx/>
              <a:buChar char="-"/>
              <a:tabLst/>
              <a:defRPr/>
            </a:pPr>
            <a:endParaRPr lang="fr-FR" baseline="0" noProof="0" dirty="0" smtClean="0"/>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fr-FR" noProof="0" dirty="0" smtClean="0"/>
              <a:t>Il est très important d’améliorer l’intégration, l’accessibilité et le partage des données. La mise en place de systèmes de gestion des données qui prennent en compte les données spatiales et non spatiales de sources multiples permettra de disposer des éléments nécessaires </a:t>
            </a:r>
            <a:r>
              <a:rPr lang="fr-FR" sz="2000" noProof="0" dirty="0" smtClean="0"/>
              <a:t>pour étayer les politiques et les décisions.</a:t>
            </a:r>
          </a:p>
          <a:p>
            <a:pPr marL="171450" marR="0" lvl="1" indent="-171450" algn="l" defTabSz="914400" rtl="0" eaLnBrk="1" fontAlgn="auto" latinLnBrk="0" hangingPunct="1">
              <a:lnSpc>
                <a:spcPct val="100000"/>
              </a:lnSpc>
              <a:spcBef>
                <a:spcPts val="0"/>
              </a:spcBef>
              <a:spcAft>
                <a:spcPts val="0"/>
              </a:spcAft>
              <a:buClrTx/>
              <a:buSzTx/>
              <a:buFontTx/>
              <a:buChar char="-"/>
              <a:tabLst/>
              <a:defRPr/>
            </a:pPr>
            <a:endParaRPr lang="fr-FR" noProof="0"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13</a:t>
            </a:fld>
            <a:endParaRPr lang="fr-FR" dirty="0"/>
          </a:p>
        </p:txBody>
      </p:sp>
    </p:spTree>
    <p:extLst>
      <p:ext uri="{BB962C8B-B14F-4D97-AF65-F5344CB8AC3E}">
        <p14:creationId xmlns:p14="http://schemas.microsoft.com/office/powerpoint/2010/main" val="1409413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FR" sz="1200" kern="1200" noProof="0" dirty="0" smtClean="0">
                <a:solidFill>
                  <a:schemeClr val="tx1"/>
                </a:solidFill>
                <a:effectLst/>
                <a:latin typeface="+mn-lt"/>
              </a:rPr>
              <a:t>Les données spatiales nationales peuvent être organisées et gérées au moyen d’une infrastructure de données spatiales (IDS), qui est un cadre destiné à faciliter et coordonner</a:t>
            </a:r>
            <a:r>
              <a:rPr lang="fr-FR" noProof="0" dirty="0" smtClean="0"/>
              <a:t> </a:t>
            </a:r>
            <a:r>
              <a:rPr lang="fr-FR" sz="1200" kern="1200" noProof="0" dirty="0" smtClean="0">
                <a:solidFill>
                  <a:schemeClr val="tx1"/>
                </a:solidFill>
                <a:effectLst/>
                <a:latin typeface="+mn-lt"/>
              </a:rPr>
              <a:t>l’échange et le partage de données spatiales.</a:t>
            </a:r>
          </a:p>
          <a:p>
            <a:pPr marL="0" indent="0">
              <a:buFontTx/>
              <a:buNone/>
            </a:pPr>
            <a:endParaRPr lang="fr-FR" sz="1200" kern="1200" noProof="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kern="1200" noProof="0" dirty="0" smtClean="0">
                <a:solidFill>
                  <a:schemeClr val="tx1"/>
                </a:solidFill>
                <a:effectLst/>
                <a:latin typeface="+mn-lt"/>
              </a:rPr>
              <a:t>L’IDS est un concept dynamique, hiérarchique et pluridisciplinaire qui peut être considéré comme une infrastructure permettant le partage de données entre et parmi des organisations, des États ou des pays. Ces infrastructures se présentent sous la forme</a:t>
            </a:r>
            <a:r>
              <a:rPr lang="fr-FR" sz="1200" kern="1200" baseline="0" noProof="0" dirty="0" smtClean="0">
                <a:solidFill>
                  <a:schemeClr val="tx1"/>
                </a:solidFill>
                <a:effectLst/>
                <a:latin typeface="+mn-lt"/>
              </a:rPr>
              <a:t> de </a:t>
            </a:r>
            <a:r>
              <a:rPr lang="fr-FR" sz="1200" kern="1200" noProof="0" dirty="0" smtClean="0">
                <a:solidFill>
                  <a:schemeClr val="tx1"/>
                </a:solidFill>
                <a:effectLst/>
                <a:latin typeface="+mn-lt"/>
              </a:rPr>
              <a:t>politiques, de normes et de réseaux d’accès qui relient les données aux populations (voir la figure).</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baseline="0" noProof="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kern="1200" baseline="0" noProof="0" dirty="0" smtClean="0">
                <a:solidFill>
                  <a:schemeClr val="tx1"/>
                </a:solidFill>
                <a:effectLst/>
                <a:latin typeface="+mn-lt"/>
              </a:rPr>
              <a:t>Une plus grande disponibilité des données aide à prendre de meilleures décisions. Elle évite également la duplication de fichiers de données par différents organismes.</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fr-FR" sz="1200" kern="1200" noProof="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noProof="0" dirty="0" smtClean="0">
                <a:solidFill>
                  <a:schemeClr val="tx1"/>
                </a:solidFill>
                <a:effectLst/>
                <a:latin typeface="+mn-lt"/>
              </a:rPr>
              <a:t>Référence :</a:t>
            </a:r>
            <a:r>
              <a:rPr lang="fr-FR" noProof="0" dirty="0" smtClean="0"/>
              <a:t> </a:t>
            </a:r>
            <a:r>
              <a:rPr lang="fr-FR" sz="1200" b="0" i="0" u="none" strike="noStrike" kern="1200" baseline="0" noProof="0" dirty="0" err="1" smtClean="0">
                <a:solidFill>
                  <a:schemeClr val="tx1"/>
                </a:solidFill>
                <a:latin typeface="+mn-lt"/>
              </a:rPr>
              <a:t>Crompvoets</a:t>
            </a:r>
            <a:r>
              <a:rPr lang="fr-FR" sz="1200" b="0" i="0" u="none" strike="noStrike" kern="1200" baseline="0" noProof="0" dirty="0" smtClean="0">
                <a:solidFill>
                  <a:schemeClr val="tx1"/>
                </a:solidFill>
                <a:latin typeface="+mn-lt"/>
              </a:rPr>
              <a:t> et al. 2008. </a:t>
            </a:r>
            <a:endParaRPr lang="fr-FR" sz="1200" b="0" kern="1200" noProof="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2599C58-F26E-484C-B158-D7CF572B4912}" type="slidenum">
              <a:rPr lang="en-GB" smtClean="0"/>
              <a:pPr/>
              <a:t>14</a:t>
            </a:fld>
            <a:endParaRPr lang="fr-FR" dirty="0"/>
          </a:p>
        </p:txBody>
      </p:sp>
    </p:spTree>
    <p:extLst>
      <p:ext uri="{BB962C8B-B14F-4D97-AF65-F5344CB8AC3E}">
        <p14:creationId xmlns:p14="http://schemas.microsoft.com/office/powerpoint/2010/main" val="3098473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kern="1200" noProof="0" dirty="0" smtClean="0">
                <a:solidFill>
                  <a:schemeClr val="tx1"/>
                </a:solidFill>
                <a:effectLst/>
                <a:latin typeface="+mn-lt"/>
              </a:rPr>
              <a:t>En ce qui concerne la mesure, la notification et la vérification dans le cadre de REDD+, il faut une meilleure coordination entre la grande diversité de ministères et d’organismes publics impliqués dans la mise en œuvre de la politique relative aux forêts et à l’utilisation des terres.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noProof="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kern="1200" noProof="0" dirty="0" smtClean="0">
                <a:solidFill>
                  <a:schemeClr val="tx1"/>
                </a:solidFill>
                <a:effectLst/>
                <a:latin typeface="+mn-lt"/>
              </a:rPr>
              <a:t>Un système national de gestion des données (autrement désigné IDS) aide à améliorer la coordination, la communication et l’intégration des données à l’échelle du secteur, afin de mieux comprendre les facteurs de changement</a:t>
            </a:r>
            <a:r>
              <a:rPr lang="fr-FR" sz="1200" kern="1200" baseline="0" noProof="0" dirty="0" smtClean="0">
                <a:solidFill>
                  <a:schemeClr val="tx1"/>
                </a:solidFill>
                <a:effectLst/>
                <a:latin typeface="+mn-lt"/>
              </a:rPr>
              <a:t> du couvert forestier et de l’affectation des </a:t>
            </a:r>
            <a:r>
              <a:rPr lang="fr-FR" sz="1200" kern="1200" noProof="0" dirty="0" smtClean="0">
                <a:solidFill>
                  <a:schemeClr val="tx1"/>
                </a:solidFill>
                <a:effectLst/>
                <a:latin typeface="+mn-lt"/>
              </a:rPr>
              <a:t>terres, ce qui favorise la prise de décisions plus éclairées et une meilleure planification de l’affectation des terres.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noProof="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kern="1200" noProof="0" dirty="0" smtClean="0">
                <a:solidFill>
                  <a:schemeClr val="tx1"/>
                </a:solidFill>
                <a:effectLst/>
                <a:latin typeface="+mn-lt"/>
              </a:rPr>
              <a:t>Un système d’information sur les forêts et l’utilisation des terres (FLUIS) est un système de gestion des données, particulièrement approprié dans ce cas, qui stocke, organise et intègre de larges volumes de données concernant les forêts et l’utilisation des terres et émanant de sources multiples. Le FLUIS s’appuie sur un certain nombre de composantes (voir la figure), dont les principales sont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noProof="0" dirty="0" smtClean="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sz="1200" kern="1200" noProof="0" dirty="0" smtClean="0">
                <a:solidFill>
                  <a:schemeClr val="tx1"/>
                </a:solidFill>
                <a:effectLst/>
                <a:latin typeface="+mn-lt"/>
              </a:rPr>
              <a:t>Entrepôt de données pour le stockage de données spatiales, de données non spatiales et de métadonnées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sz="1200" kern="1200" noProof="0" dirty="0" smtClean="0">
                <a:solidFill>
                  <a:schemeClr val="tx1"/>
                </a:solidFill>
                <a:effectLst/>
                <a:latin typeface="+mn-lt"/>
              </a:rPr>
              <a:t>Personnes chargées de la gestion des données (administrateurs de systèmes et techniciens) et personnes utilisant lesdites données (utilisateurs finaux)</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sz="1200" kern="1200" noProof="0" dirty="0" smtClean="0">
                <a:solidFill>
                  <a:schemeClr val="tx1"/>
                </a:solidFill>
                <a:effectLst/>
                <a:latin typeface="+mn-lt"/>
              </a:rPr>
              <a:t>Cadre d’action pour l’amélioration de la gestion des données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sz="1200" kern="1200" baseline="0" noProof="0" dirty="0" smtClean="0">
                <a:solidFill>
                  <a:schemeClr val="tx1"/>
                </a:solidFill>
                <a:effectLst/>
                <a:latin typeface="+mn-lt"/>
              </a:rPr>
              <a:t>Protocoles et normes de collecte des données et modalités de partage des données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sz="1200" kern="1200" baseline="0" noProof="0" dirty="0" smtClean="0">
                <a:solidFill>
                  <a:schemeClr val="tx1"/>
                </a:solidFill>
                <a:effectLst/>
                <a:latin typeface="+mn-lt"/>
              </a:rPr>
              <a:t>Technologies d’administration et d’entretien du système de gestion des données</a:t>
            </a:r>
            <a:endParaRPr lang="fr-FR" sz="1200" kern="1200" noProof="0" dirty="0" smtClean="0">
              <a:solidFill>
                <a:schemeClr val="tx1"/>
              </a:solidFill>
              <a:effectLst/>
              <a:latin typeface="+mn-lt"/>
              <a:ea typeface="+mn-ea"/>
              <a:cs typeface="+mn-cs"/>
            </a:endParaRPr>
          </a:p>
          <a:p>
            <a:endParaRPr lang="fr-FR" b="1" i="1" noProof="0" dirty="0" smtClean="0"/>
          </a:p>
          <a:p>
            <a:pPr marL="171450" indent="-171450">
              <a:buFontTx/>
              <a:buChar char="-"/>
            </a:pPr>
            <a:r>
              <a:rPr lang="fr-FR" b="0" i="0" noProof="0" dirty="0" smtClean="0"/>
              <a:t>Référence : </a:t>
            </a:r>
            <a:r>
              <a:rPr lang="fr-FR" sz="1200" b="0" i="0" u="none" strike="noStrike" kern="1200" baseline="0" noProof="0" dirty="0" smtClean="0">
                <a:solidFill>
                  <a:schemeClr val="tx1"/>
                </a:solidFill>
                <a:latin typeface="+mn-lt"/>
              </a:rPr>
              <a:t>Cheung et al. 2014. </a:t>
            </a:r>
            <a:endParaRPr lang="fr-FR" b="0" i="0" noProof="0"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15</a:t>
            </a:fld>
            <a:endParaRPr lang="fr-FR" dirty="0"/>
          </a:p>
        </p:txBody>
      </p:sp>
    </p:spTree>
    <p:extLst>
      <p:ext uri="{BB962C8B-B14F-4D97-AF65-F5344CB8AC3E}">
        <p14:creationId xmlns:p14="http://schemas.microsoft.com/office/powerpoint/2010/main" val="3896769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FR" sz="1200" b="0" i="0" u="none" strike="noStrike" kern="1200" baseline="0" noProof="0" dirty="0" smtClean="0">
                <a:solidFill>
                  <a:schemeClr val="tx1"/>
                </a:solidFill>
                <a:latin typeface="+mn-lt"/>
              </a:rPr>
              <a:t>Il s’agit d’un aperçu général de la façon dont les données peuvent circuler des collecteurs desdites données à leurs utilisateurs finaux. Les données sont collectées par des administrations infranationales, puis  transférées à des organismes nationaux aux fins d’intégration. Ces organismes transmettent ensuite les données à l’organe directeur du FLUIS à des fins de consolidation. Les utilisateurs finaux peuvent accéder aux données à partir de la plateforme centrale, et alimenter le FLUIS à leur tour.</a:t>
            </a:r>
          </a:p>
          <a:p>
            <a:pPr marL="0" indent="0">
              <a:buFontTx/>
              <a:buNone/>
            </a:pPr>
            <a:endParaRPr lang="fr-FR" sz="1200" b="0" i="0" u="none" strike="noStrike" kern="1200" baseline="0" noProof="0" dirty="0" smtClean="0">
              <a:solidFill>
                <a:schemeClr val="tx1"/>
              </a:solidFill>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fr-FR" sz="1600" baseline="0" noProof="0" dirty="0" smtClean="0"/>
              <a:t>Référence : </a:t>
            </a:r>
            <a:r>
              <a:rPr lang="fr-FR" sz="1200" b="0" i="0" u="none" strike="noStrike" kern="1200" baseline="0" noProof="0" dirty="0" smtClean="0">
                <a:solidFill>
                  <a:schemeClr val="tx1"/>
                </a:solidFill>
                <a:latin typeface="+mn-lt"/>
              </a:rPr>
              <a:t>Cheung et al. 2014. </a:t>
            </a:r>
            <a:endParaRPr lang="fr-FR" noProof="0"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16</a:t>
            </a:fld>
            <a:endParaRPr lang="fr-FR" dirty="0"/>
          </a:p>
        </p:txBody>
      </p:sp>
    </p:spTree>
    <p:extLst>
      <p:ext uri="{BB962C8B-B14F-4D97-AF65-F5344CB8AC3E}">
        <p14:creationId xmlns:p14="http://schemas.microsoft.com/office/powerpoint/2010/main" val="1034986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fr-FR" b="0" noProof="0" dirty="0" smtClean="0"/>
              <a:t>l’Atlas forestier interactif du Cameroun (Version 3.0) est disponible à l’adresse </a:t>
            </a:r>
            <a:r>
              <a:rPr lang="en-GB" b="0" dirty="0" smtClean="0"/>
              <a:t>http://cmr.forest-atlas.org/#l=fr; http://www.wri.org/publication/interactive-forest-atlas-cameroon-version-30</a:t>
            </a:r>
            <a:r>
              <a:rPr lang="fr-FR" sz="1600" u="none" noProof="0" dirty="0" smtClean="0"/>
              <a:t>. </a:t>
            </a:r>
            <a:r>
              <a:rPr lang="fr-FR" sz="1600" u="none" noProof="0" dirty="0" smtClean="0"/>
              <a:t>Il a permis au </a:t>
            </a:r>
            <a:r>
              <a:rPr lang="fr-FR" sz="1600" noProof="0" dirty="0" smtClean="0"/>
              <a:t>Cameroun d’améliorer la planification de l’utilisation des terres et le suivi des ressources forestières.</a:t>
            </a:r>
          </a:p>
          <a:p>
            <a:pPr marL="171450" marR="0" lvl="1" indent="-171450" algn="l" defTabSz="914400" rtl="0" eaLnBrk="1" fontAlgn="auto" latinLnBrk="0" hangingPunct="1">
              <a:lnSpc>
                <a:spcPct val="100000"/>
              </a:lnSpc>
              <a:spcBef>
                <a:spcPts val="0"/>
              </a:spcBef>
              <a:spcAft>
                <a:spcPts val="0"/>
              </a:spcAft>
              <a:buClrTx/>
              <a:buSzTx/>
              <a:buFontTx/>
              <a:buChar char="-"/>
              <a:tabLst/>
              <a:defRPr/>
            </a:pPr>
            <a:endParaRPr lang="fr-FR" sz="1600" baseline="0" noProof="0" dirty="0" smtClean="0"/>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fr-FR" sz="1600" baseline="0" noProof="0" dirty="0" smtClean="0"/>
              <a:t>Grâce à la politique de la carte unique, l’Indonésie est en train de mettre en place une infrastructure nationale de données spatiales basée sur un ensemble de cartes officielles, qui intègre les données disponibles auprès de sources différentes. Le but est d’améliorer la coordination et le partage des données entre les ministères et les tribunaux. Les décisions en matière d’affectation des terres seront basées sur cette carte.</a:t>
            </a:r>
          </a:p>
          <a:p>
            <a:pPr marL="171450" marR="0" lvl="1" indent="-171450" algn="l" defTabSz="914400" rtl="0" eaLnBrk="1" fontAlgn="auto" latinLnBrk="0" hangingPunct="1">
              <a:lnSpc>
                <a:spcPct val="100000"/>
              </a:lnSpc>
              <a:spcBef>
                <a:spcPts val="0"/>
              </a:spcBef>
              <a:spcAft>
                <a:spcPts val="0"/>
              </a:spcAft>
              <a:buClrTx/>
              <a:buSzTx/>
              <a:buFontTx/>
              <a:buChar char="-"/>
              <a:tabLst/>
              <a:defRPr/>
            </a:pPr>
            <a:endParaRPr lang="fr-FR" sz="1600" baseline="0" noProof="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fr-FR" sz="1600" baseline="0" noProof="0" dirty="0" smtClean="0"/>
              <a:t>Référence : </a:t>
            </a:r>
            <a:r>
              <a:rPr lang="fr-FR" sz="1200" b="0" i="0" u="none" strike="noStrike" kern="1200" baseline="0" noProof="0" dirty="0" smtClean="0">
                <a:solidFill>
                  <a:schemeClr val="tx1"/>
                </a:solidFill>
                <a:latin typeface="+mn-lt"/>
              </a:rPr>
              <a:t>Cheung et al. 2014. </a:t>
            </a:r>
            <a:endParaRPr lang="fr-FR" noProof="0"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17</a:t>
            </a:fld>
            <a:endParaRPr lang="fr-FR" dirty="0"/>
          </a:p>
        </p:txBody>
      </p:sp>
    </p:spTree>
    <p:extLst>
      <p:ext uri="{BB962C8B-B14F-4D97-AF65-F5344CB8AC3E}">
        <p14:creationId xmlns:p14="http://schemas.microsoft.com/office/powerpoint/2010/main" val="4195351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FR" noProof="0" dirty="0" smtClean="0"/>
              <a:t>Au Cameroun, les organismes chargés de la mise en œuvre du FLUIS sont le ministère de la Forêt et de la Faune (MINFOF) et World </a:t>
            </a:r>
            <a:r>
              <a:rPr lang="fr-FR" noProof="0" dirty="0" err="1" smtClean="0"/>
              <a:t>Resources</a:t>
            </a:r>
            <a:r>
              <a:rPr lang="fr-FR" noProof="0" dirty="0" smtClean="0"/>
              <a:t> Institute. Ceux-ci établissent et gèrent l’Atlas forestier. Les collectivités régionales et locales et les organismes nationaux fournissent les données servant à alimenter le FLUIS, et les cartes produites sont utilisées par l’administration et le grand public.</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fr-FR" noProof="0"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noProof="0" dirty="0" smtClean="0"/>
              <a:t>En Indonésie, l’Agence d’information géospatiale (BIG), le Réseau national de données spatiales (JDSN) et le Groupe de travail REDD+ forment le FLUIS. BIG et le Groupe de travail REDD+ sont chargés de la mise en place du Réseau national de données spatiales et de la mise en œuvre de la politique de la carte unique. Les collectivités régionales et locales et les organismes nationaux fournissent les données qui alimentent le FLUIS, et les cartes produites sont utilisées par l’administration, le Groupe de travail REDD+ et le grand public.</a:t>
            </a:r>
          </a:p>
          <a:p>
            <a:pPr marL="171450" indent="-171450">
              <a:buFontTx/>
              <a:buChar char="-"/>
            </a:pPr>
            <a:endParaRPr lang="fr-FR" baseline="0" noProof="0" dirty="0" smtClean="0"/>
          </a:p>
          <a:p>
            <a:pPr marL="171450" indent="-171450">
              <a:buFontTx/>
              <a:buChar char="-"/>
            </a:pPr>
            <a:r>
              <a:rPr lang="fr-FR" noProof="0" dirty="0" smtClean="0"/>
              <a:t>Il convient de noter que ces initiatives visent essentiellement à compiler les données d’activité et à produire des cartes, alors qu’une infrastructure de données spatiales pour REDD+ exige également de compiler des données en vue d’estimer les facteurs d’émission</a:t>
            </a:r>
            <a:r>
              <a:rPr lang="fr-FR" noProof="0" dirty="0" smtClean="0"/>
              <a:t>.</a:t>
            </a:r>
          </a:p>
          <a:p>
            <a:pPr marL="171450" indent="-171450">
              <a:buFontTx/>
              <a:buChar char="-"/>
            </a:pPr>
            <a:endParaRPr lang="fr-FR" noProof="0" dirty="0" smtClean="0"/>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en-GB" sz="1200" b="0" i="0" u="none" strike="noStrike" kern="1200" baseline="0" dirty="0" smtClean="0">
                <a:solidFill>
                  <a:schemeClr val="tx1"/>
                </a:solidFill>
                <a:latin typeface="+mn-lt"/>
                <a:ea typeface="+mn-ea"/>
                <a:cs typeface="+mn-cs"/>
              </a:rPr>
              <a:t>Cheung, et al. 2014. </a:t>
            </a:r>
            <a:endParaRPr lang="en-GB" dirty="0" smtClean="0"/>
          </a:p>
          <a:p>
            <a:pPr marL="171450" indent="-171450">
              <a:buFontTx/>
              <a:buChar char="-"/>
            </a:pPr>
            <a:endParaRPr lang="fr-FR" noProof="0"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18</a:t>
            </a:fld>
            <a:endParaRPr lang="fr-FR" dirty="0"/>
          </a:p>
        </p:txBody>
      </p:sp>
    </p:spTree>
    <p:extLst>
      <p:ext uri="{BB962C8B-B14F-4D97-AF65-F5344CB8AC3E}">
        <p14:creationId xmlns:p14="http://schemas.microsoft.com/office/powerpoint/2010/main" val="1139831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FR" noProof="0" dirty="0" smtClean="0"/>
              <a:t>La gestion des données en vue de la préparation d’un inventaire national de GES inclut les composantes suivantes :</a:t>
            </a:r>
          </a:p>
          <a:p>
            <a:pPr marL="628650" lvl="1" indent="-171450">
              <a:buFontTx/>
              <a:buChar char="-"/>
            </a:pPr>
            <a:r>
              <a:rPr lang="fr-FR" noProof="0" dirty="0" smtClean="0"/>
              <a:t>Collecte, assimilation et traitement des données</a:t>
            </a:r>
          </a:p>
          <a:p>
            <a:pPr marL="628650" lvl="1" indent="-171450">
              <a:buFontTx/>
              <a:buChar char="-"/>
            </a:pPr>
            <a:r>
              <a:rPr lang="fr-FR" noProof="0" dirty="0" smtClean="0"/>
              <a:t>Gestion des données</a:t>
            </a:r>
          </a:p>
          <a:p>
            <a:pPr marL="628650" lvl="1" indent="-171450">
              <a:buFontTx/>
              <a:buChar char="-"/>
            </a:pPr>
            <a:r>
              <a:rPr lang="fr-FR" noProof="0" dirty="0" smtClean="0"/>
              <a:t>Archivage des données </a:t>
            </a:r>
          </a:p>
          <a:p>
            <a:pPr marL="628650" lvl="1" indent="-171450">
              <a:buFontTx/>
              <a:buChar char="-"/>
            </a:pPr>
            <a:endParaRPr lang="fr-FR" baseline="0" noProof="0" dirty="0" smtClean="0"/>
          </a:p>
          <a:p>
            <a:pPr marL="171450" lvl="0" indent="-171450">
              <a:buFontTx/>
              <a:buChar char="-"/>
            </a:pPr>
            <a:r>
              <a:rPr lang="fr-FR" noProof="0" dirty="0" smtClean="0"/>
              <a:t>Cette diapositive et les trois qui suivent énoncent les étapes à suivre dans le cadre de ces trois composantes, afin de garantir la qualité des données et de se conformer aux recommandations du GIEC en matière de bonnes pratiques.</a:t>
            </a:r>
          </a:p>
          <a:p>
            <a:pPr marL="171450" marR="0" lvl="1" indent="-171450" algn="l" defTabSz="914400" rtl="0" eaLnBrk="1" fontAlgn="auto" latinLnBrk="0" hangingPunct="1">
              <a:lnSpc>
                <a:spcPct val="100000"/>
              </a:lnSpc>
              <a:spcBef>
                <a:spcPts val="0"/>
              </a:spcBef>
              <a:spcAft>
                <a:spcPts val="0"/>
              </a:spcAft>
              <a:buClrTx/>
              <a:buSzTx/>
              <a:buFontTx/>
              <a:buChar char="-"/>
              <a:tabLst/>
              <a:defRPr/>
            </a:pPr>
            <a:endParaRPr lang="fr-FR" sz="2000" noProof="0" dirty="0" smtClean="0"/>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fr-FR" sz="2000" noProof="0" dirty="0" smtClean="0"/>
              <a:t>L’estimation et la notification des émissions/absorptions doivent se conformer aux recommandations en matière de bonnes pratiques (2003) et aux lignes directrices du GIEC . Par conséquent, le processus de collecte et de gestion des données (concernant les données d’activité et les facteurs d’émission) doit également respecter les cinq principes du GIEC.</a:t>
            </a:r>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2000" noProof="0" dirty="0" smtClean="0"/>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fr-FR" sz="2000" noProof="0" dirty="0" smtClean="0"/>
              <a:t>Il est très important de veiller à la qualité des données à chaque étape</a:t>
            </a:r>
            <a:r>
              <a:rPr lang="fr-FR" sz="2000" baseline="0" noProof="0" dirty="0" smtClean="0"/>
              <a:t> </a:t>
            </a:r>
            <a:r>
              <a:rPr lang="fr-FR" sz="2000" noProof="0" dirty="0" smtClean="0"/>
              <a:t>du processus d’inventaire (planification, préparation et gestion). </a:t>
            </a:r>
            <a:r>
              <a:rPr lang="fr-FR" b="0" i="0" noProof="0" dirty="0" smtClean="0"/>
              <a:t>L’archivage de l’ensemble des données, des informations, des méthodes et des explications pertinentes concernant la sélection des données, des méthodes et des procédures est essentiel pour garantir la transparence et être</a:t>
            </a:r>
            <a:r>
              <a:rPr lang="fr-FR" b="0" i="0" baseline="0" noProof="0" dirty="0" smtClean="0"/>
              <a:t> en mesure de </a:t>
            </a:r>
            <a:r>
              <a:rPr lang="fr-FR" b="0" i="0" noProof="0" dirty="0" smtClean="0"/>
              <a:t>répondre aux demandes de clarification des informations incluses dans l’inventaire national.</a:t>
            </a:r>
          </a:p>
          <a:p>
            <a:pPr marL="171450" indent="-171450">
              <a:buFontTx/>
              <a:buChar char="-"/>
            </a:pPr>
            <a:endParaRPr lang="fr-FR" b="0" i="0" noProof="0"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19</a:t>
            </a:fld>
            <a:endParaRPr lang="fr-FR" dirty="0"/>
          </a:p>
        </p:txBody>
      </p:sp>
    </p:spTree>
    <p:extLst>
      <p:ext uri="{BB962C8B-B14F-4D97-AF65-F5344CB8AC3E}">
        <p14:creationId xmlns:p14="http://schemas.microsoft.com/office/powerpoint/2010/main" val="4060775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02599C58-F26E-484C-B158-D7CF572B4912}" type="slidenum">
              <a:rPr lang="en-GB" smtClean="0"/>
              <a:pPr/>
              <a:t>2</a:t>
            </a:fld>
            <a:endParaRPr lang="fr-FR" dirty="0"/>
          </a:p>
        </p:txBody>
      </p:sp>
    </p:spTree>
    <p:extLst>
      <p:ext uri="{BB962C8B-B14F-4D97-AF65-F5344CB8AC3E}">
        <p14:creationId xmlns:p14="http://schemas.microsoft.com/office/powerpoint/2010/main" val="1428260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20</a:t>
            </a:fld>
            <a:endParaRPr lang="fr-FR" dirty="0"/>
          </a:p>
        </p:txBody>
      </p:sp>
    </p:spTree>
    <p:extLst>
      <p:ext uri="{BB962C8B-B14F-4D97-AF65-F5344CB8AC3E}">
        <p14:creationId xmlns:p14="http://schemas.microsoft.com/office/powerpoint/2010/main" val="2882495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noProof="0" dirty="0" smtClean="0"/>
              <a:t>Référence : </a:t>
            </a:r>
            <a:r>
              <a:rPr lang="fr-FR" sz="1200" noProof="0" dirty="0" smtClean="0"/>
              <a:t>Hewson, </a:t>
            </a:r>
            <a:r>
              <a:rPr lang="fr-FR" sz="1200" noProof="0" dirty="0" err="1" smtClean="0"/>
              <a:t>Steininger</a:t>
            </a:r>
            <a:r>
              <a:rPr lang="fr-FR" sz="1200" noProof="0" dirty="0" smtClean="0"/>
              <a:t> et </a:t>
            </a:r>
            <a:r>
              <a:rPr lang="fr-FR" sz="1200" noProof="0" dirty="0" err="1" smtClean="0"/>
              <a:t>Pesmajoglou</a:t>
            </a:r>
            <a:r>
              <a:rPr lang="fr-FR" sz="1200" noProof="0" dirty="0" smtClean="0"/>
              <a:t> 2013, ch. 2, « </a:t>
            </a:r>
            <a:r>
              <a:rPr lang="fr-FR" sz="1200" noProof="0" dirty="0" err="1" smtClean="0"/>
              <a:t>Institutional</a:t>
            </a:r>
            <a:r>
              <a:rPr lang="fr-FR" sz="1200" noProof="0" dirty="0" smtClean="0"/>
              <a:t> Arrangements, »</a:t>
            </a:r>
          </a:p>
          <a:p>
            <a:endParaRPr lang="fr-FR" noProof="0"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21</a:t>
            </a:fld>
            <a:endParaRPr lang="fr-FR" dirty="0"/>
          </a:p>
        </p:txBody>
      </p:sp>
    </p:spTree>
    <p:extLst>
      <p:ext uri="{BB962C8B-B14F-4D97-AF65-F5344CB8AC3E}">
        <p14:creationId xmlns:p14="http://schemas.microsoft.com/office/powerpoint/2010/main" val="7680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1" indent="-342900" algn="l" defTabSz="914400" rtl="0" eaLnBrk="1" fontAlgn="auto" latinLnBrk="0" hangingPunct="1">
              <a:lnSpc>
                <a:spcPct val="100000"/>
              </a:lnSpc>
              <a:spcBef>
                <a:spcPts val="0"/>
              </a:spcBef>
              <a:spcAft>
                <a:spcPts val="0"/>
              </a:spcAft>
              <a:buClrTx/>
              <a:buSzTx/>
              <a:buFontTx/>
              <a:buChar char="-"/>
              <a:tabLst/>
              <a:defRPr/>
            </a:pPr>
            <a:r>
              <a:rPr lang="fr-FR" sz="2000" noProof="0" dirty="0" smtClean="0"/>
              <a:t>Le logiciel peut être utilisé pour simplifier le processus d’inventaire des GES et de collecte et d’archivage des données. Le logiciel d’inventaire des gaz à effet de serre liés à l’agriculture et à l’utilisation des terres (ALU) comprend une interface utilisateur qui guide le réalisateur d’un travail d’inventaire tout au long du processus d’estimation des émissions et absorptions de GES liés à l’activité agricole et forestière. L’analyse de l’inventaire se fait par étapes, ce qui facilite la compilation des données d’activité, la détermination</a:t>
            </a:r>
            <a:r>
              <a:rPr lang="fr-FR" sz="2000" baseline="0" noProof="0" dirty="0" smtClean="0"/>
              <a:t> de </a:t>
            </a:r>
            <a:r>
              <a:rPr lang="fr-FR" sz="2000" noProof="0" dirty="0" smtClean="0"/>
              <a:t>facteurs d’émission et l’estimation des émissions et des absorptions. Le logiciel contient aussi un dispositif de contrôle interne pour veiller à l’intégrité des données. Cet outil prend en compte les recommandations et lignes directrices du GIEC.</a:t>
            </a:r>
          </a:p>
          <a:p>
            <a:pPr marL="342900" marR="0" lvl="1" indent="-342900" algn="l" defTabSz="914400" rtl="0" eaLnBrk="1" fontAlgn="auto" latinLnBrk="0" hangingPunct="1">
              <a:lnSpc>
                <a:spcPct val="100000"/>
              </a:lnSpc>
              <a:spcBef>
                <a:spcPts val="0"/>
              </a:spcBef>
              <a:spcAft>
                <a:spcPts val="0"/>
              </a:spcAft>
              <a:buClrTx/>
              <a:buSzTx/>
              <a:buFontTx/>
              <a:buChar char="-"/>
              <a:tabLst/>
              <a:defRPr/>
            </a:pPr>
            <a:endParaRPr lang="fr-FR" sz="2000" baseline="0" noProof="0" dirty="0" smtClean="0"/>
          </a:p>
          <a:p>
            <a:pPr marL="342900" marR="0" lvl="1" indent="-342900" algn="l" defTabSz="914400" rtl="0" eaLnBrk="1" fontAlgn="auto" latinLnBrk="0" hangingPunct="1">
              <a:lnSpc>
                <a:spcPct val="100000"/>
              </a:lnSpc>
              <a:spcBef>
                <a:spcPts val="0"/>
              </a:spcBef>
              <a:spcAft>
                <a:spcPts val="0"/>
              </a:spcAft>
              <a:buClrTx/>
              <a:buSzTx/>
              <a:buFontTx/>
              <a:buChar char="-"/>
              <a:tabLst/>
              <a:defRPr/>
            </a:pPr>
            <a:r>
              <a:rPr lang="fr-FR" sz="2000" baseline="0" noProof="0" dirty="0" smtClean="0"/>
              <a:t>Pour en savoir plus sur ALU, lire « Agriculture and Land Use National </a:t>
            </a:r>
            <a:r>
              <a:rPr lang="fr-FR" sz="2000" baseline="0" noProof="0" dirty="0" err="1" smtClean="0"/>
              <a:t>Greenhouse</a:t>
            </a:r>
            <a:r>
              <a:rPr lang="fr-FR" sz="2000" baseline="0" noProof="0" dirty="0" smtClean="0"/>
              <a:t> </a:t>
            </a:r>
            <a:r>
              <a:rPr lang="fr-FR" sz="2000" baseline="0" noProof="0" dirty="0" err="1" smtClean="0"/>
              <a:t>Gas</a:t>
            </a:r>
            <a:r>
              <a:rPr lang="fr-FR" sz="2000" baseline="0" noProof="0" dirty="0" smtClean="0"/>
              <a:t> Inventory Software, » Colorado State </a:t>
            </a:r>
            <a:r>
              <a:rPr lang="fr-FR" sz="2000" baseline="0" noProof="0" dirty="0" err="1" smtClean="0"/>
              <a:t>University</a:t>
            </a:r>
            <a:r>
              <a:rPr lang="fr-FR" sz="2000" baseline="0" noProof="0" dirty="0" smtClean="0"/>
              <a:t>, http://www.nrel.colostate.edu/projects/ALUsoftware/.</a:t>
            </a:r>
            <a:endParaRPr lang="fr-FR" sz="2000" noProof="0" dirty="0" smtClean="0"/>
          </a:p>
        </p:txBody>
      </p:sp>
      <p:sp>
        <p:nvSpPr>
          <p:cNvPr id="4" name="Slide Number Placeholder 3"/>
          <p:cNvSpPr>
            <a:spLocks noGrp="1"/>
          </p:cNvSpPr>
          <p:nvPr>
            <p:ph type="sldNum" sz="quarter" idx="10"/>
          </p:nvPr>
        </p:nvSpPr>
        <p:spPr/>
        <p:txBody>
          <a:bodyPr/>
          <a:lstStyle/>
          <a:p>
            <a:fld id="{02599C58-F26E-484C-B158-D7CF572B4912}" type="slidenum">
              <a:rPr lang="en-GB" smtClean="0"/>
              <a:pPr/>
              <a:t>22</a:t>
            </a:fld>
            <a:endParaRPr lang="fr-FR" dirty="0"/>
          </a:p>
        </p:txBody>
      </p:sp>
    </p:spTree>
    <p:extLst>
      <p:ext uri="{BB962C8B-B14F-4D97-AF65-F5344CB8AC3E}">
        <p14:creationId xmlns:p14="http://schemas.microsoft.com/office/powerpoint/2010/main" val="34372112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fr-FR" noProof="0" dirty="0" smtClean="0"/>
              <a:t>Des procédures de contrôle de la qualité doivent être appliquées pour vérifier la qualité des données incluses dans l’inventaire de GES conformément aux Recommandations du GIEC. Elles doivent</a:t>
            </a:r>
            <a:r>
              <a:rPr lang="fr-FR" baseline="0" noProof="0" dirty="0" smtClean="0"/>
              <a:t> également </a:t>
            </a:r>
            <a:r>
              <a:rPr lang="fr-FR" noProof="0" dirty="0" smtClean="0"/>
              <a:t>être appliquées pour de grandes catégories et pour des catégories spécifiques dans lesquelles des révisions importantes ont été apportées à la méthodologie et/ou aux données. </a:t>
            </a:r>
            <a:r>
              <a:rPr lang="fr-FR" sz="1200" i="0" kern="1200" noProof="0" dirty="0" smtClean="0">
                <a:solidFill>
                  <a:schemeClr val="tx1"/>
                </a:solidFill>
                <a:effectLst/>
                <a:latin typeface="+mn-lt"/>
              </a:rPr>
              <a:t>L’assurance et le contrôle de la qualité aident à améliorer la transparence, la cohérence, la comparabilité, l’exhaustivité et l’exactitude dans les inventaires nationaux de GES. La transmission de données d’assurance et de contrôle de la qualité à des fins d’examen permet à des tiers de</a:t>
            </a:r>
            <a:r>
              <a:rPr lang="fr-FR" sz="1200" i="0" kern="1200" baseline="0" noProof="0" dirty="0" smtClean="0">
                <a:solidFill>
                  <a:schemeClr val="tx1"/>
                </a:solidFill>
                <a:effectLst/>
                <a:latin typeface="+mn-lt"/>
              </a:rPr>
              <a:t> recevoir des éléments </a:t>
            </a:r>
            <a:r>
              <a:rPr lang="fr-FR" sz="1200" i="0" kern="1200" noProof="0" dirty="0" smtClean="0">
                <a:solidFill>
                  <a:schemeClr val="tx1"/>
                </a:solidFill>
                <a:effectLst/>
                <a:latin typeface="+mn-lt"/>
              </a:rPr>
              <a:t>complémentaires</a:t>
            </a:r>
            <a:r>
              <a:rPr lang="fr-FR" sz="1200" i="0" kern="1200" baseline="0" noProof="0" dirty="0" smtClean="0">
                <a:solidFill>
                  <a:schemeClr val="tx1"/>
                </a:solidFill>
                <a:effectLst/>
                <a:latin typeface="+mn-lt"/>
              </a:rPr>
              <a:t> à d’autres données pertinentes </a:t>
            </a:r>
            <a:r>
              <a:rPr lang="fr-FR" sz="1200" i="0" kern="1200" noProof="0" dirty="0" smtClean="0">
                <a:solidFill>
                  <a:schemeClr val="tx1"/>
                </a:solidFill>
                <a:effectLst/>
                <a:latin typeface="+mn-lt"/>
              </a:rPr>
              <a:t>dont</a:t>
            </a:r>
            <a:r>
              <a:rPr lang="fr-FR" sz="1200" i="0" kern="1200" baseline="0" noProof="0" dirty="0" smtClean="0">
                <a:solidFill>
                  <a:schemeClr val="tx1"/>
                </a:solidFill>
                <a:effectLst/>
                <a:latin typeface="+mn-lt"/>
              </a:rPr>
              <a:t> ils disposeraient pour </a:t>
            </a:r>
            <a:r>
              <a:rPr lang="fr-FR" sz="1200" i="0" kern="1200" noProof="0" dirty="0" smtClean="0">
                <a:solidFill>
                  <a:schemeClr val="tx1"/>
                </a:solidFill>
                <a:effectLst/>
                <a:latin typeface="+mn-lt"/>
              </a:rPr>
              <a:t>les inventaires de GES.</a:t>
            </a:r>
            <a:r>
              <a:rPr lang="fr-FR" noProof="0" dirty="0" smtClean="0"/>
              <a:t/>
            </a:r>
            <a:br>
              <a:rPr lang="fr-FR" noProof="0" dirty="0" smtClean="0"/>
            </a:br>
            <a:endParaRPr lang="fr-FR" sz="1200" i="0" kern="1200" noProof="0" dirty="0" smtClean="0">
              <a:solidFill>
                <a:schemeClr val="tx1"/>
              </a:solidFill>
              <a:effectLst/>
              <a:latin typeface="+mn-lt"/>
              <a:ea typeface="+mn-ea"/>
              <a:cs typeface="+mn-cs"/>
            </a:endParaRP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fr-FR" b="0" i="0" baseline="0" noProof="0" dirty="0" smtClean="0"/>
              <a:t>EPA (</a:t>
            </a:r>
            <a:r>
              <a:rPr lang="fr-FR" b="0" i="0" baseline="0" noProof="0" dirty="0" err="1" smtClean="0"/>
              <a:t>n.d</a:t>
            </a:r>
            <a:r>
              <a:rPr lang="fr-FR" b="0" i="0" baseline="0" noProof="0" dirty="0" smtClean="0"/>
              <a:t>.), National System </a:t>
            </a:r>
            <a:r>
              <a:rPr lang="fr-FR" b="0" i="0" baseline="0" noProof="0" dirty="0" err="1" smtClean="0"/>
              <a:t>Templates</a:t>
            </a:r>
            <a:r>
              <a:rPr lang="fr-FR" b="0" i="0" baseline="0" noProof="0" dirty="0" smtClean="0"/>
              <a:t>, </a:t>
            </a:r>
            <a:r>
              <a:rPr lang="fr-FR" b="0" i="0" baseline="0" noProof="0" dirty="0" err="1" smtClean="0"/>
              <a:t>template</a:t>
            </a:r>
            <a:r>
              <a:rPr lang="fr-FR" b="0" i="0" baseline="0" noProof="0" dirty="0" smtClean="0"/>
              <a:t> </a:t>
            </a:r>
            <a:r>
              <a:rPr lang="fr-FR" b="0" i="0" noProof="0" dirty="0" smtClean="0"/>
              <a:t>3, « </a:t>
            </a:r>
            <a:r>
              <a:rPr lang="fr-FR" b="0" i="1" noProof="0" dirty="0" smtClean="0"/>
              <a:t>Description of QA/QC </a:t>
            </a:r>
            <a:r>
              <a:rPr lang="fr-FR" b="0" i="1" noProof="0" dirty="0" err="1" smtClean="0"/>
              <a:t>Procedures</a:t>
            </a:r>
            <a:r>
              <a:rPr lang="fr-FR" b="0" i="0" noProof="0" dirty="0" smtClean="0"/>
              <a:t> », décrit dans le détail la façon dont l’assurance et le contrôle de la qualité peuvent être réalisés. Ce document aide à construire le plan d’exécution de l’assurance et du contrôle de la qualité et fournit</a:t>
            </a:r>
            <a:r>
              <a:rPr lang="fr-FR" b="0" i="0" baseline="0" noProof="0" dirty="0" smtClean="0"/>
              <a:t> </a:t>
            </a:r>
            <a:r>
              <a:rPr lang="fr-FR" b="0" i="0" noProof="0" dirty="0" smtClean="0"/>
              <a:t>des orientations et des listes de contrôle détaillées pour cet exercice. L’assurance de la qualité est réalisée</a:t>
            </a:r>
            <a:r>
              <a:rPr lang="fr-FR" b="0" i="0" baseline="0" noProof="0" dirty="0" smtClean="0"/>
              <a:t> </a:t>
            </a:r>
            <a:r>
              <a:rPr lang="fr-FR" b="0" i="0" noProof="0" dirty="0" smtClean="0"/>
              <a:t>par des personnes qui</a:t>
            </a:r>
            <a:r>
              <a:rPr lang="fr-FR" sz="1200" kern="1200" noProof="0" dirty="0" smtClean="0">
                <a:solidFill>
                  <a:schemeClr val="tx1"/>
                </a:solidFill>
                <a:effectLst/>
                <a:latin typeface="+mn-lt"/>
              </a:rPr>
              <a:t> ne sont pas associées au processus de préparation de l’inventaire, tandis que le contrôle de la qualité est effectué par l’équipe chargée de la préparation de l’inventaire elle-même.</a:t>
            </a:r>
            <a:endParaRPr lang="fr-FR" sz="1200" kern="1200" noProof="0" dirty="0" smtClean="0">
              <a:solidFill>
                <a:schemeClr val="tx1"/>
              </a:solidFill>
              <a:effectLst/>
              <a:latin typeface="+mn-lt"/>
              <a:ea typeface="+mn-ea"/>
              <a:cs typeface="+mn-cs"/>
            </a:endParaRPr>
          </a:p>
          <a:p>
            <a:pPr marL="171450" marR="0" lvl="1" indent="-171450" algn="l" defTabSz="914400" rtl="0" eaLnBrk="1" fontAlgn="auto" latinLnBrk="0" hangingPunct="1">
              <a:lnSpc>
                <a:spcPct val="100000"/>
              </a:lnSpc>
              <a:spcBef>
                <a:spcPts val="0"/>
              </a:spcBef>
              <a:spcAft>
                <a:spcPts val="0"/>
              </a:spcAft>
              <a:buClrTx/>
              <a:buSzTx/>
              <a:buFontTx/>
              <a:buChar char="-"/>
              <a:tabLst/>
              <a:defRPr/>
            </a:pPr>
            <a:endParaRPr lang="fr-FR" b="0" i="0" noProof="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fr-FR" noProof="0" dirty="0" smtClean="0"/>
              <a:t>Référence : </a:t>
            </a:r>
            <a:r>
              <a:rPr lang="fr-FR" sz="1200" noProof="0" dirty="0" smtClean="0"/>
              <a:t>Hewson, </a:t>
            </a:r>
            <a:r>
              <a:rPr lang="fr-FR" sz="1200" noProof="0" dirty="0" err="1" smtClean="0"/>
              <a:t>Steininger</a:t>
            </a:r>
            <a:r>
              <a:rPr lang="fr-FR" sz="1200" noProof="0" dirty="0" smtClean="0"/>
              <a:t> et </a:t>
            </a:r>
            <a:r>
              <a:rPr lang="fr-FR" sz="1200" noProof="0" dirty="0" err="1" smtClean="0"/>
              <a:t>Pesmajoglou</a:t>
            </a:r>
            <a:r>
              <a:rPr lang="fr-FR" sz="1200" noProof="0" dirty="0" smtClean="0"/>
              <a:t>, 2013.</a:t>
            </a:r>
          </a:p>
          <a:p>
            <a:endParaRPr lang="fr-FR" noProof="0"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23</a:t>
            </a:fld>
            <a:endParaRPr lang="fr-FR" dirty="0"/>
          </a:p>
        </p:txBody>
      </p:sp>
    </p:spTree>
    <p:extLst>
      <p:ext uri="{BB962C8B-B14F-4D97-AF65-F5344CB8AC3E}">
        <p14:creationId xmlns:p14="http://schemas.microsoft.com/office/powerpoint/2010/main" val="7285293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noProof="0" dirty="0" smtClean="0"/>
              <a:t>Les modèles peuvent être consultés à l’adresse suivante: http://www.epa.gov/climatechange/EPAactivities/internationalpartnerships/capacity-building.html.</a:t>
            </a:r>
          </a:p>
          <a:p>
            <a:pPr marL="0" marR="0" lvl="1" indent="0" algn="l" defTabSz="914400" rtl="0" eaLnBrk="1" fontAlgn="auto" latinLnBrk="0" hangingPunct="1">
              <a:lnSpc>
                <a:spcPct val="100000"/>
              </a:lnSpc>
              <a:spcBef>
                <a:spcPts val="0"/>
              </a:spcBef>
              <a:spcAft>
                <a:spcPts val="0"/>
              </a:spcAft>
              <a:buClrTx/>
              <a:buSzTx/>
              <a:buFontTx/>
              <a:buNone/>
              <a:tabLst/>
              <a:defRPr/>
            </a:pPr>
            <a:endParaRPr lang="fr-FR" noProof="0" dirty="0" smtClean="0"/>
          </a:p>
        </p:txBody>
      </p:sp>
      <p:sp>
        <p:nvSpPr>
          <p:cNvPr id="4" name="Slide Number Placeholder 3"/>
          <p:cNvSpPr>
            <a:spLocks noGrp="1"/>
          </p:cNvSpPr>
          <p:nvPr>
            <p:ph type="sldNum" sz="quarter" idx="10"/>
          </p:nvPr>
        </p:nvSpPr>
        <p:spPr/>
        <p:txBody>
          <a:bodyPr/>
          <a:lstStyle/>
          <a:p>
            <a:fld id="{02599C58-F26E-484C-B158-D7CF572B4912}" type="slidenum">
              <a:rPr lang="en-GB" smtClean="0"/>
              <a:pPr/>
              <a:t>24</a:t>
            </a:fld>
            <a:endParaRPr lang="fr-FR" dirty="0"/>
          </a:p>
        </p:txBody>
      </p:sp>
    </p:spTree>
    <p:extLst>
      <p:ext uri="{BB962C8B-B14F-4D97-AF65-F5344CB8AC3E}">
        <p14:creationId xmlns:p14="http://schemas.microsoft.com/office/powerpoint/2010/main" val="16823574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FR" sz="1200" b="0" i="0" kern="1200" noProof="0" dirty="0" smtClean="0">
                <a:solidFill>
                  <a:schemeClr val="tx1"/>
                </a:solidFill>
                <a:effectLst/>
                <a:latin typeface="+mn-lt"/>
              </a:rPr>
              <a:t>Cette diapositive illustre un modèle EPA, le modèle 2 : « Documentation des méthodes et des données ». Ce modèle inclut des tableaux types, dans lesquels les données et les méthodes, ainsi que d’autres informations, doivent être consignées à chacune des étapes.</a:t>
            </a:r>
          </a:p>
          <a:p>
            <a:pPr marL="0" indent="0">
              <a:buFontTx/>
              <a:buNone/>
            </a:pPr>
            <a:endParaRPr lang="fr-FR" sz="1200" b="0" i="0" kern="1200" baseline="0" noProof="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b="0" i="0" kern="1200" baseline="0" noProof="0" dirty="0" smtClean="0">
                <a:solidFill>
                  <a:schemeClr val="tx1"/>
                </a:solidFill>
                <a:effectLst/>
                <a:latin typeface="+mn-lt"/>
              </a:rPr>
              <a:t>Les modèles peuvent</a:t>
            </a:r>
            <a:r>
              <a:rPr lang="fr-FR" sz="1200" b="0" i="0" kern="1200" noProof="0" dirty="0" smtClean="0">
                <a:solidFill>
                  <a:schemeClr val="tx1"/>
                </a:solidFill>
                <a:effectLst/>
                <a:latin typeface="+mn-lt"/>
              </a:rPr>
              <a:t> aider les équipes chargées de l’inventaire à documenter et consigner les méthodologies, les séries de données et les hypothèses utilisées pour estimer les émissions et les absorptions dans chaque catégorie. Ils peuvent aussi être utilisés dans le cadre des communications nationales afin de garantir la transparence des données et des méthodes utilisées. Ils peuvent en outre aider les équipes chargées des inventaires à préparer leurs rapports d’inventaire à l’avenir .</a:t>
            </a:r>
            <a:endParaRPr lang="fr-FR" sz="1200" b="0" i="0" kern="1200" noProof="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1200" b="0" i="1" kern="1200" noProof="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fr-FR" noProof="0" dirty="0" smtClean="0"/>
              <a:t>Source : </a:t>
            </a:r>
            <a:r>
              <a:rPr lang="fr-FR" sz="1200" noProof="0" dirty="0" smtClean="0">
                <a:solidFill>
                  <a:schemeClr val="tx1"/>
                </a:solidFill>
              </a:rPr>
              <a:t>EPA  </a:t>
            </a:r>
            <a:r>
              <a:rPr lang="fr-FR" sz="1200" noProof="0" dirty="0" err="1" smtClean="0">
                <a:solidFill>
                  <a:schemeClr val="tx1"/>
                </a:solidFill>
              </a:rPr>
              <a:t>n.d</a:t>
            </a:r>
            <a:r>
              <a:rPr lang="fr-FR" sz="1200" noProof="0" dirty="0" smtClean="0">
                <a:solidFill>
                  <a:schemeClr val="tx1"/>
                </a:solidFill>
              </a:rPr>
              <a:t>.</a:t>
            </a:r>
          </a:p>
          <a:p>
            <a:pPr marL="0" indent="0">
              <a:buFontTx/>
              <a:buNone/>
            </a:pPr>
            <a:endParaRPr lang="fr-FR" noProof="0"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25</a:t>
            </a:fld>
            <a:endParaRPr lang="fr-FR" dirty="0"/>
          </a:p>
        </p:txBody>
      </p:sp>
    </p:spTree>
    <p:extLst>
      <p:ext uri="{BB962C8B-B14F-4D97-AF65-F5344CB8AC3E}">
        <p14:creationId xmlns:p14="http://schemas.microsoft.com/office/powerpoint/2010/main" val="4158212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26</a:t>
            </a:fld>
            <a:endParaRPr lang="fr-FR" dirty="0"/>
          </a:p>
        </p:txBody>
      </p:sp>
    </p:spTree>
    <p:extLst>
      <p:ext uri="{BB962C8B-B14F-4D97-AF65-F5344CB8AC3E}">
        <p14:creationId xmlns:p14="http://schemas.microsoft.com/office/powerpoint/2010/main" val="30162505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02599C58-F26E-484C-B158-D7CF572B4912}" type="slidenum">
              <a:rPr lang="en-GB" smtClean="0"/>
              <a:pPr/>
              <a:t>27</a:t>
            </a:fld>
            <a:endParaRPr lang="fr-FR" dirty="0"/>
          </a:p>
        </p:txBody>
      </p:sp>
    </p:spTree>
    <p:extLst>
      <p:ext uri="{BB962C8B-B14F-4D97-AF65-F5344CB8AC3E}">
        <p14:creationId xmlns:p14="http://schemas.microsoft.com/office/powerpoint/2010/main" val="24446142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02599C58-F26E-484C-B158-D7CF572B4912}" type="slidenum">
              <a:rPr lang="en-GB" smtClean="0"/>
              <a:pPr/>
              <a:t>28</a:t>
            </a:fld>
            <a:endParaRPr lang="fr-FR" dirty="0"/>
          </a:p>
        </p:txBody>
      </p:sp>
    </p:spTree>
    <p:extLst>
      <p:ext uri="{BB962C8B-B14F-4D97-AF65-F5344CB8AC3E}">
        <p14:creationId xmlns:p14="http://schemas.microsoft.com/office/powerpoint/2010/main" val="38716815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02599C58-F26E-484C-B158-D7CF572B4912}" type="slidenum">
              <a:rPr lang="en-GB" smtClean="0"/>
              <a:pPr/>
              <a:t>29</a:t>
            </a:fld>
            <a:endParaRPr lang="fr-FR" dirty="0"/>
          </a:p>
        </p:txBody>
      </p:sp>
    </p:spTree>
    <p:extLst>
      <p:ext uri="{BB962C8B-B14F-4D97-AF65-F5344CB8AC3E}">
        <p14:creationId xmlns:p14="http://schemas.microsoft.com/office/powerpoint/2010/main" val="4248343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02599C58-F26E-484C-B158-D7CF572B4912}" type="slidenum">
              <a:rPr lang="en-GB" smtClean="0"/>
              <a:pPr/>
              <a:t>3</a:t>
            </a:fld>
            <a:endParaRPr lang="fr-FR" dirty="0"/>
          </a:p>
        </p:txBody>
      </p:sp>
    </p:spTree>
    <p:extLst>
      <p:ext uri="{BB962C8B-B14F-4D97-AF65-F5344CB8AC3E}">
        <p14:creationId xmlns:p14="http://schemas.microsoft.com/office/powerpoint/2010/main" val="345308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02599C58-F26E-484C-B158-D7CF572B4912}" type="slidenum">
              <a:rPr lang="en-GB" smtClean="0"/>
              <a:pPr/>
              <a:t>4</a:t>
            </a:fld>
            <a:endParaRPr lang="fr-FR" dirty="0"/>
          </a:p>
        </p:txBody>
      </p:sp>
    </p:spTree>
    <p:extLst>
      <p:ext uri="{BB962C8B-B14F-4D97-AF65-F5344CB8AC3E}">
        <p14:creationId xmlns:p14="http://schemas.microsoft.com/office/powerpoint/2010/main" val="1931095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noProof="0" dirty="0" smtClean="0"/>
              <a:t>Des dispositifs institutionnels clairs et stables (y compris une</a:t>
            </a:r>
            <a:r>
              <a:rPr lang="fr-FR" baseline="0" noProof="0" dirty="0" smtClean="0"/>
              <a:t> </a:t>
            </a:r>
            <a:r>
              <a:rPr lang="fr-FR" noProof="0" dirty="0" smtClean="0"/>
              <a:t>coordination nationale pour la MNV) et un appui politique constant sont des facteurs propices à l’amélioration continue du suivi forestier national (pour la REDD+) dans les pays non visés à l’annexe I. </a:t>
            </a:r>
          </a:p>
          <a:p>
            <a:pPr marL="171450" indent="-171450">
              <a:buFontTx/>
              <a:buChar char="-"/>
            </a:pPr>
            <a:endParaRPr lang="fr-FR" sz="1200" kern="1200" noProof="0" dirty="0" smtClean="0">
              <a:solidFill>
                <a:schemeClr val="tx1"/>
              </a:solidFill>
              <a:effectLst/>
              <a:latin typeface="+mn-lt"/>
              <a:ea typeface="+mn-ea"/>
              <a:cs typeface="+mn-cs"/>
            </a:endParaRPr>
          </a:p>
          <a:p>
            <a:pPr marL="171450" indent="-171450">
              <a:buFontTx/>
              <a:buChar char="-"/>
            </a:pPr>
            <a:r>
              <a:rPr lang="fr-FR" sz="1200" kern="1200" noProof="0" dirty="0" smtClean="0">
                <a:solidFill>
                  <a:schemeClr val="tx1"/>
                </a:solidFill>
                <a:effectLst/>
                <a:latin typeface="+mn-lt"/>
              </a:rPr>
              <a:t>Remarque : Dans certains pays (à l’instar du Pérou), les communications nationales étaient auparavant réalisées par des tiers, notamment des entreprises de conseil.</a:t>
            </a:r>
          </a:p>
          <a:p>
            <a:pPr marL="171450" indent="-171450">
              <a:buFontTx/>
              <a:buChar char="-"/>
            </a:pPr>
            <a:endParaRPr lang="fr-FR" noProof="0"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5</a:t>
            </a:fld>
            <a:endParaRPr lang="fr-FR" dirty="0"/>
          </a:p>
        </p:txBody>
      </p:sp>
    </p:spTree>
    <p:extLst>
      <p:ext uri="{BB962C8B-B14F-4D97-AF65-F5344CB8AC3E}">
        <p14:creationId xmlns:p14="http://schemas.microsoft.com/office/powerpoint/2010/main" val="3847015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fld id="{02599C58-F26E-484C-B158-D7CF572B4912}" type="slidenum">
              <a:rPr lang="en-GB" smtClean="0"/>
              <a:pPr/>
              <a:t>6</a:t>
            </a:fld>
            <a:endParaRPr lang="fr-FR" dirty="0"/>
          </a:p>
        </p:txBody>
      </p:sp>
    </p:spTree>
    <p:extLst>
      <p:ext uri="{BB962C8B-B14F-4D97-AF65-F5344CB8AC3E}">
        <p14:creationId xmlns:p14="http://schemas.microsoft.com/office/powerpoint/2010/main" val="3889036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kern="1200" baseline="0" noProof="0" dirty="0" smtClean="0">
                <a:solidFill>
                  <a:schemeClr val="tx1"/>
                </a:solidFill>
                <a:latin typeface="+mn-lt"/>
              </a:rPr>
              <a:t>Les prescriptions relatives à un cadre institutionnel national de MNV sont les suivantes :</a:t>
            </a:r>
          </a:p>
          <a:p>
            <a:endParaRPr lang="fr-FR" sz="1200" b="0" i="0" u="none" strike="noStrike" kern="1200" baseline="0" noProof="0" dirty="0" smtClean="0">
              <a:solidFill>
                <a:schemeClr val="tx1"/>
              </a:solidFill>
              <a:latin typeface="+mn-lt"/>
              <a:ea typeface="+mn-ea"/>
              <a:cs typeface="+mn-cs"/>
            </a:endParaRPr>
          </a:p>
          <a:p>
            <a:pPr marL="171450" indent="-171450">
              <a:buFont typeface="Calibri" panose="020F0502020204030204" pitchFamily="34" charset="0"/>
              <a:buChar char="−"/>
            </a:pPr>
            <a:r>
              <a:rPr lang="fr-FR" sz="1200" b="1" i="0" u="none" strike="noStrike" kern="1200" baseline="0" noProof="0" dirty="0" smtClean="0">
                <a:solidFill>
                  <a:schemeClr val="tx1"/>
                </a:solidFill>
                <a:latin typeface="+mn-lt"/>
              </a:rPr>
              <a:t>Coordination : </a:t>
            </a:r>
            <a:r>
              <a:rPr lang="fr-FR" sz="1200" b="0" i="0" u="none" strike="noStrike" kern="1200" baseline="0" noProof="0" dirty="0" smtClean="0">
                <a:solidFill>
                  <a:schemeClr val="tx1"/>
                </a:solidFill>
                <a:latin typeface="+mn-lt"/>
              </a:rPr>
              <a:t>Un mécanisme national de coordination et de coopération de haut niveau est nécessaire pour mettre la MNV du carbone forestier en lien avec la politique nationale de REDD+ et préciser et contrôler les rôles, les responsabilités et les effets positifs connexes, ainsi que d’autres efforts de suivi.</a:t>
            </a:r>
          </a:p>
          <a:p>
            <a:pPr marL="0" indent="0">
              <a:buFont typeface="Calibri" panose="020F0502020204030204" pitchFamily="34" charset="0"/>
              <a:buNone/>
            </a:pPr>
            <a:endParaRPr lang="fr-FR" sz="1200" b="0" i="0" u="none" strike="noStrike" kern="1200" baseline="0" noProof="0" dirty="0" smtClean="0">
              <a:solidFill>
                <a:schemeClr val="tx1"/>
              </a:solidFill>
              <a:latin typeface="+mn-lt"/>
              <a:ea typeface="+mn-ea"/>
              <a:cs typeface="+mn-cs"/>
            </a:endParaRPr>
          </a:p>
          <a:p>
            <a:pPr marL="171450" indent="-171450">
              <a:buFont typeface="Calibri" panose="020F0502020204030204" pitchFamily="34" charset="0"/>
              <a:buChar char="−"/>
            </a:pPr>
            <a:r>
              <a:rPr lang="fr-FR" sz="1200" b="1" i="0" u="none" strike="noStrike" kern="1200" baseline="0" noProof="0" dirty="0" smtClean="0">
                <a:solidFill>
                  <a:schemeClr val="tx1"/>
                </a:solidFill>
                <a:latin typeface="+mn-lt"/>
              </a:rPr>
              <a:t>Mesure et suivi : </a:t>
            </a:r>
            <a:r>
              <a:rPr lang="fr-FR" sz="1200" b="0" i="0" u="none" strike="noStrike" kern="1200" baseline="0" noProof="0" dirty="0" smtClean="0">
                <a:solidFill>
                  <a:schemeClr val="tx1"/>
                </a:solidFill>
                <a:latin typeface="+mn-lt"/>
              </a:rPr>
              <a:t>Des unités techniques et des protocoles sont nécessaires pour acquérir et analyser les données concernant le carbone forestier, aux niveaux national et infranational.</a:t>
            </a:r>
          </a:p>
          <a:p>
            <a:pPr marL="0" indent="0">
              <a:buFont typeface="Calibri" panose="020F0502020204030204" pitchFamily="34" charset="0"/>
              <a:buNone/>
            </a:pPr>
            <a:endParaRPr lang="fr-FR" sz="1200" b="0" i="0" u="none" strike="noStrike" kern="1200" baseline="0" noProof="0" dirty="0" smtClean="0">
              <a:solidFill>
                <a:schemeClr val="tx1"/>
              </a:solidFill>
              <a:latin typeface="+mn-lt"/>
              <a:ea typeface="+mn-ea"/>
              <a:cs typeface="+mn-cs"/>
            </a:endParaRPr>
          </a:p>
          <a:p>
            <a:pPr marL="171450" indent="-171450">
              <a:buFont typeface="Calibri" panose="020F0502020204030204" pitchFamily="34" charset="0"/>
              <a:buChar char="−"/>
            </a:pPr>
            <a:r>
              <a:rPr lang="fr-FR" sz="1200" b="1" i="0" u="none" strike="noStrike" kern="1200" baseline="0" noProof="0" dirty="0" smtClean="0">
                <a:solidFill>
                  <a:schemeClr val="tx1"/>
                </a:solidFill>
                <a:latin typeface="+mn-lt"/>
              </a:rPr>
              <a:t>Notification : </a:t>
            </a:r>
            <a:r>
              <a:rPr lang="fr-FR" sz="1200" b="0" i="0" u="none" strike="noStrike" kern="1200" baseline="0" noProof="0" dirty="0" smtClean="0">
                <a:solidFill>
                  <a:schemeClr val="tx1"/>
                </a:solidFill>
                <a:latin typeface="+mn-lt"/>
              </a:rPr>
              <a:t>Une unité doit être chargée de regrouper toutes les données pertinentes dans une base de données centralisées, en vue de la préparation d’estimations nationales et de rapports internationaux selon les Recommandations du GIEC en matière de bonnes pratiques, d’évaluations des incertitudes et de plans d’amélioration. </a:t>
            </a:r>
          </a:p>
          <a:p>
            <a:pPr marL="0" indent="0">
              <a:buFont typeface="Calibri" panose="020F0502020204030204" pitchFamily="34" charset="0"/>
              <a:buNone/>
            </a:pPr>
            <a:endParaRPr lang="fr-FR" sz="1200" b="0" i="0" u="none" strike="noStrike" kern="1200" baseline="0" noProof="0" dirty="0" smtClean="0">
              <a:solidFill>
                <a:schemeClr val="tx1"/>
              </a:solidFill>
              <a:latin typeface="+mn-lt"/>
              <a:ea typeface="+mn-ea"/>
              <a:cs typeface="+mn-cs"/>
            </a:endParaRPr>
          </a:p>
          <a:p>
            <a:pPr marL="171450" indent="-171450">
              <a:buFont typeface="Calibri" panose="020F0502020204030204" pitchFamily="34" charset="0"/>
              <a:buChar char="−"/>
            </a:pPr>
            <a:r>
              <a:rPr lang="fr-FR" sz="1200" b="1" i="0" u="none" strike="noStrike" kern="1200" baseline="0" noProof="0" dirty="0" smtClean="0">
                <a:solidFill>
                  <a:schemeClr val="tx1"/>
                </a:solidFill>
                <a:latin typeface="+mn-lt"/>
              </a:rPr>
              <a:t>Vérification : </a:t>
            </a:r>
            <a:r>
              <a:rPr lang="fr-FR" sz="1200" b="0" i="0" u="none" strike="noStrike" kern="1200" baseline="0" noProof="0" dirty="0" smtClean="0">
                <a:solidFill>
                  <a:schemeClr val="tx1"/>
                </a:solidFill>
                <a:latin typeface="+mn-lt"/>
              </a:rPr>
              <a:t>Un cadre indépendant est nécessaire pour vérifier l’efficacité à long terme des actions REDD+ menées à différents niveaux et par différents acteurs.</a:t>
            </a:r>
          </a:p>
          <a:p>
            <a:endParaRPr lang="fr-FR" sz="1200" b="0" i="0" u="none" strike="noStrike" kern="1200" baseline="0" noProof="0" dirty="0" smtClean="0">
              <a:solidFill>
                <a:schemeClr val="tx1"/>
              </a:solidFill>
              <a:latin typeface="+mn-lt"/>
              <a:ea typeface="+mn-ea"/>
              <a:cs typeface="+mn-cs"/>
            </a:endParaRPr>
          </a:p>
          <a:p>
            <a:r>
              <a:rPr lang="fr-FR" sz="1200" b="0" i="0" u="none" strike="noStrike" kern="1200" baseline="0" noProof="0" dirty="0" smtClean="0">
                <a:solidFill>
                  <a:schemeClr val="tx1"/>
                </a:solidFill>
                <a:latin typeface="+mn-lt"/>
              </a:rPr>
              <a:t>Référence : </a:t>
            </a:r>
            <a:r>
              <a:rPr lang="fr-FR" sz="1200" b="0" i="0" u="none" strike="noStrike" kern="1200" baseline="0" noProof="0" dirty="0" err="1" smtClean="0">
                <a:solidFill>
                  <a:schemeClr val="tx1"/>
                </a:solidFill>
                <a:latin typeface="+mn-lt"/>
              </a:rPr>
              <a:t>Herold</a:t>
            </a:r>
            <a:r>
              <a:rPr lang="fr-FR" sz="1200" b="0" i="0" u="none" strike="noStrike" kern="1200" baseline="0" noProof="0" dirty="0" smtClean="0">
                <a:solidFill>
                  <a:schemeClr val="tx1"/>
                </a:solidFill>
                <a:latin typeface="+mn-lt"/>
              </a:rPr>
              <a:t> et </a:t>
            </a:r>
            <a:r>
              <a:rPr lang="fr-FR" sz="1200" b="0" i="0" u="none" strike="noStrike" kern="1200" baseline="0" noProof="0" dirty="0" err="1" smtClean="0">
                <a:solidFill>
                  <a:schemeClr val="tx1"/>
                </a:solidFill>
                <a:latin typeface="+mn-lt"/>
              </a:rPr>
              <a:t>Skutsch</a:t>
            </a:r>
            <a:r>
              <a:rPr lang="fr-FR" sz="1200" b="0" i="0" u="none" strike="noStrike" kern="1200" baseline="0" noProof="0" dirty="0" smtClean="0">
                <a:solidFill>
                  <a:schemeClr val="tx1"/>
                </a:solidFill>
                <a:latin typeface="+mn-lt"/>
              </a:rPr>
              <a:t> 2009. </a:t>
            </a:r>
            <a:endParaRPr lang="fr-FR" noProof="0"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7</a:t>
            </a:fld>
            <a:endParaRPr lang="fr-FR" dirty="0"/>
          </a:p>
        </p:txBody>
      </p:sp>
    </p:spTree>
    <p:extLst>
      <p:ext uri="{BB962C8B-B14F-4D97-AF65-F5344CB8AC3E}">
        <p14:creationId xmlns:p14="http://schemas.microsoft.com/office/powerpoint/2010/main" val="1636071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kern="1200" baseline="0" noProof="0" dirty="0" smtClean="0">
                <a:solidFill>
                  <a:schemeClr val="tx1"/>
                </a:solidFill>
                <a:latin typeface="+mn-lt"/>
              </a:rPr>
              <a:t>À tout le moins, un pays doit envisager de mettre en place les institutions suivantes et de définir clairement leurs rôles et responsabilités :</a:t>
            </a:r>
          </a:p>
          <a:p>
            <a:endParaRPr lang="fr-FR" sz="1200" b="0" i="0" u="none" strike="noStrike" kern="1200" baseline="0" noProof="0" dirty="0" smtClean="0">
              <a:solidFill>
                <a:schemeClr val="tx1"/>
              </a:solidFill>
              <a:latin typeface="+mn-lt"/>
              <a:ea typeface="+mn-ea"/>
              <a:cs typeface="+mn-cs"/>
            </a:endParaRPr>
          </a:p>
          <a:p>
            <a:pPr marL="171450" indent="-171450">
              <a:buFont typeface="Calibri" panose="020F0502020204030204" pitchFamily="34" charset="0"/>
              <a:buChar char="−"/>
            </a:pPr>
            <a:r>
              <a:rPr lang="fr-FR" sz="1200" b="0" i="0" u="none" strike="noStrike" kern="1200" baseline="0" noProof="0" dirty="0" smtClean="0">
                <a:solidFill>
                  <a:schemeClr val="tx1"/>
                </a:solidFill>
                <a:latin typeface="+mn-lt"/>
              </a:rPr>
              <a:t>Un organe national de coordination et de pilotage ou un conseil consultatif, y compris un registre national du carbone</a:t>
            </a:r>
          </a:p>
          <a:p>
            <a:pPr marL="171450" indent="-171450">
              <a:buFont typeface="Calibri" panose="020F0502020204030204" pitchFamily="34" charset="0"/>
              <a:buChar char="−"/>
            </a:pPr>
            <a:endParaRPr lang="fr-FR" sz="1200" b="0" i="0" u="none" strike="noStrike" kern="1200" baseline="0" noProof="0" dirty="0" smtClean="0">
              <a:solidFill>
                <a:schemeClr val="tx1"/>
              </a:solidFill>
              <a:latin typeface="+mn-lt"/>
              <a:ea typeface="+mn-ea"/>
              <a:cs typeface="+mn-cs"/>
            </a:endParaRPr>
          </a:p>
          <a:p>
            <a:pPr marL="171450" indent="-171450">
              <a:buFont typeface="Calibri" panose="020F0502020204030204" pitchFamily="34" charset="0"/>
              <a:buChar char="−"/>
            </a:pPr>
            <a:r>
              <a:rPr lang="fr-FR" sz="1200" b="0" i="0" u="none" strike="noStrike" kern="1200" baseline="0" noProof="0" dirty="0" smtClean="0">
                <a:solidFill>
                  <a:schemeClr val="tx1"/>
                </a:solidFill>
                <a:latin typeface="+mn-lt"/>
              </a:rPr>
              <a:t>Une autorité centrale chargée du suivi, de l’estimation, de l’information et de la vérification en ce qui concerne le carbone</a:t>
            </a:r>
          </a:p>
          <a:p>
            <a:pPr marL="171450" indent="-171450">
              <a:buFont typeface="Calibri" panose="020F0502020204030204" pitchFamily="34" charset="0"/>
              <a:buChar char="−"/>
            </a:pPr>
            <a:endParaRPr lang="fr-FR" sz="1200" b="0" i="0" u="none" strike="noStrike" kern="1200" baseline="0" noProof="0" dirty="0" smtClean="0">
              <a:solidFill>
                <a:schemeClr val="tx1"/>
              </a:solidFill>
              <a:latin typeface="+mn-lt"/>
              <a:ea typeface="+mn-ea"/>
              <a:cs typeface="+mn-cs"/>
            </a:endParaRPr>
          </a:p>
          <a:p>
            <a:pPr marL="171450" indent="-171450">
              <a:buFont typeface="Calibri" panose="020F0502020204030204" pitchFamily="34" charset="0"/>
              <a:buChar char="−"/>
            </a:pPr>
            <a:r>
              <a:rPr lang="fr-FR" sz="1200" b="0" i="0" u="none" strike="noStrike" kern="1200" baseline="0" noProof="0" dirty="0" smtClean="0">
                <a:solidFill>
                  <a:schemeClr val="tx1"/>
                </a:solidFill>
                <a:latin typeface="+mn-lt"/>
              </a:rPr>
              <a:t>Des unités de mesure du carbone forestier</a:t>
            </a:r>
          </a:p>
          <a:p>
            <a:endParaRPr lang="fr-FR" sz="1200" b="0" i="0" u="none" strike="noStrike" kern="1200" baseline="0" noProof="0" dirty="0" smtClean="0">
              <a:solidFill>
                <a:schemeClr val="tx1"/>
              </a:solidFill>
              <a:latin typeface="+mn-lt"/>
              <a:ea typeface="+mn-ea"/>
              <a:cs typeface="+mn-cs"/>
            </a:endParaRPr>
          </a:p>
          <a:p>
            <a:r>
              <a:rPr lang="fr-FR" sz="1200" b="0" i="0" u="none" strike="noStrike" kern="1200" baseline="0" noProof="0" dirty="0" smtClean="0">
                <a:solidFill>
                  <a:schemeClr val="tx1"/>
                </a:solidFill>
                <a:latin typeface="+mn-lt"/>
              </a:rPr>
              <a:t>Les ressources nécessaires pour l’établissement et le maintien des capacités institutionnelles dépendent de plusieurs facteurs. Certains pays peuvent acquérir, traiter et analyser la majeure partie des données à partir de leurs propres organismes ou unités centrales. D’autres peuvent décider de travailler avec des partenaires extérieurs à l’administration (comme des sous-traitants, des collectivités locales ou des centres régionaux) ou d’associer les populations.</a:t>
            </a:r>
          </a:p>
          <a:p>
            <a:endParaRPr lang="fr-FR" sz="1200" b="0" i="0" u="none" strike="noStrike" kern="1200" baseline="0" noProof="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baseline="0" noProof="0" dirty="0" smtClean="0">
                <a:solidFill>
                  <a:schemeClr val="tx1"/>
                </a:solidFill>
                <a:latin typeface="+mn-lt"/>
              </a:rPr>
              <a:t>Référence : </a:t>
            </a:r>
            <a:r>
              <a:rPr lang="fr-FR" sz="1200" b="0" i="0" u="none" strike="noStrike" kern="1200" baseline="0" noProof="0" dirty="0" err="1" smtClean="0">
                <a:solidFill>
                  <a:schemeClr val="tx1"/>
                </a:solidFill>
                <a:latin typeface="+mn-lt"/>
              </a:rPr>
              <a:t>Herold</a:t>
            </a:r>
            <a:r>
              <a:rPr lang="fr-FR" sz="1200" b="0" i="0" u="none" strike="noStrike" kern="1200" baseline="0" noProof="0" dirty="0" smtClean="0">
                <a:solidFill>
                  <a:schemeClr val="tx1"/>
                </a:solidFill>
                <a:latin typeface="+mn-lt"/>
              </a:rPr>
              <a:t> et </a:t>
            </a:r>
            <a:r>
              <a:rPr lang="fr-FR" sz="1200" b="0" i="0" u="none" strike="noStrike" kern="1200" baseline="0" noProof="0" dirty="0" err="1" smtClean="0">
                <a:solidFill>
                  <a:schemeClr val="tx1"/>
                </a:solidFill>
                <a:latin typeface="+mn-lt"/>
              </a:rPr>
              <a:t>Skutsch</a:t>
            </a:r>
            <a:r>
              <a:rPr lang="fr-FR" sz="1200" b="0" i="0" u="none" strike="noStrike" kern="1200" baseline="0" noProof="0" dirty="0" smtClean="0">
                <a:solidFill>
                  <a:schemeClr val="tx1"/>
                </a:solidFill>
                <a:latin typeface="+mn-lt"/>
              </a:rPr>
              <a:t> 2009. </a:t>
            </a:r>
            <a:endParaRPr lang="fr-FR" noProof="0"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8</a:t>
            </a:fld>
            <a:endParaRPr lang="fr-FR" dirty="0"/>
          </a:p>
        </p:txBody>
      </p:sp>
    </p:spTree>
    <p:extLst>
      <p:ext uri="{BB962C8B-B14F-4D97-AF65-F5344CB8AC3E}">
        <p14:creationId xmlns:p14="http://schemas.microsoft.com/office/powerpoint/2010/main" val="969249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9</a:t>
            </a:fld>
            <a:endParaRPr lang="fr-FR" dirty="0"/>
          </a:p>
        </p:txBody>
      </p:sp>
    </p:spTree>
    <p:extLst>
      <p:ext uri="{BB962C8B-B14F-4D97-AF65-F5344CB8AC3E}">
        <p14:creationId xmlns:p14="http://schemas.microsoft.com/office/powerpoint/2010/main" val="150387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el 1"/>
          <p:cNvSpPr>
            <a:spLocks noGrp="1"/>
          </p:cNvSpPr>
          <p:nvPr>
            <p:ph type="title"/>
          </p:nvPr>
        </p:nvSpPr>
        <p:spPr>
          <a:xfrm>
            <a:off x="491643" y="230188"/>
            <a:ext cx="8442796" cy="839787"/>
          </a:xfrm>
        </p:spPr>
        <p:txBody>
          <a:bodyPr/>
          <a:lstStyle/>
          <a:p>
            <a:r>
              <a:rPr lang="en-GB" dirty="0" err="1" smtClean="0"/>
              <a:t>Klik</a:t>
            </a:r>
            <a:r>
              <a:rPr lang="en-GB" dirty="0" smtClean="0"/>
              <a:t> </a:t>
            </a:r>
            <a:r>
              <a:rPr lang="en-GB" dirty="0" err="1" smtClean="0"/>
              <a:t>om</a:t>
            </a:r>
            <a:r>
              <a:rPr lang="en-GB" dirty="0" smtClean="0"/>
              <a:t> de </a:t>
            </a:r>
            <a:r>
              <a:rPr lang="en-GB" dirty="0" err="1" smtClean="0"/>
              <a:t>stijl</a:t>
            </a:r>
            <a:r>
              <a:rPr lang="en-GB" dirty="0" smtClean="0"/>
              <a:t> </a:t>
            </a:r>
            <a:r>
              <a:rPr lang="en-GB" dirty="0" err="1" smtClean="0"/>
              <a:t>te</a:t>
            </a:r>
            <a:r>
              <a:rPr lang="en-GB" dirty="0" smtClean="0"/>
              <a:t> </a:t>
            </a:r>
            <a:r>
              <a:rPr lang="en-GB" dirty="0" err="1" smtClean="0"/>
              <a:t>bewerken</a:t>
            </a:r>
            <a:endParaRPr lang="en-GB" dirty="0"/>
          </a:p>
        </p:txBody>
      </p:sp>
      <p:sp>
        <p:nvSpPr>
          <p:cNvPr id="3" name="Tijdelijke aanduiding voor afbeelding 24"/>
          <p:cNvSpPr>
            <a:spLocks noGrp="1" noChangeAspect="1"/>
          </p:cNvSpPr>
          <p:nvPr>
            <p:ph type="pic" sz="quarter" idx="13"/>
          </p:nvPr>
        </p:nvSpPr>
        <p:spPr bwMode="auto">
          <a:xfrm>
            <a:off x="476508" y="3307559"/>
            <a:ext cx="264795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6" name="Tijdelijke aanduiding voor afbeelding 24"/>
          <p:cNvSpPr>
            <a:spLocks noGrp="1" noChangeAspect="1"/>
          </p:cNvSpPr>
          <p:nvPr>
            <p:ph type="pic" sz="quarter" idx="19"/>
          </p:nvPr>
        </p:nvSpPr>
        <p:spPr bwMode="auto">
          <a:xfrm>
            <a:off x="6308818" y="3307559"/>
            <a:ext cx="2647950" cy="2647950"/>
          </a:xfrm>
          <a:prstGeom prst="ellipse">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7" name="Tijdelijke aanduiding voor afbeelding 24"/>
          <p:cNvSpPr>
            <a:spLocks noGrp="1" noChangeAspect="1"/>
          </p:cNvSpPr>
          <p:nvPr>
            <p:ph type="pic" sz="quarter" idx="16"/>
          </p:nvPr>
        </p:nvSpPr>
        <p:spPr bwMode="auto">
          <a:xfrm>
            <a:off x="4714655" y="3307559"/>
            <a:ext cx="2647950" cy="2647950"/>
          </a:xfrm>
          <a:prstGeom prst="ellipse">
            <a:avLst/>
          </a:prstGeom>
          <a:solidFill>
            <a:schemeClr val="accent3"/>
          </a:solidFill>
          <a:ln>
            <a:noFill/>
          </a:ln>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8" name="Tijdelijke aanduiding voor afbeelding 24"/>
          <p:cNvSpPr>
            <a:spLocks noGrp="1" noChangeAspect="1"/>
          </p:cNvSpPr>
          <p:nvPr>
            <p:ph type="pic" sz="quarter" idx="15"/>
          </p:nvPr>
        </p:nvSpPr>
        <p:spPr bwMode="auto">
          <a:xfrm>
            <a:off x="3120492" y="3307559"/>
            <a:ext cx="2647950" cy="2647950"/>
          </a:xfrm>
          <a:prstGeom prst="ellipse">
            <a:avLst/>
          </a:prstGeom>
          <a:solidFill>
            <a:srgbClr val="D5D2CA"/>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4" name="Tijdelijke aanduiding voor tekst 4"/>
          <p:cNvSpPr>
            <a:spLocks noGrp="1"/>
          </p:cNvSpPr>
          <p:nvPr>
            <p:ph type="body" sz="quarter" idx="17" hasCustomPrompt="1"/>
          </p:nvPr>
        </p:nvSpPr>
        <p:spPr bwMode="auto">
          <a:xfrm>
            <a:off x="485775" y="1616400"/>
            <a:ext cx="8447088" cy="371475"/>
          </a:xfrm>
          <a:prstGeom prst="rect">
            <a:avLst/>
          </a:prstGeom>
          <a:noFill/>
          <a:ln>
            <a:noFill/>
          </a:ln>
          <a:extLst/>
        </p:spPr>
        <p:txBody>
          <a:bodyPr lIns="36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smtClean="0">
                <a:ln>
                  <a:noFill/>
                </a:ln>
                <a:solidFill>
                  <a:srgbClr val="FFFFFF"/>
                </a:solidFill>
                <a:effectLst/>
                <a:uLnTx/>
                <a:uFillTx/>
              </a:rPr>
              <a:t>Ondertitel</a:t>
            </a:r>
            <a:endParaRPr kumimoji="0" lang="en-GB" sz="1800" b="0" i="0" u="none" strike="noStrike" kern="0" cap="none" spc="0" normalizeH="0" baseline="0" noProof="0" dirty="0" smtClean="0">
              <a:ln>
                <a:noFill/>
              </a:ln>
              <a:solidFill>
                <a:srgbClr val="FFFFFF"/>
              </a:solidFill>
              <a:effectLst/>
              <a:uLnTx/>
              <a:uFillTx/>
            </a:endParaRPr>
          </a:p>
        </p:txBody>
      </p:sp>
      <p:sp>
        <p:nvSpPr>
          <p:cNvPr id="5" name="Tijdelijke aanduiding voor tekst 4"/>
          <p:cNvSpPr>
            <a:spLocks noGrp="1"/>
          </p:cNvSpPr>
          <p:nvPr>
            <p:ph type="body" sz="quarter" idx="18" hasCustomPrompt="1"/>
          </p:nvPr>
        </p:nvSpPr>
        <p:spPr bwMode="auto">
          <a:xfrm>
            <a:off x="478633" y="2262386"/>
            <a:ext cx="8447087" cy="371475"/>
          </a:xfrm>
          <a:prstGeom prst="rect">
            <a:avLst/>
          </a:prstGeom>
          <a:noFill/>
          <a:ln>
            <a:noFill/>
          </a:ln>
          <a:extLst/>
        </p:spPr>
        <p:txBody>
          <a:bodyPr lIns="36000" rIns="90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smtClean="0">
                <a:ln>
                  <a:noFill/>
                </a:ln>
                <a:solidFill>
                  <a:srgbClr val="FFFFFF"/>
                </a:solidFill>
                <a:effectLst/>
                <a:uLnTx/>
                <a:uFillTx/>
              </a:rPr>
              <a:t>Datum, Auteursnaam</a:t>
            </a:r>
            <a:endParaRPr kumimoji="0" lang="en-GB" sz="1800" b="0" i="0" u="none" strike="noStrike" kern="0" cap="none" spc="0" normalizeH="0" baseline="0" noProof="0" dirty="0" smtClean="0">
              <a:ln>
                <a:noFill/>
              </a:ln>
              <a:solidFill>
                <a:srgbClr val="FFFFFF"/>
              </a:solidFill>
              <a:effectLst/>
              <a:uLnTx/>
              <a:uFillTx/>
            </a:endParaRPr>
          </a:p>
        </p:txBody>
      </p:sp>
    </p:spTree>
    <p:extLst>
      <p:ext uri="{BB962C8B-B14F-4D97-AF65-F5344CB8AC3E}">
        <p14:creationId xmlns:p14="http://schemas.microsoft.com/office/powerpoint/2010/main" val="423983396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box with rectangular image">
    <p:spTree>
      <p:nvGrpSpPr>
        <p:cNvPr id="1" name=""/>
        <p:cNvGrpSpPr/>
        <p:nvPr/>
      </p:nvGrpSpPr>
      <p:grpSpPr>
        <a:xfrm>
          <a:off x="0" y="0"/>
          <a:ext cx="0" cy="0"/>
          <a:chOff x="0" y="0"/>
          <a:chExt cx="0" cy="0"/>
        </a:xfrm>
      </p:grpSpPr>
      <p:sp>
        <p:nvSpPr>
          <p:cNvPr id="2" name="Titel 1"/>
          <p:cNvSpPr>
            <a:spLocks noGrp="1"/>
          </p:cNvSpPr>
          <p:nvPr>
            <p:ph type="title"/>
          </p:nvPr>
        </p:nvSpPr>
        <p:spPr>
          <a:xfrm>
            <a:off x="491638" y="230188"/>
            <a:ext cx="3276000" cy="1353086"/>
          </a:xfrm>
        </p:spPr>
        <p:txBody>
          <a:bodyPr/>
          <a:lstStyle>
            <a:lvl1pPr>
              <a:defRPr/>
            </a:lvl1pPr>
          </a:lstStyle>
          <a:p>
            <a:r>
              <a:rPr lang="en-GB" smtClean="0"/>
              <a:t>Klik om de stijl te bewerken</a:t>
            </a:r>
            <a:endParaRPr lang="en-GB" dirty="0"/>
          </a:p>
        </p:txBody>
      </p:sp>
      <p:sp>
        <p:nvSpPr>
          <p:cNvPr id="3" name="Tijdelijke aanduiding voor afbeelding 24"/>
          <p:cNvSpPr>
            <a:spLocks noGrp="1" noChangeAspect="1"/>
          </p:cNvSpPr>
          <p:nvPr>
            <p:ph type="pic" sz="quarter" idx="16"/>
          </p:nvPr>
        </p:nvSpPr>
        <p:spPr>
          <a:xfrm>
            <a:off x="3900006" y="226800"/>
            <a:ext cx="5040000" cy="5735850"/>
          </a:xfrm>
          <a:prstGeom prst="rect">
            <a:avLst/>
          </a:prstGeom>
          <a:solidFill>
            <a:schemeClr val="accent3"/>
          </a:solidFill>
        </p:spPr>
        <p:txBody>
          <a:bodyPr anchor="ctr"/>
          <a:lstStyle>
            <a:lvl1pPr marL="0" indent="0" algn="ctr">
              <a:buNone/>
              <a:defRPr sz="800"/>
            </a:lvl1pPr>
          </a:lstStyle>
          <a:p>
            <a:pPr lvl="0"/>
            <a:r>
              <a:rPr lang="nl-NL" noProof="0" dirty="0" smtClean="0"/>
              <a:t>Klik op het pictogram als u een afbeelding wilt toevoegen</a:t>
            </a:r>
            <a:endParaRPr lang="nl-NL" noProof="0" dirty="0"/>
          </a:p>
        </p:txBody>
      </p:sp>
      <p:sp>
        <p:nvSpPr>
          <p:cNvPr id="4" name="Tijdelijke aanduiding voor tekst 4"/>
          <p:cNvSpPr>
            <a:spLocks noGrp="1"/>
          </p:cNvSpPr>
          <p:nvPr>
            <p:ph type="body" sz="quarter" idx="17"/>
          </p:nvPr>
        </p:nvSpPr>
        <p:spPr>
          <a:xfrm>
            <a:off x="495302" y="1840012"/>
            <a:ext cx="3276600" cy="4122638"/>
          </a:xfrm>
        </p:spPr>
        <p:txBody>
          <a:bodyPr lIns="36000"/>
          <a:lstStyle>
            <a:lvl1pPr marL="0" indent="0">
              <a:buNone/>
              <a:defRPr>
                <a:solidFill>
                  <a:schemeClr val="tx1"/>
                </a:solidFill>
              </a:defRPr>
            </a:lvl1pPr>
          </a:lstStyle>
          <a:p>
            <a:pPr lvl="0"/>
            <a:r>
              <a:rPr lang="en-GB" smtClean="0"/>
              <a:t>Klik om de modelstijlen te bewerken</a:t>
            </a:r>
            <a:endParaRPr lang="en-GB" dirty="0" smtClean="0"/>
          </a:p>
        </p:txBody>
      </p:sp>
    </p:spTree>
    <p:extLst>
      <p:ext uri="{BB962C8B-B14F-4D97-AF65-F5344CB8AC3E}">
        <p14:creationId xmlns:p14="http://schemas.microsoft.com/office/powerpoint/2010/main" val="410723499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images with text boxe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7"/>
            <a:ext cx="8442796" cy="838800"/>
          </a:xfrm>
        </p:spPr>
        <p:txBody>
          <a:bodyPr/>
          <a:lstStyle/>
          <a:p>
            <a:r>
              <a:rPr lang="en-GB" smtClean="0"/>
              <a:t>Klik om de stijl te bewerken</a:t>
            </a:r>
            <a:endParaRPr lang="en-GB" dirty="0"/>
          </a:p>
        </p:txBody>
      </p:sp>
      <p:sp>
        <p:nvSpPr>
          <p:cNvPr id="3" name="Tijdelijke aanduiding voor afbeelding 24"/>
          <p:cNvSpPr>
            <a:spLocks noGrp="1" noChangeAspect="1"/>
          </p:cNvSpPr>
          <p:nvPr>
            <p:ph type="pic" sz="quarter" idx="16"/>
          </p:nvPr>
        </p:nvSpPr>
        <p:spPr>
          <a:xfrm>
            <a:off x="537619" y="1933314"/>
            <a:ext cx="2639660" cy="2628000"/>
          </a:xfrm>
          <a:prstGeom prst="rect">
            <a:avLst/>
          </a:prstGeom>
          <a:solidFill>
            <a:schemeClr val="accent3"/>
          </a:solidFill>
        </p:spPr>
        <p:txBody>
          <a:bodyPr anchor="ctr"/>
          <a:lstStyle>
            <a:lvl1pPr marL="0" indent="0" algn="ctr">
              <a:buNone/>
              <a:defRPr sz="800"/>
            </a:lvl1pPr>
          </a:lstStyle>
          <a:p>
            <a:pPr lvl="0"/>
            <a:r>
              <a:rPr lang="nl-NL" noProof="0" dirty="0" smtClean="0"/>
              <a:t>Klik op het pictogram als u een afbeelding wilt toevoegen</a:t>
            </a:r>
            <a:endParaRPr lang="nl-NL" noProof="0" dirty="0"/>
          </a:p>
        </p:txBody>
      </p:sp>
      <p:sp>
        <p:nvSpPr>
          <p:cNvPr id="4" name="Tijdelijke aanduiding voor afbeelding 24"/>
          <p:cNvSpPr>
            <a:spLocks noGrp="1" noChangeAspect="1"/>
          </p:cNvSpPr>
          <p:nvPr>
            <p:ph type="pic" sz="quarter" idx="17"/>
          </p:nvPr>
        </p:nvSpPr>
        <p:spPr>
          <a:xfrm>
            <a:off x="3418212" y="1933314"/>
            <a:ext cx="2639660" cy="2628000"/>
          </a:xfrm>
          <a:prstGeom prst="rect">
            <a:avLst/>
          </a:prstGeom>
          <a:solidFill>
            <a:schemeClr val="accent3"/>
          </a:solidFill>
        </p:spPr>
        <p:txBody>
          <a:bodyPr anchor="ctr"/>
          <a:lstStyle>
            <a:lvl1pPr marL="0" indent="0" algn="ctr">
              <a:buNone/>
              <a:defRPr sz="800"/>
            </a:lvl1pPr>
          </a:lstStyle>
          <a:p>
            <a:pPr lvl="0"/>
            <a:r>
              <a:rPr lang="nl-NL" noProof="0" dirty="0" smtClean="0"/>
              <a:t>Klik op het pictogram als u een afbeelding wilt toevoegen</a:t>
            </a:r>
            <a:endParaRPr lang="nl-NL" noProof="0" dirty="0"/>
          </a:p>
        </p:txBody>
      </p:sp>
      <p:sp>
        <p:nvSpPr>
          <p:cNvPr id="5" name="Tijdelijke aanduiding voor afbeelding 24"/>
          <p:cNvSpPr>
            <a:spLocks noGrp="1" noChangeAspect="1"/>
          </p:cNvSpPr>
          <p:nvPr>
            <p:ph type="pic" sz="quarter" idx="18"/>
          </p:nvPr>
        </p:nvSpPr>
        <p:spPr>
          <a:xfrm>
            <a:off x="6298805" y="1933314"/>
            <a:ext cx="2639660" cy="2628000"/>
          </a:xfrm>
          <a:prstGeom prst="rect">
            <a:avLst/>
          </a:prstGeom>
          <a:solidFill>
            <a:schemeClr val="accent3"/>
          </a:solidFill>
        </p:spPr>
        <p:txBody>
          <a:bodyPr anchor="ctr"/>
          <a:lstStyle>
            <a:lvl1pPr marL="0" indent="0" algn="ctr">
              <a:buNone/>
              <a:defRPr sz="800"/>
            </a:lvl1pPr>
          </a:lstStyle>
          <a:p>
            <a:pPr lvl="0"/>
            <a:r>
              <a:rPr lang="nl-NL" noProof="0" dirty="0" smtClean="0"/>
              <a:t>Klik op het pictogram als u een afbeelding wilt toevoegen</a:t>
            </a:r>
            <a:endParaRPr lang="nl-NL" noProof="0" dirty="0"/>
          </a:p>
        </p:txBody>
      </p:sp>
      <p:sp>
        <p:nvSpPr>
          <p:cNvPr id="7" name="Tijdelijke aanduiding voor tekst 6"/>
          <p:cNvSpPr>
            <a:spLocks noGrp="1"/>
          </p:cNvSpPr>
          <p:nvPr>
            <p:ph type="body" sz="quarter" idx="19"/>
          </p:nvPr>
        </p:nvSpPr>
        <p:spPr>
          <a:xfrm>
            <a:off x="490538" y="4610101"/>
            <a:ext cx="2752725"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smtClean="0"/>
              <a:t>Klik om de modelstijl</a:t>
            </a:r>
            <a:endParaRPr lang="en-GB" dirty="0"/>
          </a:p>
        </p:txBody>
      </p:sp>
      <p:sp>
        <p:nvSpPr>
          <p:cNvPr id="8" name="Tijdelijke aanduiding voor tekst 6"/>
          <p:cNvSpPr>
            <a:spLocks noGrp="1"/>
          </p:cNvSpPr>
          <p:nvPr>
            <p:ph type="body" sz="quarter" idx="20"/>
          </p:nvPr>
        </p:nvSpPr>
        <p:spPr>
          <a:xfrm>
            <a:off x="3366170" y="4610101"/>
            <a:ext cx="2752725"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smtClean="0"/>
              <a:t>Klik om de modelstijl</a:t>
            </a:r>
            <a:endParaRPr lang="en-GB" dirty="0"/>
          </a:p>
        </p:txBody>
      </p:sp>
      <p:sp>
        <p:nvSpPr>
          <p:cNvPr id="9" name="Tijdelijke aanduiding voor tekst 6"/>
          <p:cNvSpPr>
            <a:spLocks noGrp="1"/>
          </p:cNvSpPr>
          <p:nvPr>
            <p:ph type="body" sz="quarter" idx="21"/>
          </p:nvPr>
        </p:nvSpPr>
        <p:spPr>
          <a:xfrm>
            <a:off x="6241802" y="4610101"/>
            <a:ext cx="2752725"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smtClean="0"/>
              <a:t>Klik om de modelstijl</a:t>
            </a:r>
            <a:endParaRPr lang="en-GB" dirty="0"/>
          </a:p>
        </p:txBody>
      </p:sp>
      <p:sp>
        <p:nvSpPr>
          <p:cNvPr id="10" name="Tijdelijke aanduiding voor tekst 6"/>
          <p:cNvSpPr>
            <a:spLocks noGrp="1"/>
          </p:cNvSpPr>
          <p:nvPr>
            <p:ph type="body" sz="quarter" idx="22"/>
          </p:nvPr>
        </p:nvSpPr>
        <p:spPr>
          <a:xfrm>
            <a:off x="490538" y="4985219"/>
            <a:ext cx="2752725"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smtClean="0"/>
              <a:t>Klik om de modelstijl</a:t>
            </a:r>
            <a:endParaRPr lang="en-GB" dirty="0"/>
          </a:p>
        </p:txBody>
      </p:sp>
      <p:sp>
        <p:nvSpPr>
          <p:cNvPr id="11" name="Tijdelijke aanduiding voor tekst 6"/>
          <p:cNvSpPr>
            <a:spLocks noGrp="1"/>
          </p:cNvSpPr>
          <p:nvPr>
            <p:ph type="body" sz="quarter" idx="23"/>
          </p:nvPr>
        </p:nvSpPr>
        <p:spPr>
          <a:xfrm>
            <a:off x="3365675" y="4985219"/>
            <a:ext cx="2752725"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smtClean="0"/>
              <a:t>Klik om de modelstijl</a:t>
            </a:r>
            <a:endParaRPr lang="en-GB" dirty="0"/>
          </a:p>
        </p:txBody>
      </p:sp>
      <p:sp>
        <p:nvSpPr>
          <p:cNvPr id="12" name="Tijdelijke aanduiding voor tekst 6"/>
          <p:cNvSpPr>
            <a:spLocks noGrp="1"/>
          </p:cNvSpPr>
          <p:nvPr>
            <p:ph type="body" sz="quarter" idx="24"/>
          </p:nvPr>
        </p:nvSpPr>
        <p:spPr>
          <a:xfrm>
            <a:off x="6241802" y="4985219"/>
            <a:ext cx="2752725"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smtClean="0"/>
              <a:t>Klik om de modelstijl</a:t>
            </a:r>
            <a:endParaRPr lang="en-GB" dirty="0"/>
          </a:p>
        </p:txBody>
      </p:sp>
    </p:spTree>
    <p:extLst>
      <p:ext uri="{BB962C8B-B14F-4D97-AF65-F5344CB8AC3E}">
        <p14:creationId xmlns:p14="http://schemas.microsoft.com/office/powerpoint/2010/main" val="279103103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 with 2 square image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7"/>
            <a:ext cx="8442796" cy="838800"/>
          </a:xfrm>
        </p:spPr>
        <p:txBody>
          <a:bodyPr/>
          <a:lstStyle/>
          <a:p>
            <a:r>
              <a:rPr lang="en-GB" smtClean="0"/>
              <a:t>Klik om de stijl te bewerken</a:t>
            </a:r>
            <a:endParaRPr lang="en-GB" dirty="0"/>
          </a:p>
        </p:txBody>
      </p:sp>
      <p:sp>
        <p:nvSpPr>
          <p:cNvPr id="3" name="Tijdelijke aanduiding voor afbeelding 24"/>
          <p:cNvSpPr>
            <a:spLocks noGrp="1" noChangeAspect="1"/>
          </p:cNvSpPr>
          <p:nvPr>
            <p:ph type="pic" sz="quarter" idx="16"/>
          </p:nvPr>
        </p:nvSpPr>
        <p:spPr>
          <a:xfrm>
            <a:off x="536399" y="1929600"/>
            <a:ext cx="4104000" cy="4027383"/>
          </a:xfrm>
          <a:prstGeom prst="rect">
            <a:avLst/>
          </a:prstGeom>
          <a:solidFill>
            <a:schemeClr val="accent3"/>
          </a:solidFill>
        </p:spPr>
        <p:txBody>
          <a:bodyPr anchor="ctr"/>
          <a:lstStyle>
            <a:lvl1pPr marL="0" indent="0" algn="ctr">
              <a:buNone/>
              <a:defRPr sz="800"/>
            </a:lvl1pPr>
          </a:lstStyle>
          <a:p>
            <a:pPr lvl="0"/>
            <a:r>
              <a:rPr lang="nl-NL" noProof="0" dirty="0" smtClean="0"/>
              <a:t>Klik op het pictogram als u een afbeelding wilt toevoegen</a:t>
            </a:r>
            <a:endParaRPr lang="nl-NL" noProof="0" dirty="0"/>
          </a:p>
        </p:txBody>
      </p:sp>
      <p:sp>
        <p:nvSpPr>
          <p:cNvPr id="5" name="Tijdelijke aanduiding voor afbeelding 24"/>
          <p:cNvSpPr>
            <a:spLocks noGrp="1" noChangeAspect="1"/>
          </p:cNvSpPr>
          <p:nvPr>
            <p:ph type="pic" sz="quarter" idx="17"/>
          </p:nvPr>
        </p:nvSpPr>
        <p:spPr>
          <a:xfrm>
            <a:off x="4826161" y="1929600"/>
            <a:ext cx="4104000" cy="4033050"/>
          </a:xfrm>
          <a:prstGeom prst="rect">
            <a:avLst/>
          </a:prstGeom>
          <a:solidFill>
            <a:schemeClr val="accent3"/>
          </a:solidFill>
        </p:spPr>
        <p:txBody>
          <a:bodyPr anchor="ctr"/>
          <a:lstStyle>
            <a:lvl1pPr marL="0" indent="0" algn="ctr">
              <a:buNone/>
              <a:defRPr sz="800"/>
            </a:lvl1pPr>
          </a:lstStyle>
          <a:p>
            <a:pPr lvl="0"/>
            <a:r>
              <a:rPr lang="nl-NL" noProof="0" dirty="0" smtClean="0"/>
              <a:t>Klik op het pictogram als u een afbeelding wilt toevoegen</a:t>
            </a:r>
            <a:endParaRPr lang="nl-NL" noProof="0" dirty="0"/>
          </a:p>
        </p:txBody>
      </p:sp>
    </p:spTree>
    <p:extLst>
      <p:ext uri="{BB962C8B-B14F-4D97-AF65-F5344CB8AC3E}">
        <p14:creationId xmlns:p14="http://schemas.microsoft.com/office/powerpoint/2010/main" val="243262763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with large image">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a:xfrm>
            <a:off x="536400" y="1402557"/>
            <a:ext cx="8402400" cy="4552950"/>
          </a:xfrm>
          <a:prstGeom prst="rect">
            <a:avLst/>
          </a:prstGeom>
          <a:solidFill>
            <a:schemeClr val="accent3"/>
          </a:solidFill>
        </p:spPr>
        <p:txBody>
          <a:bodyPr anchor="ctr"/>
          <a:lstStyle>
            <a:lvl1pPr marL="0" indent="0" algn="ctr">
              <a:buNone/>
              <a:defRPr sz="800"/>
            </a:lvl1pPr>
          </a:lstStyle>
          <a:p>
            <a:pPr lvl="0"/>
            <a:r>
              <a:rPr lang="nl-NL" noProof="0" dirty="0" smtClean="0"/>
              <a:t>Klik op het pictogram als u een afbeelding wilt toevoegen</a:t>
            </a:r>
            <a:endParaRPr lang="nl-NL" noProof="0" dirty="0"/>
          </a:p>
        </p:txBody>
      </p:sp>
      <p:sp>
        <p:nvSpPr>
          <p:cNvPr id="2" name="Titel 1"/>
          <p:cNvSpPr>
            <a:spLocks noGrp="1"/>
          </p:cNvSpPr>
          <p:nvPr>
            <p:ph type="title"/>
          </p:nvPr>
        </p:nvSpPr>
        <p:spPr>
          <a:xfrm>
            <a:off x="491642" y="230187"/>
            <a:ext cx="8442796" cy="838800"/>
          </a:xfrm>
        </p:spPr>
        <p:txBody>
          <a:bodyPr/>
          <a:lstStyle/>
          <a:p>
            <a:r>
              <a:rPr lang="en-GB" smtClean="0"/>
              <a:t>Klik om de stijl te bewerken</a:t>
            </a:r>
            <a:endParaRPr lang="en-GB" dirty="0"/>
          </a:p>
        </p:txBody>
      </p:sp>
    </p:spTree>
    <p:extLst>
      <p:ext uri="{BB962C8B-B14F-4D97-AF65-F5344CB8AC3E}">
        <p14:creationId xmlns:p14="http://schemas.microsoft.com/office/powerpoint/2010/main" val="217801580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rectangular images">
    <p:spTree>
      <p:nvGrpSpPr>
        <p:cNvPr id="1" name=""/>
        <p:cNvGrpSpPr/>
        <p:nvPr/>
      </p:nvGrpSpPr>
      <p:grpSpPr>
        <a:xfrm>
          <a:off x="0" y="0"/>
          <a:ext cx="0" cy="0"/>
          <a:chOff x="0" y="0"/>
          <a:chExt cx="0" cy="0"/>
        </a:xfrm>
      </p:grpSpPr>
      <p:sp>
        <p:nvSpPr>
          <p:cNvPr id="3" name="Tijdelijke aanduiding voor afbeelding 24"/>
          <p:cNvSpPr>
            <a:spLocks noGrp="1"/>
          </p:cNvSpPr>
          <p:nvPr>
            <p:ph type="pic" sz="quarter" idx="16"/>
          </p:nvPr>
        </p:nvSpPr>
        <p:spPr>
          <a:xfrm>
            <a:off x="536400" y="233362"/>
            <a:ext cx="4011352" cy="5720400"/>
          </a:xfrm>
          <a:prstGeom prst="rect">
            <a:avLst/>
          </a:prstGeom>
          <a:solidFill>
            <a:schemeClr val="accent3"/>
          </a:solidFill>
        </p:spPr>
        <p:txBody>
          <a:bodyPr anchor="ctr"/>
          <a:lstStyle>
            <a:lvl1pPr marL="0" indent="0" algn="ctr">
              <a:buNone/>
              <a:defRPr sz="800"/>
            </a:lvl1pPr>
          </a:lstStyle>
          <a:p>
            <a:pPr lvl="0"/>
            <a:r>
              <a:rPr lang="nl-NL" noProof="0" dirty="0" smtClean="0"/>
              <a:t>Klik op het pictogram als u een afbeelding wilt toevoegen</a:t>
            </a:r>
            <a:endParaRPr lang="nl-NL" noProof="0" dirty="0"/>
          </a:p>
        </p:txBody>
      </p:sp>
      <p:sp>
        <p:nvSpPr>
          <p:cNvPr id="4" name="Tijdelijke aanduiding voor afbeelding 24"/>
          <p:cNvSpPr>
            <a:spLocks noGrp="1"/>
          </p:cNvSpPr>
          <p:nvPr>
            <p:ph type="pic" sz="quarter" idx="17"/>
          </p:nvPr>
        </p:nvSpPr>
        <p:spPr>
          <a:xfrm>
            <a:off x="4827265" y="233362"/>
            <a:ext cx="4104000" cy="5719559"/>
          </a:xfrm>
          <a:prstGeom prst="rect">
            <a:avLst/>
          </a:prstGeom>
          <a:solidFill>
            <a:schemeClr val="accent3"/>
          </a:solidFill>
        </p:spPr>
        <p:txBody>
          <a:bodyPr anchor="ctr"/>
          <a:lstStyle>
            <a:lvl1pPr marL="0" indent="0" algn="ctr">
              <a:buNone/>
              <a:defRPr sz="800"/>
            </a:lvl1pPr>
          </a:lstStyle>
          <a:p>
            <a:pPr lvl="0"/>
            <a:r>
              <a:rPr lang="nl-NL" noProof="0" dirty="0" smtClean="0"/>
              <a:t>Klik op het pictogram als u een afbeelding wilt toevoegen</a:t>
            </a:r>
            <a:endParaRPr lang="nl-NL" noProof="0" dirty="0"/>
          </a:p>
        </p:txBody>
      </p:sp>
    </p:spTree>
    <p:extLst>
      <p:ext uri="{BB962C8B-B14F-4D97-AF65-F5344CB8AC3E}">
        <p14:creationId xmlns:p14="http://schemas.microsoft.com/office/powerpoint/2010/main" val="270447091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to beeldvullend">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bwMode="gray">
          <a:xfrm>
            <a:off x="0" y="0"/>
            <a:ext cx="9143999" cy="6858000"/>
          </a:xfrm>
          <a:prstGeom prst="rect">
            <a:avLst/>
          </a:prstGeom>
          <a:solidFill>
            <a:schemeClr val="accent3"/>
          </a:solidFill>
        </p:spPr>
        <p:txBody>
          <a:bodyPr anchor="ctr"/>
          <a:lstStyle>
            <a:lvl1pPr marL="0" indent="0" algn="ctr">
              <a:buNone/>
              <a:defRPr sz="800"/>
            </a:lvl1pPr>
          </a:lstStyle>
          <a:p>
            <a:pPr lvl="0"/>
            <a:r>
              <a:rPr lang="nl-NL" noProof="0" dirty="0" smtClean="0"/>
              <a:t>Klik op het pictogram als u een afbeelding wilt toevoegen</a:t>
            </a:r>
            <a:endParaRPr lang="nl-NL" noProof="0" dirty="0"/>
          </a:p>
        </p:txBody>
      </p:sp>
      <p:sp>
        <p:nvSpPr>
          <p:cNvPr id="4" name="Titel 1"/>
          <p:cNvSpPr>
            <a:spLocks noGrp="1"/>
          </p:cNvSpPr>
          <p:nvPr>
            <p:ph type="title"/>
          </p:nvPr>
        </p:nvSpPr>
        <p:spPr bwMode="white">
          <a:xfrm>
            <a:off x="491642" y="230188"/>
            <a:ext cx="8442796" cy="840125"/>
          </a:xfrm>
          <a:noFill/>
          <a:ln>
            <a:gradFill>
              <a:gsLst>
                <a:gs pos="0">
                  <a:schemeClr val="bg1"/>
                </a:gs>
                <a:gs pos="1000">
                  <a:schemeClr val="bg1">
                    <a:alpha val="0"/>
                  </a:schemeClr>
                </a:gs>
                <a:gs pos="99000">
                  <a:srgbClr val="FFFFFF">
                    <a:alpha val="0"/>
                  </a:srgbClr>
                </a:gs>
                <a:gs pos="100000">
                  <a:schemeClr val="bg1"/>
                </a:gs>
              </a:gsLst>
              <a:lin ang="5400000" scaled="0"/>
            </a:gradFill>
          </a:ln>
        </p:spPr>
        <p:txBody>
          <a:bodyPr/>
          <a:lstStyle>
            <a:lvl1pPr>
              <a:defRPr>
                <a:solidFill>
                  <a:schemeClr val="bg1"/>
                </a:solidFill>
              </a:defRPr>
            </a:lvl1pPr>
          </a:lstStyle>
          <a:p>
            <a:r>
              <a:rPr lang="en-GB" smtClean="0"/>
              <a:t>Klik om de stijl te bewerken</a:t>
            </a:r>
            <a:endParaRPr lang="en-GB" dirty="0"/>
          </a:p>
        </p:txBody>
      </p:sp>
    </p:spTree>
    <p:extLst>
      <p:ext uri="{BB962C8B-B14F-4D97-AF65-F5344CB8AC3E}">
        <p14:creationId xmlns:p14="http://schemas.microsoft.com/office/powerpoint/2010/main" val="92662833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58299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r>
              <a:rPr lang="en-GB" smtClean="0"/>
              <a:t>Klik om de stijl te bewerken</a:t>
            </a:r>
            <a:endParaRPr lang="en-GB" dirty="0"/>
          </a:p>
        </p:txBody>
      </p:sp>
      <p:sp>
        <p:nvSpPr>
          <p:cNvPr id="3" name="Tijdelijke aanduiding voor grafiek 5"/>
          <p:cNvSpPr>
            <a:spLocks noGrp="1"/>
          </p:cNvSpPr>
          <p:nvPr>
            <p:ph type="chart" sz="quarter" idx="17"/>
          </p:nvPr>
        </p:nvSpPr>
        <p:spPr>
          <a:xfrm>
            <a:off x="437321" y="1752600"/>
            <a:ext cx="8601903" cy="4314825"/>
          </a:xfrm>
          <a:noFill/>
        </p:spPr>
        <p:txBody>
          <a:bodyPr/>
          <a:lstStyle>
            <a:lvl1pPr>
              <a:defRPr>
                <a:solidFill>
                  <a:schemeClr val="bg2"/>
                </a:solidFill>
              </a:defRPr>
            </a:lvl1pPr>
          </a:lstStyle>
          <a:p>
            <a:endParaRPr lang="nl-NL" dirty="0"/>
          </a:p>
        </p:txBody>
      </p:sp>
    </p:spTree>
    <p:extLst>
      <p:ext uri="{BB962C8B-B14F-4D97-AF65-F5344CB8AC3E}">
        <p14:creationId xmlns:p14="http://schemas.microsoft.com/office/powerpoint/2010/main" val="416137738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el 1"/>
          <p:cNvSpPr>
            <a:spLocks noGrp="1"/>
          </p:cNvSpPr>
          <p:nvPr>
            <p:ph type="title"/>
          </p:nvPr>
        </p:nvSpPr>
        <p:spPr>
          <a:xfrm>
            <a:off x="493200" y="230187"/>
            <a:ext cx="8442796" cy="838800"/>
          </a:xfrm>
        </p:spPr>
        <p:txBody>
          <a:bodyPr/>
          <a:lstStyle>
            <a:lvl1pPr>
              <a:defRPr/>
            </a:lvl1pPr>
          </a:lstStyle>
          <a:p>
            <a:r>
              <a:rPr lang="en-GB" smtClean="0"/>
              <a:t>Klik om de stijl te bewerken</a:t>
            </a:r>
            <a:endParaRPr lang="en-GB" dirty="0"/>
          </a:p>
        </p:txBody>
      </p:sp>
      <p:sp>
        <p:nvSpPr>
          <p:cNvPr id="5" name="Tijdelijke aanduiding voor tabel 4"/>
          <p:cNvSpPr>
            <a:spLocks noGrp="1"/>
          </p:cNvSpPr>
          <p:nvPr>
            <p:ph type="tbl" sz="quarter" idx="10"/>
          </p:nvPr>
        </p:nvSpPr>
        <p:spPr>
          <a:xfrm>
            <a:off x="538163" y="1933575"/>
            <a:ext cx="8398089" cy="4028400"/>
          </a:xfrm>
        </p:spPr>
        <p:txBody>
          <a:bodyPr/>
          <a:lstStyle>
            <a:lvl1pPr>
              <a:defRPr>
                <a:solidFill>
                  <a:schemeClr val="bg2"/>
                </a:solidFill>
              </a:defRPr>
            </a:lvl1pPr>
          </a:lstStyle>
          <a:p>
            <a:endParaRPr lang="nl-NL" dirty="0"/>
          </a:p>
        </p:txBody>
      </p:sp>
    </p:spTree>
    <p:extLst>
      <p:ext uri="{BB962C8B-B14F-4D97-AF65-F5344CB8AC3E}">
        <p14:creationId xmlns:p14="http://schemas.microsoft.com/office/powerpoint/2010/main" val="136933712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with circle image">
    <p:spTree>
      <p:nvGrpSpPr>
        <p:cNvPr id="1" name=""/>
        <p:cNvGrpSpPr/>
        <p:nvPr/>
      </p:nvGrpSpPr>
      <p:grpSpPr>
        <a:xfrm>
          <a:off x="0" y="0"/>
          <a:ext cx="0" cy="0"/>
          <a:chOff x="0" y="0"/>
          <a:chExt cx="0" cy="0"/>
        </a:xfrm>
      </p:grpSpPr>
      <p:sp>
        <p:nvSpPr>
          <p:cNvPr id="2" name="Titel 1"/>
          <p:cNvSpPr>
            <a:spLocks noGrp="1"/>
          </p:cNvSpPr>
          <p:nvPr>
            <p:ph type="title"/>
          </p:nvPr>
        </p:nvSpPr>
        <p:spPr>
          <a:xfrm>
            <a:off x="493200" y="230188"/>
            <a:ext cx="3276000" cy="1353086"/>
          </a:xfrm>
        </p:spPr>
        <p:txBody>
          <a:bodyPr/>
          <a:lstStyle>
            <a:lvl1pPr>
              <a:defRPr/>
            </a:lvl1pPr>
          </a:lstStyle>
          <a:p>
            <a:r>
              <a:rPr lang="en-GB" smtClean="0"/>
              <a:t>Klik om de stijl te bewerken</a:t>
            </a:r>
            <a:endParaRPr lang="en-GB" dirty="0"/>
          </a:p>
        </p:txBody>
      </p:sp>
      <p:sp>
        <p:nvSpPr>
          <p:cNvPr id="7" name="Tijdelijke aanduiding voor afbeelding 24"/>
          <p:cNvSpPr>
            <a:spLocks noGrp="1" noChangeAspect="1"/>
          </p:cNvSpPr>
          <p:nvPr>
            <p:ph type="pic" sz="quarter" idx="16"/>
          </p:nvPr>
        </p:nvSpPr>
        <p:spPr>
          <a:xfrm>
            <a:off x="3887699" y="224477"/>
            <a:ext cx="5040000" cy="5040000"/>
          </a:xfrm>
          <a:prstGeom prst="ellipse">
            <a:avLst/>
          </a:prstGeom>
          <a:solidFill>
            <a:schemeClr val="accent3"/>
          </a:solidFill>
        </p:spPr>
        <p:txBody>
          <a:bodyPr anchor="ctr"/>
          <a:lstStyle>
            <a:lvl1pPr marL="0" indent="0" algn="ctr">
              <a:buNone/>
              <a:defRPr sz="800"/>
            </a:lvl1pPr>
          </a:lstStyle>
          <a:p>
            <a:pPr lvl="0"/>
            <a:r>
              <a:rPr lang="nl-NL" noProof="0" dirty="0" smtClean="0"/>
              <a:t>Klik op het pictogram als u een afbeelding wilt toevoegen</a:t>
            </a:r>
            <a:endParaRPr lang="nl-NL" noProof="0" dirty="0"/>
          </a:p>
        </p:txBody>
      </p:sp>
      <p:sp>
        <p:nvSpPr>
          <p:cNvPr id="8" name="Tijdelijke aanduiding voor tekst 4"/>
          <p:cNvSpPr>
            <a:spLocks noGrp="1"/>
          </p:cNvSpPr>
          <p:nvPr>
            <p:ph type="body" sz="quarter" idx="17"/>
          </p:nvPr>
        </p:nvSpPr>
        <p:spPr>
          <a:xfrm>
            <a:off x="495301" y="1835250"/>
            <a:ext cx="3276600" cy="4127400"/>
          </a:xfrm>
        </p:spPr>
        <p:txBody>
          <a:bodyPr lIns="36000"/>
          <a:lstStyle>
            <a:lvl1pPr marL="0" indent="0">
              <a:buNone/>
              <a:defRPr>
                <a:solidFill>
                  <a:schemeClr val="tx1"/>
                </a:solidFill>
              </a:defRPr>
            </a:lvl1pPr>
          </a:lstStyle>
          <a:p>
            <a:pPr lvl="0"/>
            <a:r>
              <a:rPr lang="en-GB" smtClean="0"/>
              <a:t>Klik om de modelstijlen te bewerken</a:t>
            </a:r>
            <a:endParaRPr lang="en-GB" dirty="0" smtClean="0"/>
          </a:p>
        </p:txBody>
      </p:sp>
    </p:spTree>
    <p:extLst>
      <p:ext uri="{BB962C8B-B14F-4D97-AF65-F5344CB8AC3E}">
        <p14:creationId xmlns:p14="http://schemas.microsoft.com/office/powerpoint/2010/main" val="320345079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lide with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39787"/>
          </a:xfrm>
        </p:spPr>
        <p:txBody>
          <a:bodyPr/>
          <a:lstStyle/>
          <a:p>
            <a:r>
              <a:rPr lang="en-GB" smtClean="0"/>
              <a:t>Klik om de stijl te bewerken</a:t>
            </a:r>
            <a:endParaRPr lang="en-GB" dirty="0"/>
          </a:p>
        </p:txBody>
      </p:sp>
      <p:sp>
        <p:nvSpPr>
          <p:cNvPr id="3" name="Tijdelijke aanduiding voor tekst 6"/>
          <p:cNvSpPr>
            <a:spLocks noGrp="1"/>
          </p:cNvSpPr>
          <p:nvPr>
            <p:ph type="body" sz="quarter" idx="10"/>
          </p:nvPr>
        </p:nvSpPr>
        <p:spPr>
          <a:xfrm>
            <a:off x="421200" y="1520042"/>
            <a:ext cx="8521188" cy="4404807"/>
          </a:xfrm>
        </p:spPr>
        <p:txBody>
          <a:bodyPr/>
          <a:lstStyle>
            <a:lvl2pPr>
              <a:buClr>
                <a:schemeClr val="bg2"/>
              </a:buClr>
              <a:defRPr/>
            </a:lvl2pPr>
          </a:lstStyle>
          <a:p>
            <a:pPr lvl="0"/>
            <a:r>
              <a:rPr lang="en-GB" dirty="0" err="1" smtClean="0"/>
              <a:t>Klik</a:t>
            </a:r>
            <a:r>
              <a:rPr lang="en-GB" dirty="0" smtClean="0"/>
              <a:t> </a:t>
            </a:r>
            <a:r>
              <a:rPr lang="en-GB" dirty="0" err="1" smtClean="0"/>
              <a:t>om</a:t>
            </a:r>
            <a:r>
              <a:rPr lang="en-GB" dirty="0" smtClean="0"/>
              <a:t> de </a:t>
            </a:r>
            <a:r>
              <a:rPr lang="en-GB" dirty="0" err="1" smtClean="0"/>
              <a:t>modelstijlen</a:t>
            </a:r>
            <a:r>
              <a:rPr lang="en-GB" dirty="0" smtClean="0"/>
              <a:t> </a:t>
            </a:r>
            <a:r>
              <a:rPr lang="en-GB" dirty="0" err="1" smtClean="0"/>
              <a:t>te</a:t>
            </a:r>
            <a:r>
              <a:rPr lang="en-GB" dirty="0" smtClean="0"/>
              <a:t> </a:t>
            </a:r>
            <a:r>
              <a:rPr lang="en-GB" dirty="0" err="1" smtClean="0"/>
              <a:t>bewerken</a:t>
            </a:r>
            <a:endParaRPr lang="en-GB" dirty="0" smtClean="0"/>
          </a:p>
          <a:p>
            <a:pPr lvl="1"/>
            <a:r>
              <a:rPr lang="en-GB" dirty="0" err="1" smtClean="0"/>
              <a:t>Tweede</a:t>
            </a:r>
            <a:r>
              <a:rPr lang="en-GB" dirty="0" smtClean="0"/>
              <a:t> </a:t>
            </a:r>
            <a:r>
              <a:rPr lang="en-GB" dirty="0" err="1" smtClean="0"/>
              <a:t>niveau</a:t>
            </a:r>
            <a:endParaRPr lang="en-GB" dirty="0" smtClean="0"/>
          </a:p>
          <a:p>
            <a:pPr lvl="2"/>
            <a:r>
              <a:rPr lang="en-GB" dirty="0" err="1" smtClean="0"/>
              <a:t>Derde</a:t>
            </a:r>
            <a:r>
              <a:rPr lang="en-GB" dirty="0" smtClean="0"/>
              <a:t> </a:t>
            </a:r>
            <a:r>
              <a:rPr lang="en-GB" dirty="0" err="1" smtClean="0"/>
              <a:t>niveau</a:t>
            </a:r>
            <a:endParaRPr lang="en-GB" dirty="0" smtClean="0"/>
          </a:p>
          <a:p>
            <a:pPr lvl="3"/>
            <a:r>
              <a:rPr lang="en-GB" dirty="0" err="1" smtClean="0"/>
              <a:t>Vierde</a:t>
            </a:r>
            <a:r>
              <a:rPr lang="en-GB" dirty="0" smtClean="0"/>
              <a:t> </a:t>
            </a:r>
            <a:r>
              <a:rPr lang="en-GB" dirty="0" err="1" smtClean="0"/>
              <a:t>niveau</a:t>
            </a:r>
            <a:endParaRPr lang="en-GB" dirty="0" smtClean="0"/>
          </a:p>
          <a:p>
            <a:pPr lvl="4"/>
            <a:r>
              <a:rPr lang="en-GB" dirty="0" err="1" smtClean="0"/>
              <a:t>Vijfde</a:t>
            </a:r>
            <a:r>
              <a:rPr lang="en-GB" dirty="0" smtClean="0"/>
              <a:t> </a:t>
            </a:r>
            <a:r>
              <a:rPr lang="en-GB" dirty="0" err="1" smtClean="0"/>
              <a:t>niveau</a:t>
            </a:r>
            <a:endParaRPr lang="en-GB" dirty="0"/>
          </a:p>
        </p:txBody>
      </p:sp>
    </p:spTree>
    <p:extLst>
      <p:ext uri="{BB962C8B-B14F-4D97-AF65-F5344CB8AC3E}">
        <p14:creationId xmlns:p14="http://schemas.microsoft.com/office/powerpoint/2010/main" val="240330104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with multiple logo's">
    <p:spTree>
      <p:nvGrpSpPr>
        <p:cNvPr id="1" name=""/>
        <p:cNvGrpSpPr/>
        <p:nvPr/>
      </p:nvGrpSpPr>
      <p:grpSpPr>
        <a:xfrm>
          <a:off x="0" y="0"/>
          <a:ext cx="0" cy="0"/>
          <a:chOff x="0" y="0"/>
          <a:chExt cx="0" cy="0"/>
        </a:xfrm>
      </p:grpSpPr>
      <p:sp>
        <p:nvSpPr>
          <p:cNvPr id="2" name="Titel 1"/>
          <p:cNvSpPr>
            <a:spLocks noGrp="1"/>
          </p:cNvSpPr>
          <p:nvPr>
            <p:ph type="title"/>
          </p:nvPr>
        </p:nvSpPr>
        <p:spPr>
          <a:xfrm>
            <a:off x="493200" y="230188"/>
            <a:ext cx="3276000" cy="1353086"/>
          </a:xfrm>
        </p:spPr>
        <p:txBody>
          <a:bodyPr/>
          <a:lstStyle>
            <a:lvl1pPr>
              <a:defRPr/>
            </a:lvl1pPr>
          </a:lstStyle>
          <a:p>
            <a:r>
              <a:rPr lang="en-GB" smtClean="0"/>
              <a:t>Klik om de stijl te bewerken</a:t>
            </a:r>
            <a:endParaRPr lang="en-GB" dirty="0"/>
          </a:p>
        </p:txBody>
      </p:sp>
      <p:sp>
        <p:nvSpPr>
          <p:cNvPr id="8" name="Tijdelijke aanduiding voor tekst 4"/>
          <p:cNvSpPr>
            <a:spLocks noGrp="1"/>
          </p:cNvSpPr>
          <p:nvPr>
            <p:ph type="body" sz="quarter" idx="17"/>
          </p:nvPr>
        </p:nvSpPr>
        <p:spPr>
          <a:xfrm>
            <a:off x="495301" y="1835250"/>
            <a:ext cx="3276600" cy="3657600"/>
          </a:xfrm>
        </p:spPr>
        <p:txBody>
          <a:bodyPr lIns="36000"/>
          <a:lstStyle>
            <a:lvl1pPr marL="0" indent="0">
              <a:buNone/>
              <a:defRPr>
                <a:solidFill>
                  <a:schemeClr val="tx1"/>
                </a:solidFill>
              </a:defRPr>
            </a:lvl1pPr>
          </a:lstStyle>
          <a:p>
            <a:pPr lvl="0"/>
            <a:r>
              <a:rPr lang="en-GB" smtClean="0"/>
              <a:t>Klik om de modelstijlen te bewerken</a:t>
            </a:r>
            <a:endParaRPr lang="en-GB" dirty="0" smtClean="0"/>
          </a:p>
        </p:txBody>
      </p:sp>
      <p:sp>
        <p:nvSpPr>
          <p:cNvPr id="17" name="Tijdelijke aanduiding voor afbeelding 24"/>
          <p:cNvSpPr>
            <a:spLocks noGrp="1" noChangeAspect="1"/>
          </p:cNvSpPr>
          <p:nvPr>
            <p:ph type="pic" sz="quarter" idx="16"/>
          </p:nvPr>
        </p:nvSpPr>
        <p:spPr>
          <a:xfrm>
            <a:off x="3887699" y="224477"/>
            <a:ext cx="5040000" cy="5040000"/>
          </a:xfrm>
          <a:prstGeom prst="ellipse">
            <a:avLst/>
          </a:prstGeom>
          <a:solidFill>
            <a:schemeClr val="accent3"/>
          </a:solidFill>
        </p:spPr>
        <p:txBody>
          <a:bodyPr anchor="ctr"/>
          <a:lstStyle>
            <a:lvl1pPr marL="0" indent="0" algn="ctr">
              <a:buNone/>
              <a:defRPr sz="800"/>
            </a:lvl1pPr>
          </a:lstStyle>
          <a:p>
            <a:pPr lvl="0"/>
            <a:r>
              <a:rPr lang="nl-NL" noProof="0" dirty="0" smtClean="0"/>
              <a:t>Klik op het pictogram als u een afbeelding wilt toevoegen</a:t>
            </a:r>
            <a:endParaRPr lang="nl-NL" noProof="0" dirty="0"/>
          </a:p>
        </p:txBody>
      </p:sp>
      <p:sp>
        <p:nvSpPr>
          <p:cNvPr id="9" name="Rechthoek 8"/>
          <p:cNvSpPr/>
          <p:nvPr userDrawn="1"/>
        </p:nvSpPr>
        <p:spPr>
          <a:xfrm>
            <a:off x="3800901" y="6127845"/>
            <a:ext cx="5141487" cy="614149"/>
          </a:xfrm>
          <a:prstGeom prst="rect">
            <a:avLst/>
          </a:prstGeom>
          <a:solidFill>
            <a:schemeClr val="bg1"/>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50000"/>
              </a:lnSpc>
            </a:pPr>
            <a:r>
              <a:rPr lang="en-GB" sz="1000" dirty="0" smtClean="0">
                <a:solidFill>
                  <a:schemeClr val="accent3"/>
                </a:solidFill>
              </a:rPr>
              <a:t>Space for partner logo’s </a:t>
            </a:r>
            <a:r>
              <a:rPr dirty="0"/>
              <a:t/>
            </a:r>
            <a:br>
              <a:rPr dirty="0"/>
            </a:br>
            <a:r>
              <a:rPr lang="en-GB" sz="800" baseline="0" dirty="0" smtClean="0">
                <a:solidFill>
                  <a:schemeClr val="accent3"/>
                </a:solidFill>
              </a:rPr>
              <a:t>(place a white shape behind the logo’s to hide this text and border)</a:t>
            </a:r>
            <a:endParaRPr lang="fr-FR" sz="800" dirty="0">
              <a:solidFill>
                <a:schemeClr val="accent3"/>
              </a:solidFill>
            </a:endParaRPr>
          </a:p>
        </p:txBody>
      </p:sp>
    </p:spTree>
    <p:extLst>
      <p:ext uri="{BB962C8B-B14F-4D97-AF65-F5344CB8AC3E}">
        <p14:creationId xmlns:p14="http://schemas.microsoft.com/office/powerpoint/2010/main" val="391126406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Klik om de stijl te bewerken</a:t>
            </a:r>
            <a:endParaRPr lang="en-GB"/>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en-GB" smtClean="0"/>
              <a:t>Klik om de modelstijlen te bewerken</a:t>
            </a:r>
          </a:p>
          <a:p>
            <a:pPr lvl="1"/>
            <a:r>
              <a:rPr lang="en-GB" smtClean="0"/>
              <a:t>Tweede niveau</a:t>
            </a:r>
          </a:p>
          <a:p>
            <a:pPr lvl="2"/>
            <a:r>
              <a:rPr lang="en-GB" smtClean="0"/>
              <a:t>Derde niveau</a:t>
            </a:r>
            <a:endParaRPr lang="en-GB" dirty="0" smtClean="0"/>
          </a:p>
        </p:txBody>
      </p:sp>
      <p:sp>
        <p:nvSpPr>
          <p:cNvPr id="4" name="Tijdelijke aanduiding voor tekst 6"/>
          <p:cNvSpPr>
            <a:spLocks noGrp="1"/>
          </p:cNvSpPr>
          <p:nvPr>
            <p:ph type="body" sz="quarter" idx="11"/>
          </p:nvPr>
        </p:nvSpPr>
        <p:spPr>
          <a:xfrm>
            <a:off x="4793357" y="1835249"/>
            <a:ext cx="4140000" cy="4089600"/>
          </a:xfrm>
        </p:spPr>
        <p:txBody>
          <a:bodyPr/>
          <a:lstStyle>
            <a:lvl2pPr>
              <a:buClr>
                <a:schemeClr val="bg2"/>
              </a:buClr>
              <a:defRPr/>
            </a:lvl2pPr>
          </a:lstStyle>
          <a:p>
            <a:pPr lvl="0"/>
            <a:r>
              <a:rPr lang="en-GB" smtClean="0"/>
              <a:t>Klik om de modelstijlen te bewerken</a:t>
            </a:r>
          </a:p>
          <a:p>
            <a:pPr lvl="1"/>
            <a:r>
              <a:rPr lang="en-GB" smtClean="0"/>
              <a:t>Tweede niveau</a:t>
            </a:r>
          </a:p>
          <a:p>
            <a:pPr lvl="2"/>
            <a:r>
              <a:rPr lang="en-GB" smtClean="0"/>
              <a:t>Derde niveau</a:t>
            </a:r>
            <a:endParaRPr lang="en-GB" dirty="0" smtClean="0"/>
          </a:p>
        </p:txBody>
      </p:sp>
    </p:spTree>
    <p:extLst>
      <p:ext uri="{BB962C8B-B14F-4D97-AF65-F5344CB8AC3E}">
        <p14:creationId xmlns:p14="http://schemas.microsoft.com/office/powerpoint/2010/main" val="127049317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box with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Klik om de stijl te bewerken</a:t>
            </a:r>
            <a:endParaRPr lang="en-GB"/>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en-GB" smtClean="0"/>
              <a:t>Klik om de modelstijlen te bewerken</a:t>
            </a:r>
          </a:p>
          <a:p>
            <a:pPr lvl="1"/>
            <a:r>
              <a:rPr lang="en-GB" smtClean="0"/>
              <a:t>Tweede niveau</a:t>
            </a:r>
          </a:p>
          <a:p>
            <a:pPr lvl="2"/>
            <a:r>
              <a:rPr lang="en-GB" smtClean="0"/>
              <a:t>Derde niveau</a:t>
            </a:r>
            <a:endParaRPr lang="en-GB" dirty="0" smtClean="0"/>
          </a:p>
        </p:txBody>
      </p:sp>
      <p:sp>
        <p:nvSpPr>
          <p:cNvPr id="5" name="Tijdelijke aanduiding voor afbeelding 24"/>
          <p:cNvSpPr>
            <a:spLocks noGrp="1" noChangeAspect="1"/>
          </p:cNvSpPr>
          <p:nvPr>
            <p:ph type="pic" sz="quarter" idx="17"/>
          </p:nvPr>
        </p:nvSpPr>
        <p:spPr>
          <a:xfrm>
            <a:off x="4826161" y="1929600"/>
            <a:ext cx="4104000" cy="4033050"/>
          </a:xfrm>
          <a:prstGeom prst="rect">
            <a:avLst/>
          </a:prstGeom>
          <a:solidFill>
            <a:schemeClr val="accent3"/>
          </a:solidFill>
        </p:spPr>
        <p:txBody>
          <a:bodyPr anchor="ctr"/>
          <a:lstStyle>
            <a:lvl1pPr marL="0" indent="0" algn="ctr">
              <a:buNone/>
              <a:defRPr sz="800"/>
            </a:lvl1pPr>
          </a:lstStyle>
          <a:p>
            <a:pPr lvl="0"/>
            <a:r>
              <a:rPr lang="nl-NL" noProof="0" dirty="0" smtClean="0"/>
              <a:t>Klik op het pictogram als u een afbeelding wilt toevoegen</a:t>
            </a:r>
            <a:endParaRPr lang="nl-NL" noProof="0" dirty="0"/>
          </a:p>
        </p:txBody>
      </p:sp>
    </p:spTree>
    <p:extLst>
      <p:ext uri="{BB962C8B-B14F-4D97-AF65-F5344CB8AC3E}">
        <p14:creationId xmlns:p14="http://schemas.microsoft.com/office/powerpoint/2010/main" val="329501741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box with graph">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r>
              <a:rPr lang="en-GB" smtClean="0"/>
              <a:t>Klik om de stijl te bewerken</a:t>
            </a:r>
            <a:endParaRPr lang="en-GB"/>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en-GB" smtClean="0"/>
              <a:t>Klik om de modelstijlen te bewerken</a:t>
            </a:r>
          </a:p>
          <a:p>
            <a:pPr lvl="1"/>
            <a:r>
              <a:rPr lang="en-GB" smtClean="0"/>
              <a:t>Tweede niveau</a:t>
            </a:r>
          </a:p>
          <a:p>
            <a:pPr lvl="2"/>
            <a:r>
              <a:rPr lang="en-GB" smtClean="0"/>
              <a:t>Derde niveau</a:t>
            </a:r>
            <a:endParaRPr lang="en-GB" dirty="0" smtClean="0"/>
          </a:p>
        </p:txBody>
      </p:sp>
      <p:sp>
        <p:nvSpPr>
          <p:cNvPr id="6" name="Tijdelijke aanduiding voor grafiek 5"/>
          <p:cNvSpPr>
            <a:spLocks noGrp="1"/>
          </p:cNvSpPr>
          <p:nvPr>
            <p:ph type="chart" sz="quarter" idx="17"/>
          </p:nvPr>
        </p:nvSpPr>
        <p:spPr>
          <a:xfrm>
            <a:off x="4791075" y="1752600"/>
            <a:ext cx="4140000" cy="4314825"/>
          </a:xfrm>
          <a:noFill/>
        </p:spPr>
        <p:txBody>
          <a:bodyPr/>
          <a:lstStyle>
            <a:lvl1pPr>
              <a:defRPr>
                <a:solidFill>
                  <a:schemeClr val="bg2"/>
                </a:solidFill>
              </a:defRPr>
            </a:lvl1pPr>
          </a:lstStyle>
          <a:p>
            <a:endParaRPr lang="nl-NL" dirty="0"/>
          </a:p>
        </p:txBody>
      </p:sp>
    </p:spTree>
    <p:extLst>
      <p:ext uri="{BB962C8B-B14F-4D97-AF65-F5344CB8AC3E}">
        <p14:creationId xmlns:p14="http://schemas.microsoft.com/office/powerpoint/2010/main" val="89540675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box with tab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Klik om de stijl te bewerken</a:t>
            </a:r>
            <a:endParaRPr lang="en-GB"/>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en-GB" smtClean="0"/>
              <a:t>Klik om de modelstijlen te bewerken</a:t>
            </a:r>
          </a:p>
          <a:p>
            <a:pPr lvl="1"/>
            <a:r>
              <a:rPr lang="en-GB" smtClean="0"/>
              <a:t>Tweede niveau</a:t>
            </a:r>
          </a:p>
          <a:p>
            <a:pPr lvl="2"/>
            <a:r>
              <a:rPr lang="en-GB" smtClean="0"/>
              <a:t>Derde niveau</a:t>
            </a:r>
            <a:endParaRPr lang="en-GB" dirty="0" smtClean="0"/>
          </a:p>
        </p:txBody>
      </p:sp>
      <p:sp>
        <p:nvSpPr>
          <p:cNvPr id="5" name="Tijdelijke aanduiding voor tabel 4"/>
          <p:cNvSpPr>
            <a:spLocks noGrp="1"/>
          </p:cNvSpPr>
          <p:nvPr>
            <p:ph type="tbl" sz="quarter" idx="11"/>
          </p:nvPr>
        </p:nvSpPr>
        <p:spPr>
          <a:xfrm>
            <a:off x="4791075" y="1933575"/>
            <a:ext cx="4140000" cy="4028400"/>
          </a:xfrm>
        </p:spPr>
        <p:txBody>
          <a:bodyPr/>
          <a:lstStyle>
            <a:lvl1pPr>
              <a:defRPr>
                <a:solidFill>
                  <a:schemeClr val="bg2"/>
                </a:solidFill>
              </a:defRPr>
            </a:lvl1pPr>
          </a:lstStyle>
          <a:p>
            <a:endParaRPr lang="nl-NL" dirty="0"/>
          </a:p>
        </p:txBody>
      </p:sp>
    </p:spTree>
    <p:extLst>
      <p:ext uri="{BB962C8B-B14F-4D97-AF65-F5344CB8AC3E}">
        <p14:creationId xmlns:p14="http://schemas.microsoft.com/office/powerpoint/2010/main" val="162839408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rganogra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Klik om de stijl te bewerken</a:t>
            </a:r>
            <a:endParaRPr lang="en-GB"/>
          </a:p>
        </p:txBody>
      </p:sp>
      <p:sp>
        <p:nvSpPr>
          <p:cNvPr id="8" name="Tijdelijke aanduiding voor SmartArt 7"/>
          <p:cNvSpPr>
            <a:spLocks noGrp="1"/>
          </p:cNvSpPr>
          <p:nvPr>
            <p:ph type="dgm" sz="quarter" idx="10"/>
          </p:nvPr>
        </p:nvSpPr>
        <p:spPr>
          <a:xfrm>
            <a:off x="538163" y="1828800"/>
            <a:ext cx="8404225" cy="4133850"/>
          </a:xfrm>
        </p:spPr>
        <p:txBody>
          <a:bodyPr/>
          <a:lstStyle/>
          <a:p>
            <a:endParaRPr lang="nl-NL" dirty="0"/>
          </a:p>
        </p:txBody>
      </p:sp>
    </p:spTree>
    <p:extLst>
      <p:ext uri="{BB962C8B-B14F-4D97-AF65-F5344CB8AC3E}">
        <p14:creationId xmlns:p14="http://schemas.microsoft.com/office/powerpoint/2010/main" val="46075916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Klik om de stijl te bewerken</a:t>
            </a:r>
            <a:endParaRPr lang="en-GB" dirty="0"/>
          </a:p>
        </p:txBody>
      </p:sp>
    </p:spTree>
    <p:extLst>
      <p:ext uri="{BB962C8B-B14F-4D97-AF65-F5344CB8AC3E}">
        <p14:creationId xmlns:p14="http://schemas.microsoft.com/office/powerpoint/2010/main" val="3203517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with multiple logo's">
    <p:spTree>
      <p:nvGrpSpPr>
        <p:cNvPr id="1" name=""/>
        <p:cNvGrpSpPr/>
        <p:nvPr/>
      </p:nvGrpSpPr>
      <p:grpSpPr>
        <a:xfrm>
          <a:off x="0" y="0"/>
          <a:ext cx="0" cy="0"/>
          <a:chOff x="0" y="0"/>
          <a:chExt cx="0" cy="0"/>
        </a:xfrm>
      </p:grpSpPr>
      <p:sp>
        <p:nvSpPr>
          <p:cNvPr id="7" name="Tijdelijke aanduiding voor afbeelding 24"/>
          <p:cNvSpPr>
            <a:spLocks noGrp="1" noChangeAspect="1"/>
          </p:cNvSpPr>
          <p:nvPr>
            <p:ph type="pic" sz="quarter" idx="13"/>
          </p:nvPr>
        </p:nvSpPr>
        <p:spPr bwMode="auto">
          <a:xfrm>
            <a:off x="476508" y="3307559"/>
            <a:ext cx="264795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8" name="Tijdelijke aanduiding voor afbeelding 24"/>
          <p:cNvSpPr>
            <a:spLocks noGrp="1" noChangeAspect="1"/>
          </p:cNvSpPr>
          <p:nvPr>
            <p:ph type="pic" sz="quarter" idx="20"/>
          </p:nvPr>
        </p:nvSpPr>
        <p:spPr bwMode="auto">
          <a:xfrm>
            <a:off x="6308818" y="3307559"/>
            <a:ext cx="2647950" cy="2647950"/>
          </a:xfrm>
          <a:prstGeom prst="ellipse">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9" name="Tijdelijke aanduiding voor afbeelding 24"/>
          <p:cNvSpPr>
            <a:spLocks noGrp="1" noChangeAspect="1"/>
          </p:cNvSpPr>
          <p:nvPr>
            <p:ph type="pic" sz="quarter" idx="21"/>
          </p:nvPr>
        </p:nvSpPr>
        <p:spPr bwMode="auto">
          <a:xfrm>
            <a:off x="4714655" y="3307559"/>
            <a:ext cx="2647950" cy="2647950"/>
          </a:xfrm>
          <a:prstGeom prst="ellipse">
            <a:avLst/>
          </a:prstGeom>
          <a:solidFill>
            <a:schemeClr val="accent3"/>
          </a:solidFill>
          <a:ln>
            <a:noFill/>
          </a:ln>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10" name="Tijdelijke aanduiding voor afbeelding 24"/>
          <p:cNvSpPr>
            <a:spLocks noGrp="1" noChangeAspect="1"/>
          </p:cNvSpPr>
          <p:nvPr>
            <p:ph type="pic" sz="quarter" idx="15"/>
          </p:nvPr>
        </p:nvSpPr>
        <p:spPr bwMode="auto">
          <a:xfrm>
            <a:off x="3120492" y="3307559"/>
            <a:ext cx="2647950" cy="2647950"/>
          </a:xfrm>
          <a:prstGeom prst="ellipse">
            <a:avLst/>
          </a:prstGeom>
          <a:solidFill>
            <a:srgbClr val="D5D2CA"/>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11" name="Titel 10"/>
          <p:cNvSpPr>
            <a:spLocks noGrp="1"/>
          </p:cNvSpPr>
          <p:nvPr>
            <p:ph type="title"/>
          </p:nvPr>
        </p:nvSpPr>
        <p:spPr>
          <a:xfrm>
            <a:off x="491642" y="230187"/>
            <a:ext cx="8442796" cy="838800"/>
          </a:xfrm>
        </p:spPr>
        <p:txBody>
          <a:bodyPr/>
          <a:lstStyle/>
          <a:p>
            <a:r>
              <a:rPr lang="en-GB" smtClean="0"/>
              <a:t>Klik om de stijl te bewerken</a:t>
            </a:r>
            <a:endParaRPr lang="en-GB" dirty="0"/>
          </a:p>
        </p:txBody>
      </p:sp>
      <p:sp>
        <p:nvSpPr>
          <p:cNvPr id="14" name="Tijdelijke aanduiding voor tekst 4"/>
          <p:cNvSpPr>
            <a:spLocks noGrp="1"/>
          </p:cNvSpPr>
          <p:nvPr>
            <p:ph type="body" sz="quarter" idx="22" hasCustomPrompt="1"/>
          </p:nvPr>
        </p:nvSpPr>
        <p:spPr bwMode="auto">
          <a:xfrm>
            <a:off x="485775" y="1616400"/>
            <a:ext cx="8447088" cy="371475"/>
          </a:xfrm>
          <a:prstGeom prst="rect">
            <a:avLst/>
          </a:prstGeom>
          <a:noFill/>
          <a:ln>
            <a:noFill/>
          </a:ln>
          <a:extLst/>
        </p:spPr>
        <p:txBody>
          <a:bodyPr lIns="36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smtClean="0">
                <a:ln>
                  <a:noFill/>
                </a:ln>
                <a:solidFill>
                  <a:srgbClr val="FFFFFF"/>
                </a:solidFill>
                <a:effectLst/>
                <a:uLnTx/>
                <a:uFillTx/>
              </a:rPr>
              <a:t>Ondertitel</a:t>
            </a:r>
            <a:endParaRPr kumimoji="0" lang="en-GB" sz="1800" b="0" i="0" u="none" strike="noStrike" kern="0" cap="none" spc="0" normalizeH="0" baseline="0" noProof="0" dirty="0" smtClean="0">
              <a:ln>
                <a:noFill/>
              </a:ln>
              <a:solidFill>
                <a:srgbClr val="FFFFFF"/>
              </a:solidFill>
              <a:effectLst/>
              <a:uLnTx/>
              <a:uFillTx/>
            </a:endParaRPr>
          </a:p>
        </p:txBody>
      </p:sp>
      <p:sp>
        <p:nvSpPr>
          <p:cNvPr id="15" name="Tijdelijke aanduiding voor tekst 4"/>
          <p:cNvSpPr>
            <a:spLocks noGrp="1"/>
          </p:cNvSpPr>
          <p:nvPr>
            <p:ph type="body" sz="quarter" idx="23" hasCustomPrompt="1"/>
          </p:nvPr>
        </p:nvSpPr>
        <p:spPr bwMode="auto">
          <a:xfrm>
            <a:off x="476251" y="2262386"/>
            <a:ext cx="8447087" cy="371475"/>
          </a:xfrm>
          <a:prstGeom prst="rect">
            <a:avLst/>
          </a:prstGeom>
          <a:noFill/>
          <a:ln>
            <a:noFill/>
          </a:ln>
          <a:extLst/>
        </p:spPr>
        <p:txBody>
          <a:bodyPr lIns="36000" rIns="90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smtClean="0">
                <a:ln>
                  <a:noFill/>
                </a:ln>
                <a:solidFill>
                  <a:srgbClr val="FFFFFF"/>
                </a:solidFill>
                <a:effectLst/>
                <a:uLnTx/>
                <a:uFillTx/>
              </a:rPr>
              <a:t>Datum, Auteursnaam</a:t>
            </a:r>
            <a:endParaRPr kumimoji="0" lang="en-GB" sz="1800" b="0" i="0" u="none" strike="noStrike" kern="0" cap="none" spc="0" normalizeH="0" baseline="0" noProof="0" dirty="0" smtClean="0">
              <a:ln>
                <a:noFill/>
              </a:ln>
              <a:solidFill>
                <a:srgbClr val="FFFFFF"/>
              </a:solidFill>
              <a:effectLst/>
              <a:uLnTx/>
              <a:uFillTx/>
            </a:endParaRPr>
          </a:p>
        </p:txBody>
      </p:sp>
      <p:sp>
        <p:nvSpPr>
          <p:cNvPr id="13" name="Rechthoek 12"/>
          <p:cNvSpPr/>
          <p:nvPr userDrawn="1"/>
        </p:nvSpPr>
        <p:spPr>
          <a:xfrm>
            <a:off x="3800901" y="6127845"/>
            <a:ext cx="5141487" cy="614149"/>
          </a:xfrm>
          <a:prstGeom prst="rect">
            <a:avLst/>
          </a:prstGeom>
          <a:solidFill>
            <a:schemeClr val="bg1"/>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50000"/>
              </a:lnSpc>
            </a:pPr>
            <a:r>
              <a:rPr lang="en-GB" sz="1000" dirty="0" smtClean="0">
                <a:solidFill>
                  <a:schemeClr val="accent3"/>
                </a:solidFill>
              </a:rPr>
              <a:t>Space for partner logo’s </a:t>
            </a:r>
            <a:r>
              <a:rPr dirty="0"/>
              <a:t/>
            </a:r>
            <a:br>
              <a:rPr dirty="0"/>
            </a:br>
            <a:r>
              <a:rPr lang="en-GB" sz="800" baseline="0" dirty="0" smtClean="0">
                <a:solidFill>
                  <a:schemeClr val="accent3"/>
                </a:solidFill>
              </a:rPr>
              <a:t>(place a white shape behind the logo’s to hide this text and border)</a:t>
            </a:r>
            <a:endParaRPr lang="fr-FR" sz="800" dirty="0">
              <a:solidFill>
                <a:schemeClr val="accent3"/>
              </a:solidFill>
            </a:endParaRPr>
          </a:p>
        </p:txBody>
      </p:sp>
    </p:spTree>
    <p:extLst>
      <p:ext uri="{BB962C8B-B14F-4D97-AF65-F5344CB8AC3E}">
        <p14:creationId xmlns:p14="http://schemas.microsoft.com/office/powerpoint/2010/main" val="386451694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a:blip r:embed="rId22" cstate="print"/>
          <a:stretch>
            <a:fillRect/>
          </a:stretch>
        </a:blip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491642" y="230188"/>
            <a:ext cx="8442796" cy="839787"/>
          </a:xfrm>
          <a:prstGeom prst="rect">
            <a:avLst/>
          </a:prstGeom>
          <a:noFill/>
          <a:ln w="0">
            <a:gradFill>
              <a:gsLst>
                <a:gs pos="0">
                  <a:schemeClr val="tx1"/>
                </a:gs>
                <a:gs pos="1000">
                  <a:schemeClr val="tx1">
                    <a:alpha val="0"/>
                  </a:schemeClr>
                </a:gs>
                <a:gs pos="99000">
                  <a:srgbClr val="005172">
                    <a:alpha val="0"/>
                  </a:srgbClr>
                </a:gs>
                <a:gs pos="100000">
                  <a:schemeClr val="tx1"/>
                </a:gs>
              </a:gsLst>
              <a:lin ang="5400000" scaled="0"/>
            </a:gradFill>
          </a:ln>
          <a:extLst/>
        </p:spPr>
        <p:txBody>
          <a:bodyPr vert="horz" wrap="square" lIns="18000" tIns="0" rIns="91440" bIns="324000" numCol="1" anchor="t" anchorCtr="0" compatLnSpc="1">
            <a:prstTxWarp prst="textNoShape">
              <a:avLst/>
            </a:prstTxWarp>
            <a:spAutoFit/>
          </a:bodyPr>
          <a:lstStyle/>
          <a:p>
            <a:pPr lvl="0"/>
            <a:r>
              <a:rPr lang="en-GB" smtClean="0"/>
              <a:t>Klik om de stijl te bewerken</a:t>
            </a:r>
            <a:endParaRPr lang="en-GB" dirty="0" smtClean="0"/>
          </a:p>
        </p:txBody>
      </p:sp>
      <p:sp>
        <p:nvSpPr>
          <p:cNvPr id="1028" name="Tijdelijke aanduiding voor tekst 23"/>
          <p:cNvSpPr>
            <a:spLocks noGrp="1"/>
          </p:cNvSpPr>
          <p:nvPr>
            <p:ph type="body" idx="1"/>
          </p:nvPr>
        </p:nvSpPr>
        <p:spPr bwMode="auto">
          <a:xfrm>
            <a:off x="421200" y="1843200"/>
            <a:ext cx="8521188" cy="40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err="1" smtClean="0"/>
              <a:t>Klik</a:t>
            </a:r>
            <a:r>
              <a:rPr lang="en-GB" dirty="0" smtClean="0"/>
              <a:t> </a:t>
            </a:r>
            <a:r>
              <a:rPr lang="en-GB" dirty="0" err="1" smtClean="0"/>
              <a:t>om</a:t>
            </a:r>
            <a:r>
              <a:rPr lang="en-GB" dirty="0" smtClean="0"/>
              <a:t> de </a:t>
            </a:r>
            <a:r>
              <a:rPr lang="en-GB" dirty="0" err="1" smtClean="0"/>
              <a:t>modelstijlen</a:t>
            </a:r>
            <a:r>
              <a:rPr lang="en-GB" dirty="0" smtClean="0"/>
              <a:t> </a:t>
            </a:r>
            <a:r>
              <a:rPr lang="en-GB" dirty="0" err="1" smtClean="0"/>
              <a:t>te</a:t>
            </a:r>
            <a:r>
              <a:rPr lang="en-GB" dirty="0" smtClean="0"/>
              <a:t> </a:t>
            </a:r>
            <a:r>
              <a:rPr lang="en-GB" dirty="0" err="1" smtClean="0"/>
              <a:t>bewerken</a:t>
            </a:r>
            <a:endParaRPr lang="en-GB" dirty="0" smtClean="0"/>
          </a:p>
          <a:p>
            <a:pPr lvl="1"/>
            <a:r>
              <a:rPr lang="en-GB" dirty="0" err="1" smtClean="0"/>
              <a:t>Tweede</a:t>
            </a:r>
            <a:r>
              <a:rPr lang="en-GB" dirty="0" smtClean="0"/>
              <a:t> </a:t>
            </a:r>
            <a:r>
              <a:rPr lang="en-GB" dirty="0" err="1" smtClean="0"/>
              <a:t>niveau</a:t>
            </a:r>
            <a:endParaRPr lang="en-GB" dirty="0" smtClean="0"/>
          </a:p>
          <a:p>
            <a:pPr lvl="2"/>
            <a:r>
              <a:rPr lang="en-GB" dirty="0" err="1" smtClean="0"/>
              <a:t>Derde</a:t>
            </a:r>
            <a:r>
              <a:rPr lang="en-GB" dirty="0" smtClean="0"/>
              <a:t> </a:t>
            </a:r>
            <a:r>
              <a:rPr lang="en-GB" dirty="0" err="1" smtClean="0"/>
              <a:t>niveau</a:t>
            </a:r>
            <a:endParaRPr lang="en-GB" dirty="0" smtClean="0"/>
          </a:p>
          <a:p>
            <a:pPr lvl="3"/>
            <a:r>
              <a:rPr lang="en-GB" dirty="0" err="1" smtClean="0"/>
              <a:t>Vierde</a:t>
            </a:r>
            <a:r>
              <a:rPr lang="en-GB" dirty="0" smtClean="0"/>
              <a:t> </a:t>
            </a:r>
            <a:r>
              <a:rPr lang="en-GB" dirty="0" err="1" smtClean="0"/>
              <a:t>niveau</a:t>
            </a:r>
            <a:endParaRPr lang="en-GB" dirty="0" smtClean="0"/>
          </a:p>
          <a:p>
            <a:pPr lvl="4"/>
            <a:r>
              <a:rPr lang="en-GB" dirty="0" err="1" smtClean="0"/>
              <a:t>Vijfde</a:t>
            </a:r>
            <a:r>
              <a:rPr lang="en-GB" dirty="0" smtClean="0"/>
              <a:t> </a:t>
            </a:r>
            <a:r>
              <a:rPr lang="en-GB" dirty="0" err="1" smtClean="0"/>
              <a:t>niveau</a:t>
            </a:r>
            <a:endParaRPr lang="en-GB" dirty="0" smtClean="0"/>
          </a:p>
          <a:p>
            <a:pPr lvl="4"/>
            <a:endParaRPr lang="en-GB" dirty="0" smtClean="0"/>
          </a:p>
        </p:txBody>
      </p:sp>
      <p:sp>
        <p:nvSpPr>
          <p:cNvPr id="10" name="Rectangle 9"/>
          <p:cNvSpPr/>
          <p:nvPr userDrawn="1"/>
        </p:nvSpPr>
        <p:spPr>
          <a:xfrm>
            <a:off x="301647" y="6141730"/>
            <a:ext cx="2902688" cy="573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11" name="TextBox 10"/>
          <p:cNvSpPr txBox="1"/>
          <p:nvPr userDrawn="1"/>
        </p:nvSpPr>
        <p:spPr>
          <a:xfrm>
            <a:off x="1016518" y="6141730"/>
            <a:ext cx="7070651" cy="553998"/>
          </a:xfrm>
          <a:prstGeom prst="rect">
            <a:avLst/>
          </a:prstGeom>
          <a:noFill/>
        </p:spPr>
        <p:txBody>
          <a:bodyPr wrap="square" rtlCol="0">
            <a:spAutoFit/>
          </a:bodyPr>
          <a:lstStyle/>
          <a:p>
            <a:pPr>
              <a:lnSpc>
                <a:spcPts val="1800"/>
              </a:lnSpc>
            </a:pPr>
            <a:r>
              <a:rPr lang="en-GB" sz="1400" i="1" dirty="0" smtClean="0">
                <a:solidFill>
                  <a:schemeClr val="accent6">
                    <a:lumMod val="50000"/>
                    <a:lumOff val="50000"/>
                  </a:schemeClr>
                </a:solidFill>
                <a:latin typeface="Calibri" panose="020F0502020204030204" pitchFamily="34" charset="0"/>
              </a:rPr>
              <a:t>Module 3.1 Organisation et gestion des données au niveau national</a:t>
            </a:r>
            <a:endParaRPr lang="fr-FR" sz="1400" i="1" dirty="0" smtClean="0">
              <a:solidFill>
                <a:schemeClr val="accent6">
                  <a:lumMod val="50000"/>
                  <a:lumOff val="50000"/>
                </a:schemeClr>
              </a:solidFill>
              <a:latin typeface="Calibri" panose="020F0502020204030204" pitchFamily="34" charset="0"/>
            </a:endParaRPr>
          </a:p>
          <a:p>
            <a:pPr marL="0" marR="0" indent="0" algn="l" defTabSz="914400" rtl="0" eaLnBrk="1" fontAlgn="base" latinLnBrk="0" hangingPunct="1">
              <a:lnSpc>
                <a:spcPts val="1800"/>
              </a:lnSpc>
              <a:spcBef>
                <a:spcPct val="0"/>
              </a:spcBef>
              <a:spcAft>
                <a:spcPct val="0"/>
              </a:spcAft>
              <a:buClrTx/>
              <a:buSzTx/>
              <a:buFontTx/>
              <a:buNone/>
              <a:tabLst/>
              <a:defRPr/>
            </a:pPr>
            <a:r>
              <a:rPr lang="en-GB" sz="1400" i="1" dirty="0" smtClean="0">
                <a:solidFill>
                  <a:schemeClr val="accent6">
                    <a:lumMod val="50000"/>
                    <a:lumOff val="50000"/>
                  </a:schemeClr>
                </a:solidFill>
                <a:latin typeface="Calibri" panose="020F0502020204030204" pitchFamily="34" charset="0"/>
              </a:rPr>
              <a:t>Matériels de formation à REDD+ mis au point par GOFC-GOLD, Université de Wageningen, FCPF de la Banque mondiale</a:t>
            </a:r>
          </a:p>
        </p:txBody>
      </p:sp>
      <p:sp>
        <p:nvSpPr>
          <p:cNvPr id="12" name="Chevron 11"/>
          <p:cNvSpPr/>
          <p:nvPr userDrawn="1"/>
        </p:nvSpPr>
        <p:spPr>
          <a:xfrm>
            <a:off x="492412" y="6198880"/>
            <a:ext cx="425558" cy="179648"/>
          </a:xfrm>
          <a:prstGeom prst="chevron">
            <a:avLst/>
          </a:prstGeom>
          <a:solidFill>
            <a:schemeClr val="accent4">
              <a:lumMod val="40000"/>
              <a:lumOff val="60000"/>
            </a:schemeClr>
          </a:solidFill>
          <a:ln>
            <a:solidFill>
              <a:schemeClr val="accent4">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TextBox 12"/>
          <p:cNvSpPr txBox="1"/>
          <p:nvPr userDrawn="1"/>
        </p:nvSpPr>
        <p:spPr>
          <a:xfrm>
            <a:off x="8355699" y="6149534"/>
            <a:ext cx="561976" cy="297389"/>
          </a:xfrm>
          <a:prstGeom prst="rect">
            <a:avLst/>
          </a:prstGeom>
          <a:noFill/>
        </p:spPr>
        <p:txBody>
          <a:bodyPr wrap="square" rtlCol="0">
            <a:spAutoFit/>
          </a:bodyPr>
          <a:lstStyle/>
          <a:p>
            <a:pPr>
              <a:lnSpc>
                <a:spcPts val="1800"/>
              </a:lnSpc>
            </a:pPr>
            <a:fld id="{523FA82C-FC15-4F8C-9865-B5B8DD09C3CB}" type="slidenum">
              <a:rPr lang="en-GB" sz="1200" smtClean="0">
                <a:solidFill>
                  <a:schemeClr val="accent2">
                    <a:lumMod val="75000"/>
                  </a:schemeClr>
                </a:solidFill>
                <a:latin typeface="Verdana" pitchFamily="34" charset="0"/>
              </a:rPr>
              <a:t>‹#›</a:t>
            </a:fld>
            <a:endParaRPr lang="fr-FR" sz="1200" dirty="0" smtClean="0">
              <a:solidFill>
                <a:schemeClr val="accent2">
                  <a:lumMod val="75000"/>
                </a:schemeClr>
              </a:solidFill>
              <a:latin typeface="Verdana" pitchFamily="34" charset="0"/>
            </a:endParaRPr>
          </a:p>
        </p:txBody>
      </p:sp>
      <p:cxnSp>
        <p:nvCxnSpPr>
          <p:cNvPr id="14" name="Rechte verbindingslijn 8"/>
          <p:cNvCxnSpPr/>
          <p:nvPr userDrawn="1"/>
        </p:nvCxnSpPr>
        <p:spPr>
          <a:xfrm>
            <a:off x="374177" y="6051788"/>
            <a:ext cx="8543498" cy="0"/>
          </a:xfrm>
          <a:prstGeom prst="line">
            <a:avLst/>
          </a:prstGeom>
          <a:ln w="15875">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52" r:id="rId1"/>
    <p:sldLayoutId id="2147483667" r:id="rId2"/>
    <p:sldLayoutId id="2147483669" r:id="rId3"/>
    <p:sldLayoutId id="2147483670" r:id="rId4"/>
    <p:sldLayoutId id="2147483671" r:id="rId5"/>
    <p:sldLayoutId id="2147483672" r:id="rId6"/>
    <p:sldLayoutId id="2147483673" r:id="rId7"/>
    <p:sldLayoutId id="2147483668" r:id="rId8"/>
    <p:sldLayoutId id="2147483664" r:id="rId9"/>
    <p:sldLayoutId id="2147483653" r:id="rId10"/>
    <p:sldLayoutId id="2147483655" r:id="rId11"/>
    <p:sldLayoutId id="2147483656" r:id="rId12"/>
    <p:sldLayoutId id="2147483657" r:id="rId13"/>
    <p:sldLayoutId id="2147483659" r:id="rId14"/>
    <p:sldLayoutId id="2147483660" r:id="rId15"/>
    <p:sldLayoutId id="2147483661" r:id="rId16"/>
    <p:sldLayoutId id="2147483663" r:id="rId17"/>
    <p:sldLayoutId id="2147483665" r:id="rId18"/>
    <p:sldLayoutId id="2147483654" r:id="rId19"/>
    <p:sldLayoutId id="2147483666" r:id="rId20"/>
  </p:sldLayoutIdLst>
  <p:timing>
    <p:tnLst>
      <p:par>
        <p:cTn id="1" dur="indefinite" restart="never" nodeType="tmRoot"/>
      </p:par>
    </p:tnLst>
  </p:timing>
  <p:txStyles>
    <p:titleStyle>
      <a:lvl1pPr algn="l" rtl="0" fontAlgn="base">
        <a:lnSpc>
          <a:spcPts val="4000"/>
        </a:lnSpc>
        <a:spcBef>
          <a:spcPct val="0"/>
        </a:spcBef>
        <a:spcAft>
          <a:spcPct val="0"/>
        </a:spcAft>
        <a:defRPr sz="3000" kern="1200">
          <a:solidFill>
            <a:schemeClr val="bg2"/>
          </a:solidFill>
          <a:latin typeface="Verdana" pitchFamily="34" charset="0"/>
          <a:ea typeface="+mj-ea"/>
          <a:cs typeface="+mj-cs"/>
        </a:defRPr>
      </a:lvl1pPr>
      <a:lvl2pPr algn="l" rtl="0" fontAlgn="base">
        <a:lnSpc>
          <a:spcPts val="4000"/>
        </a:lnSpc>
        <a:spcBef>
          <a:spcPct val="0"/>
        </a:spcBef>
        <a:spcAft>
          <a:spcPct val="0"/>
        </a:spcAft>
        <a:defRPr sz="3200">
          <a:solidFill>
            <a:schemeClr val="bg1"/>
          </a:solidFill>
          <a:latin typeface="Verdana" pitchFamily="34" charset="0"/>
        </a:defRPr>
      </a:lvl2pPr>
      <a:lvl3pPr algn="l" rtl="0" fontAlgn="base">
        <a:lnSpc>
          <a:spcPts val="4000"/>
        </a:lnSpc>
        <a:spcBef>
          <a:spcPct val="0"/>
        </a:spcBef>
        <a:spcAft>
          <a:spcPct val="0"/>
        </a:spcAft>
        <a:defRPr sz="3200">
          <a:solidFill>
            <a:schemeClr val="bg1"/>
          </a:solidFill>
          <a:latin typeface="Verdana" pitchFamily="34" charset="0"/>
        </a:defRPr>
      </a:lvl3pPr>
      <a:lvl4pPr algn="l" rtl="0" fontAlgn="base">
        <a:lnSpc>
          <a:spcPts val="4000"/>
        </a:lnSpc>
        <a:spcBef>
          <a:spcPct val="0"/>
        </a:spcBef>
        <a:spcAft>
          <a:spcPct val="0"/>
        </a:spcAft>
        <a:defRPr sz="3200">
          <a:solidFill>
            <a:schemeClr val="bg1"/>
          </a:solidFill>
          <a:latin typeface="Verdana" pitchFamily="34" charset="0"/>
        </a:defRPr>
      </a:lvl4pPr>
      <a:lvl5pPr algn="l" rtl="0" fontAlgn="base">
        <a:lnSpc>
          <a:spcPts val="4000"/>
        </a:lnSpc>
        <a:spcBef>
          <a:spcPct val="0"/>
        </a:spcBef>
        <a:spcAft>
          <a:spcPct val="0"/>
        </a:spcAft>
        <a:defRPr sz="3200">
          <a:solidFill>
            <a:schemeClr val="bg1"/>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p:titleStyle>
    <p:bodyStyle>
      <a:lvl1pPr marL="252413" indent="-252413" algn="l" rtl="0" fontAlgn="base">
        <a:lnSpc>
          <a:spcPts val="2500"/>
        </a:lnSpc>
        <a:spcBef>
          <a:spcPts val="1200"/>
        </a:spcBef>
        <a:spcAft>
          <a:spcPct val="0"/>
        </a:spcAft>
        <a:buClr>
          <a:schemeClr val="bg2"/>
        </a:buClr>
        <a:buSzPct val="140000"/>
        <a:buFont typeface="Wingdings" pitchFamily="2" charset="2"/>
        <a:buChar char="§"/>
        <a:defRPr sz="2200" kern="1200">
          <a:solidFill>
            <a:schemeClr val="bg2"/>
          </a:solidFill>
          <a:latin typeface="Verdana" pitchFamily="34" charset="0"/>
          <a:ea typeface="+mn-ea"/>
          <a:cs typeface="+mn-cs"/>
        </a:defRPr>
      </a:lvl1pPr>
      <a:lvl2pPr marL="982663" indent="-285750" algn="l" rtl="0" fontAlgn="base">
        <a:lnSpc>
          <a:spcPts val="2500"/>
        </a:lnSpc>
        <a:spcBef>
          <a:spcPts val="1000"/>
        </a:spcBef>
        <a:spcAft>
          <a:spcPct val="0"/>
        </a:spcAft>
        <a:buClr>
          <a:schemeClr val="bg2"/>
        </a:buClr>
        <a:buSzPct val="115000"/>
        <a:buFont typeface="Verdana" pitchFamily="34" charset="0"/>
        <a:buChar char="●"/>
        <a:defRPr sz="2200" kern="1200">
          <a:solidFill>
            <a:schemeClr val="bg2"/>
          </a:solidFill>
          <a:latin typeface="Verdana" pitchFamily="34" charset="0"/>
          <a:ea typeface="+mn-ea"/>
          <a:cs typeface="+mn-cs"/>
        </a:defRPr>
      </a:lvl2pPr>
      <a:lvl3pPr marL="1879600" indent="-319088" algn="l" rtl="0" fontAlgn="base">
        <a:lnSpc>
          <a:spcPts val="2500"/>
        </a:lnSpc>
        <a:spcBef>
          <a:spcPts val="1000"/>
        </a:spcBef>
        <a:spcAft>
          <a:spcPct val="0"/>
        </a:spcAft>
        <a:buSzPct val="115000"/>
        <a:buFont typeface="Verdana" pitchFamily="34" charset="0"/>
        <a:buChar char="●"/>
        <a:defRPr sz="2200" kern="1200">
          <a:solidFill>
            <a:schemeClr val="bg2"/>
          </a:solidFill>
          <a:latin typeface="Verdana" pitchFamily="34" charset="0"/>
          <a:ea typeface="+mn-ea"/>
          <a:cs typeface="+mn-cs"/>
        </a:defRPr>
      </a:lvl3pPr>
      <a:lvl4pPr marL="2692400" indent="-360363" algn="l" rtl="0" fontAlgn="base">
        <a:lnSpc>
          <a:spcPts val="2500"/>
        </a:lnSpc>
        <a:spcBef>
          <a:spcPct val="20000"/>
        </a:spcBef>
        <a:spcAft>
          <a:spcPct val="0"/>
        </a:spcAft>
        <a:buSzPct val="115000"/>
        <a:buFont typeface="Verdana" pitchFamily="34" charset="0"/>
        <a:buChar char="●"/>
        <a:defRPr sz="2200" kern="1200" baseline="0">
          <a:solidFill>
            <a:schemeClr val="bg2"/>
          </a:solidFill>
          <a:latin typeface="Verdana" pitchFamily="34" charset="0"/>
          <a:ea typeface="+mn-ea"/>
          <a:cs typeface="+mn-cs"/>
        </a:defRPr>
      </a:lvl4pPr>
      <a:lvl5pPr marL="3405188" indent="-352425" algn="l" rtl="0" fontAlgn="base">
        <a:lnSpc>
          <a:spcPts val="2500"/>
        </a:lnSpc>
        <a:spcBef>
          <a:spcPct val="20000"/>
        </a:spcBef>
        <a:spcAft>
          <a:spcPct val="0"/>
        </a:spcAft>
        <a:buSzPct val="115000"/>
        <a:buFont typeface="Verdana" pitchFamily="34" charset="0"/>
        <a:buChar char="●"/>
        <a:defRPr sz="22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3.xml"/><Relationship Id="rId18" Type="http://schemas.openxmlformats.org/officeDocument/2006/relationships/image" Target="../media/image5.gif"/><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4.png"/><Relationship Id="rId2" Type="http://schemas.openxmlformats.org/officeDocument/2006/relationships/tags" Target="../tags/tag2.xml"/><Relationship Id="rId16" Type="http://schemas.openxmlformats.org/officeDocument/2006/relationships/image" Target="../media/image3.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2.png"/><Relationship Id="rId10" Type="http://schemas.openxmlformats.org/officeDocument/2006/relationships/tags" Target="../tags/tag10.xml"/><Relationship Id="rId19" Type="http://schemas.openxmlformats.org/officeDocument/2006/relationships/image" Target="../media/image6.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2.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3.xml"/><Relationship Id="rId1" Type="http://schemas.openxmlformats.org/officeDocument/2006/relationships/tags" Target="../tags/tag32.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7.xml"/><Relationship Id="rId1" Type="http://schemas.openxmlformats.org/officeDocument/2006/relationships/tags" Target="../tags/tag36.xm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image" Target="../media/image7.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tags" Target="../tags/tag41.xml"/></Relationships>
</file>

<file path=ppt/slides/_rels/slide15.xml.rels><?xml version="1.0" encoding="UTF-8" standalone="yes"?>
<Relationships xmlns="http://schemas.openxmlformats.org/package/2006/relationships"><Relationship Id="rId3" Type="http://schemas.openxmlformats.org/officeDocument/2006/relationships/tags" Target="../tags/tag44.xml"/><Relationship Id="rId7" Type="http://schemas.openxmlformats.org/officeDocument/2006/relationships/image" Target="../media/image8.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tags" Target="../tags/tag45.xml"/></Relationships>
</file>

<file path=ppt/slides/_rels/slide16.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9.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10.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54.xml"/><Relationship Id="rId7" Type="http://schemas.openxmlformats.org/officeDocument/2006/relationships/notesSlide" Target="../notesSlides/notesSlide18.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slideLayout" Target="../slideLayouts/slideLayout2.xml"/><Relationship Id="rId5" Type="http://schemas.openxmlformats.org/officeDocument/2006/relationships/tags" Target="../tags/tag56.xml"/><Relationship Id="rId4" Type="http://schemas.openxmlformats.org/officeDocument/2006/relationships/tags" Target="../tags/tag55.xml"/><Relationship Id="rId9"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8.xml"/><Relationship Id="rId1" Type="http://schemas.openxmlformats.org/officeDocument/2006/relationships/tags" Target="../tags/tag57.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0.xml"/><Relationship Id="rId1" Type="http://schemas.openxmlformats.org/officeDocument/2006/relationships/tags" Target="../tags/tag59.xm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2.xml"/><Relationship Id="rId1" Type="http://schemas.openxmlformats.org/officeDocument/2006/relationships/tags" Target="../tags/tag61.xm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4.xml"/><Relationship Id="rId1" Type="http://schemas.openxmlformats.org/officeDocument/2006/relationships/tags" Target="../tags/tag63.xm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6.xml"/><Relationship Id="rId1" Type="http://schemas.openxmlformats.org/officeDocument/2006/relationships/tags" Target="../tags/tag65.xm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8.xml"/><Relationship Id="rId1" Type="http://schemas.openxmlformats.org/officeDocument/2006/relationships/tags" Target="../tags/tag67.xm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tags" Target="../tags/tag71.xml"/><Relationship Id="rId7" Type="http://schemas.openxmlformats.org/officeDocument/2006/relationships/notesSlide" Target="../notesSlides/notesSlide25.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Layout" Target="../slideLayouts/slideLayout2.xml"/><Relationship Id="rId5" Type="http://schemas.openxmlformats.org/officeDocument/2006/relationships/tags" Target="../tags/tag73.xml"/><Relationship Id="rId4" Type="http://schemas.openxmlformats.org/officeDocument/2006/relationships/tags" Target="../tags/tag7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xml"/><Relationship Id="rId1" Type="http://schemas.openxmlformats.org/officeDocument/2006/relationships/tags" Target="../tags/tag74.xml"/><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7.xml"/><Relationship Id="rId1" Type="http://schemas.openxmlformats.org/officeDocument/2006/relationships/tags" Target="../tags/tag76.xm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9.xml"/><Relationship Id="rId1" Type="http://schemas.openxmlformats.org/officeDocument/2006/relationships/tags" Target="../tags/tag78.xml"/><Relationship Id="rId5" Type="http://schemas.openxmlformats.org/officeDocument/2006/relationships/hyperlink" Target="https://sites.google.com/site/maptpartnerresearch/national-ghg-inventory-case-study-series/producing-a-national-ghg-inventory-for-the-land-use-land-use-change-and-forestry-lulucf-sector" TargetMode="External"/><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80.xml"/><Relationship Id="rId4" Type="http://schemas.openxmlformats.org/officeDocument/2006/relationships/hyperlink" Target="http://www.ipcc-nggip.iges.or.jp/public/gpglulucf/gpglulucf.html"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xml"/><Relationship Id="rId1" Type="http://schemas.openxmlformats.org/officeDocument/2006/relationships/tags" Target="../tags/tag23.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xml"/><Relationship Id="rId1" Type="http://schemas.openxmlformats.org/officeDocument/2006/relationships/tags" Target="../tags/tag25.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a:xfrm>
            <a:off x="491642" y="230188"/>
            <a:ext cx="8442796" cy="1147350"/>
          </a:xfrm>
        </p:spPr>
        <p:txBody>
          <a:bodyPr/>
          <a:lstStyle/>
          <a:p>
            <a:r>
              <a:rPr lang="fr-FR" sz="2800" noProof="0" dirty="0" smtClean="0"/>
              <a:t>Module 3.1 Organisation et gestion des données au niveau national</a:t>
            </a:r>
            <a:endParaRPr lang="fr-FR" sz="2800" noProof="0" dirty="0"/>
          </a:p>
        </p:txBody>
      </p:sp>
      <p:sp>
        <p:nvSpPr>
          <p:cNvPr id="7" name="Tijdelijke aanduiding voor tekst 6"/>
          <p:cNvSpPr>
            <a:spLocks noGrp="1"/>
          </p:cNvSpPr>
          <p:nvPr>
            <p:ph type="body" sz="quarter" idx="10"/>
            <p:custDataLst>
              <p:tags r:id="rId2"/>
            </p:custDataLst>
          </p:nvPr>
        </p:nvSpPr>
        <p:spPr>
          <a:xfrm>
            <a:off x="421197" y="1579420"/>
            <a:ext cx="5827184" cy="3957485"/>
          </a:xfrm>
        </p:spPr>
        <p:txBody>
          <a:bodyPr>
            <a:normAutofit fontScale="85000" lnSpcReduction="20000"/>
          </a:bodyPr>
          <a:lstStyle/>
          <a:p>
            <a:pPr>
              <a:lnSpc>
                <a:spcPct val="100000"/>
              </a:lnSpc>
              <a:buNone/>
            </a:pPr>
            <a:r>
              <a:rPr lang="fr-FR" sz="1600" i="1" noProof="0" dirty="0" smtClean="0"/>
              <a:t>Auteurs :</a:t>
            </a:r>
          </a:p>
          <a:p>
            <a:pPr lvl="1" indent="-531813">
              <a:lnSpc>
                <a:spcPct val="100000"/>
              </a:lnSpc>
              <a:buNone/>
            </a:pPr>
            <a:r>
              <a:rPr lang="fr-FR" sz="1400" noProof="0" dirty="0" smtClean="0"/>
              <a:t>Erika </a:t>
            </a:r>
            <a:r>
              <a:rPr lang="fr-FR" sz="1400" noProof="0" dirty="0" err="1" smtClean="0"/>
              <a:t>Romijn</a:t>
            </a:r>
            <a:r>
              <a:rPr lang="fr-FR" sz="1400" noProof="0" dirty="0" smtClean="0"/>
              <a:t>, Université de Wageningen </a:t>
            </a:r>
          </a:p>
          <a:p>
            <a:pPr lvl="1" indent="-531813">
              <a:lnSpc>
                <a:spcPct val="100000"/>
              </a:lnSpc>
              <a:buNone/>
            </a:pPr>
            <a:r>
              <a:rPr lang="fr-FR" sz="1400" noProof="0" dirty="0" err="1" smtClean="0"/>
              <a:t>Veronique</a:t>
            </a:r>
            <a:r>
              <a:rPr lang="fr-FR" sz="1400" noProof="0" dirty="0" smtClean="0"/>
              <a:t> De </a:t>
            </a:r>
            <a:r>
              <a:rPr lang="fr-FR" sz="1400" noProof="0" dirty="0" err="1" smtClean="0"/>
              <a:t>Sy</a:t>
            </a:r>
            <a:r>
              <a:rPr lang="fr-FR" sz="1400" noProof="0" dirty="0" smtClean="0"/>
              <a:t>, Université de Wageningen </a:t>
            </a:r>
            <a:r>
              <a:rPr lang="fr-FR" noProof="0" dirty="0" smtClean="0"/>
              <a:t/>
            </a:r>
            <a:br>
              <a:rPr lang="fr-FR" noProof="0" dirty="0" smtClean="0"/>
            </a:br>
            <a:endParaRPr lang="fr-FR" sz="1400" noProof="0" dirty="0" smtClean="0"/>
          </a:p>
          <a:p>
            <a:pPr>
              <a:lnSpc>
                <a:spcPct val="100000"/>
              </a:lnSpc>
              <a:buNone/>
            </a:pPr>
            <a:r>
              <a:rPr lang="fr-FR" sz="1600" i="1" noProof="0" dirty="0" smtClean="0"/>
              <a:t>Au terme du cours, les participants devraient être à même de :</a:t>
            </a:r>
          </a:p>
          <a:p>
            <a:pPr marL="342900" lvl="0" indent="-342900">
              <a:spcBef>
                <a:spcPts val="500"/>
              </a:spcBef>
              <a:buFont typeface="Arial" pitchFamily="34" charset="0"/>
              <a:buChar char="•"/>
            </a:pPr>
            <a:r>
              <a:rPr lang="fr-FR" sz="1400" noProof="0" dirty="0" smtClean="0"/>
              <a:t>dire pourquoi il est important de disposer d’un cadre institutionnel stable et bien établi</a:t>
            </a:r>
          </a:p>
          <a:p>
            <a:pPr marL="342900" lvl="0" indent="-342900">
              <a:spcBef>
                <a:spcPts val="500"/>
              </a:spcBef>
              <a:buFont typeface="Arial" pitchFamily="34" charset="0"/>
              <a:buChar char="•"/>
            </a:pPr>
            <a:r>
              <a:rPr lang="fr-FR" sz="1400" noProof="0" dirty="0" smtClean="0"/>
              <a:t>décrire les types de rôles et de responsabilités que peuvent remplir les organismes en vue de l’organisation et de la gestion des données</a:t>
            </a:r>
          </a:p>
          <a:p>
            <a:pPr marL="342900" lvl="0" indent="-342900">
              <a:spcBef>
                <a:spcPts val="500"/>
              </a:spcBef>
              <a:buFont typeface="Arial" pitchFamily="34" charset="0"/>
              <a:buChar char="•"/>
            </a:pPr>
            <a:r>
              <a:rPr lang="fr-FR" sz="1400" noProof="0" dirty="0" smtClean="0"/>
              <a:t>comprendre les procédures à suivre pour appliquer les principes de notification du GIEC lors de la collecte et la gestion des données associées à la MNV et à la comptabilisation du carbone</a:t>
            </a:r>
          </a:p>
          <a:p>
            <a:pPr>
              <a:spcBef>
                <a:spcPts val="500"/>
              </a:spcBef>
              <a:buNone/>
            </a:pPr>
            <a:endParaRPr lang="fr-FR" sz="1400" noProof="0" dirty="0" smtClean="0"/>
          </a:p>
        </p:txBody>
      </p:sp>
      <p:pic>
        <p:nvPicPr>
          <p:cNvPr id="5" name="Picture 4"/>
          <p:cNvPicPr>
            <a:picLocks noChangeAspect="1"/>
          </p:cNvPicPr>
          <p:nvPr>
            <p:custDataLst>
              <p:tags r:id="rId3"/>
            </p:custDataLst>
          </p:nvPr>
        </p:nvPicPr>
        <p:blipFill rotWithShape="1">
          <a:blip r:embed="rId15"/>
          <a:srcRect l="51024" t="22261" r="31258" b="23913"/>
          <a:stretch/>
        </p:blipFill>
        <p:spPr bwMode="auto">
          <a:xfrm>
            <a:off x="6035038" y="1431973"/>
            <a:ext cx="2947775" cy="3270209"/>
          </a:xfrm>
          <a:prstGeom prst="rect">
            <a:avLst/>
          </a:prstGeom>
          <a:ln>
            <a:noFill/>
          </a:ln>
          <a:extLst>
            <a:ext uri="{53640926-AAD7-44D8-BBD7-CCE9431645EC}">
              <a14:shadowObscured xmlns:a14="http://schemas.microsoft.com/office/drawing/2010/main"/>
            </a:ext>
          </a:extLst>
        </p:spPr>
      </p:pic>
      <p:sp>
        <p:nvSpPr>
          <p:cNvPr id="3" name="Rectangle 2"/>
          <p:cNvSpPr/>
          <p:nvPr>
            <p:custDataLst>
              <p:tags r:id="rId4"/>
            </p:custDataLst>
          </p:nvPr>
        </p:nvSpPr>
        <p:spPr>
          <a:xfrm>
            <a:off x="6022523" y="4694584"/>
            <a:ext cx="3157091" cy="954107"/>
          </a:xfrm>
          <a:prstGeom prst="rect">
            <a:avLst/>
          </a:prstGeom>
        </p:spPr>
        <p:txBody>
          <a:bodyPr wrap="square">
            <a:spAutoFit/>
          </a:bodyPr>
          <a:lstStyle/>
          <a:p>
            <a:r>
              <a:rPr lang="fr-FR" sz="1400" dirty="0" smtClean="0"/>
              <a:t>Analyse du WRI : Répartition du travail et modalités de mise en œuvre en vue de la réalisation d’un inventaire des émissions de GES liées au secteur UTCAFT en Inde</a:t>
            </a:r>
          </a:p>
        </p:txBody>
      </p:sp>
      <p:sp>
        <p:nvSpPr>
          <p:cNvPr id="6" name="Rectangle 5"/>
          <p:cNvSpPr/>
          <p:nvPr>
            <p:custDataLst>
              <p:tags r:id="rId5"/>
            </p:custDataLst>
          </p:nvPr>
        </p:nvSpPr>
        <p:spPr>
          <a:xfrm>
            <a:off x="142874" y="5762625"/>
            <a:ext cx="8780585" cy="898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pic>
        <p:nvPicPr>
          <p:cNvPr id="8" name="Picture 7"/>
          <p:cNvPicPr>
            <a:picLocks/>
          </p:cNvPicPr>
          <p:nvPr>
            <p:custDataLst>
              <p:tags r:id="rId6"/>
            </p:custDataLst>
          </p:nvPr>
        </p:nvPicPr>
        <p:blipFill rotWithShape="1">
          <a:blip r:embed="rId16" cstate="print">
            <a:extLst>
              <a:ext uri="{28A0092B-C50C-407E-A947-70E740481C1C}">
                <a14:useLocalDpi xmlns:a14="http://schemas.microsoft.com/office/drawing/2010/main" val="0"/>
              </a:ext>
            </a:extLst>
          </a:blip>
          <a:srcRect t="90547" r="65233"/>
          <a:stretch/>
        </p:blipFill>
        <p:spPr bwMode="hidden">
          <a:xfrm>
            <a:off x="0" y="6209732"/>
            <a:ext cx="3179135" cy="648267"/>
          </a:xfrm>
          <a:prstGeom prst="rect">
            <a:avLst/>
          </a:prstGeom>
        </p:spPr>
      </p:pic>
      <p:pic>
        <p:nvPicPr>
          <p:cNvPr id="9" name="Picture 8" descr="GOFC-Gold Tray cover only 2010_200dpi"/>
          <p:cNvPicPr/>
          <p:nvPr>
            <p:custDataLst>
              <p:tags r:id="rId7"/>
            </p:custDataLst>
          </p:nvPr>
        </p:nvPicPr>
        <p:blipFill>
          <a:blip r:embed="rId17" cstate="print"/>
          <a:srcRect l="20703" t="85967" r="20917" b="3633"/>
          <a:stretch>
            <a:fillRect/>
          </a:stretch>
        </p:blipFill>
        <p:spPr bwMode="auto">
          <a:xfrm>
            <a:off x="3117735" y="6209732"/>
            <a:ext cx="2543690" cy="451715"/>
          </a:xfrm>
          <a:prstGeom prst="rect">
            <a:avLst/>
          </a:prstGeom>
          <a:noFill/>
          <a:ln w="9525">
            <a:noFill/>
            <a:miter lim="800000"/>
            <a:headEnd/>
            <a:tailEnd/>
          </a:ln>
        </p:spPr>
      </p:pic>
      <p:pic>
        <p:nvPicPr>
          <p:cNvPr id="10" name="Afbeelding 11" descr="logo_WB FCPF.gif"/>
          <p:cNvPicPr>
            <a:picLocks noChangeAspect="1"/>
          </p:cNvPicPr>
          <p:nvPr>
            <p:custDataLst>
              <p:tags r:id="rId8"/>
            </p:custDataLst>
          </p:nvPr>
        </p:nvPicPr>
        <p:blipFill>
          <a:blip r:embed="rId18" cstate="print"/>
          <a:stretch>
            <a:fillRect/>
          </a:stretch>
        </p:blipFill>
        <p:spPr>
          <a:xfrm>
            <a:off x="6022523" y="5994951"/>
            <a:ext cx="972687" cy="710810"/>
          </a:xfrm>
          <a:prstGeom prst="rect">
            <a:avLst/>
          </a:prstGeom>
        </p:spPr>
      </p:pic>
      <p:cxnSp>
        <p:nvCxnSpPr>
          <p:cNvPr id="11" name="Rechte verbindingslijn 8"/>
          <p:cNvCxnSpPr/>
          <p:nvPr>
            <p:custDataLst>
              <p:tags r:id="rId9"/>
            </p:custDataLst>
          </p:nvPr>
        </p:nvCxnSpPr>
        <p:spPr>
          <a:xfrm>
            <a:off x="374177" y="5851763"/>
            <a:ext cx="8543498" cy="0"/>
          </a:xfrm>
          <a:prstGeom prst="line">
            <a:avLst/>
          </a:prstGeom>
          <a:ln w="15875">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custDataLst>
              <p:tags r:id="rId10"/>
            </p:custDataLst>
          </p:nvPr>
        </p:nvSpPr>
        <p:spPr>
          <a:xfrm flipH="1">
            <a:off x="7410016" y="5544235"/>
            <a:ext cx="1614077" cy="323165"/>
          </a:xfrm>
          <a:prstGeom prst="rect">
            <a:avLst/>
          </a:prstGeom>
          <a:noFill/>
        </p:spPr>
        <p:txBody>
          <a:bodyPr wrap="square" rtlCol="0">
            <a:spAutoFit/>
          </a:bodyPr>
          <a:lstStyle/>
          <a:p>
            <a:pPr>
              <a:lnSpc>
                <a:spcPts val="1800"/>
              </a:lnSpc>
            </a:pPr>
            <a:r>
              <a:rPr lang="en-GB" sz="1200" dirty="0" smtClean="0">
                <a:latin typeface="Verdana" pitchFamily="34" charset="0"/>
              </a:rPr>
              <a:t>V1, Mai 2015 </a:t>
            </a:r>
          </a:p>
        </p:txBody>
      </p:sp>
      <p:pic>
        <p:nvPicPr>
          <p:cNvPr id="14" name="Picture 13"/>
          <p:cNvPicPr>
            <a:picLocks noChangeAspect="1"/>
          </p:cNvPicPr>
          <p:nvPr>
            <p:custDataLst>
              <p:tags r:id="rId11"/>
            </p:custDataLst>
          </p:nvPr>
        </p:nvPicPr>
        <p:blipFill>
          <a:blip r:embed="rId19"/>
          <a:stretch>
            <a:fillRect/>
          </a:stretch>
        </p:blipFill>
        <p:spPr>
          <a:xfrm>
            <a:off x="7363042" y="6080676"/>
            <a:ext cx="1499126" cy="440638"/>
          </a:xfrm>
          <a:prstGeom prst="rect">
            <a:avLst/>
          </a:prstGeom>
          <a:ln>
            <a:solidFill>
              <a:srgbClr val="000000"/>
            </a:solidFill>
          </a:ln>
        </p:spPr>
      </p:pic>
      <p:sp>
        <p:nvSpPr>
          <p:cNvPr id="15" name="Rectangle 14"/>
          <p:cNvSpPr/>
          <p:nvPr>
            <p:custDataLst>
              <p:tags r:id="rId12"/>
            </p:custDataLst>
          </p:nvPr>
        </p:nvSpPr>
        <p:spPr>
          <a:xfrm>
            <a:off x="7276666" y="6479523"/>
            <a:ext cx="1720343" cy="261610"/>
          </a:xfrm>
          <a:prstGeom prst="rect">
            <a:avLst/>
          </a:prstGeom>
        </p:spPr>
        <p:txBody>
          <a:bodyPr wrap="none">
            <a:spAutoFit/>
          </a:bodyPr>
          <a:lstStyle/>
          <a:p>
            <a:r>
              <a:rPr lang="en-GB" sz="1100" dirty="0">
                <a:solidFill>
                  <a:schemeClr val="accent6"/>
                </a:solidFill>
              </a:rPr>
              <a:t>Licence Creative Commons</a:t>
            </a:r>
            <a:endParaRPr lang="fr-FR" sz="1100" dirty="0">
              <a:solidFill>
                <a:schemeClr val="accent6"/>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91642" y="230188"/>
            <a:ext cx="8442796" cy="786329"/>
          </a:xfrm>
        </p:spPr>
        <p:txBody>
          <a:bodyPr/>
          <a:lstStyle/>
          <a:p>
            <a:r>
              <a:rPr lang="fr-FR" sz="2800" noProof="0" dirty="0" smtClean="0"/>
              <a:t>Exemple de dispositif institutionnel en Inde</a:t>
            </a:r>
            <a:endParaRPr lang="fr-FR" sz="2800" noProof="0" dirty="0"/>
          </a:p>
        </p:txBody>
      </p:sp>
      <p:sp>
        <p:nvSpPr>
          <p:cNvPr id="3" name="Text Placeholder 2"/>
          <p:cNvSpPr>
            <a:spLocks noGrp="1"/>
          </p:cNvSpPr>
          <p:nvPr>
            <p:ph type="body" sz="quarter" idx="10"/>
            <p:custDataLst>
              <p:tags r:id="rId2"/>
            </p:custDataLst>
          </p:nvPr>
        </p:nvSpPr>
        <p:spPr>
          <a:xfrm>
            <a:off x="421200" y="1520042"/>
            <a:ext cx="4303200" cy="3956833"/>
          </a:xfrm>
        </p:spPr>
        <p:txBody>
          <a:bodyPr/>
          <a:lstStyle/>
          <a:p>
            <a:pPr marL="0" indent="0">
              <a:buNone/>
            </a:pPr>
            <a:r>
              <a:rPr lang="fr-FR" sz="2000" noProof="0" dirty="0" smtClean="0"/>
              <a:t>Répartition du travail et modalités de mise en œuvre en vue de la réalisation d’un inventaire des émissions de GES liées au secteur UTCAFT en Inde</a:t>
            </a:r>
          </a:p>
          <a:p>
            <a:pPr marL="0" indent="0">
              <a:buNone/>
            </a:pPr>
            <a:endParaRPr lang="fr-FR" sz="2000" noProof="0" dirty="0" smtClean="0"/>
          </a:p>
          <a:p>
            <a:pPr marL="0" indent="0">
              <a:buNone/>
            </a:pPr>
            <a:r>
              <a:rPr lang="fr-FR" sz="1400" noProof="0" dirty="0" smtClean="0"/>
              <a:t>Source : </a:t>
            </a:r>
            <a:r>
              <a:rPr lang="fr-FR" sz="1400" noProof="0" dirty="0" err="1" smtClean="0"/>
              <a:t>Bhatacharya</a:t>
            </a:r>
            <a:r>
              <a:rPr lang="fr-FR" sz="1400" noProof="0" dirty="0" smtClean="0"/>
              <a:t>, 2012 </a:t>
            </a:r>
            <a:r>
              <a:rPr lang="fr-FR" noProof="0" dirty="0" smtClean="0"/>
              <a:t/>
            </a:r>
            <a:br>
              <a:rPr lang="fr-FR" noProof="0" dirty="0" smtClean="0"/>
            </a:br>
            <a:r>
              <a:rPr lang="fr-FR" sz="1400" noProof="0" dirty="0" smtClean="0"/>
              <a:t>(WRI MAPT case </a:t>
            </a:r>
            <a:r>
              <a:rPr lang="fr-FR" sz="1400" noProof="0" dirty="0" err="1" smtClean="0"/>
              <a:t>studies</a:t>
            </a:r>
            <a:r>
              <a:rPr lang="fr-FR" sz="1400" noProof="0" dirty="0" smtClean="0"/>
              <a:t>).</a:t>
            </a:r>
          </a:p>
          <a:p>
            <a:pPr marL="0" indent="0">
              <a:buNone/>
            </a:pPr>
            <a:endParaRPr lang="fr-FR" sz="2000" noProof="0" dirty="0" smtClean="0"/>
          </a:p>
          <a:p>
            <a:endParaRPr lang="fr-FR" sz="2000" noProof="0" dirty="0"/>
          </a:p>
        </p:txBody>
      </p:sp>
      <p:pic>
        <p:nvPicPr>
          <p:cNvPr id="5" name="Picture 4"/>
          <p:cNvPicPr>
            <a:picLocks noChangeAspect="1"/>
          </p:cNvPicPr>
          <p:nvPr>
            <p:custDataLst>
              <p:tags r:id="rId3"/>
            </p:custDataLst>
          </p:nvPr>
        </p:nvPicPr>
        <p:blipFill rotWithShape="1">
          <a:blip r:embed="rId6"/>
          <a:srcRect l="51024" t="22261" r="31258" b="23913"/>
          <a:stretch/>
        </p:blipFill>
        <p:spPr bwMode="auto">
          <a:xfrm>
            <a:off x="4857750" y="1149127"/>
            <a:ext cx="4048125" cy="449091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746364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91642" y="230188"/>
            <a:ext cx="8442796" cy="1293967"/>
          </a:xfrm>
        </p:spPr>
        <p:txBody>
          <a:bodyPr/>
          <a:lstStyle/>
          <a:p>
            <a:r>
              <a:rPr lang="fr-FR" sz="2600" noProof="0" dirty="0" smtClean="0"/>
              <a:t>Recommandations concernant les dispositifs institutionnels : Système de gestion des données</a:t>
            </a:r>
            <a:endParaRPr lang="fr-FR" sz="2600" noProof="0" dirty="0"/>
          </a:p>
        </p:txBody>
      </p:sp>
      <p:sp>
        <p:nvSpPr>
          <p:cNvPr id="3" name="Text Placeholder 2"/>
          <p:cNvSpPr>
            <a:spLocks noGrp="1"/>
          </p:cNvSpPr>
          <p:nvPr>
            <p:ph type="body" sz="quarter" idx="10"/>
            <p:custDataLst>
              <p:tags r:id="rId2"/>
            </p:custDataLst>
          </p:nvPr>
        </p:nvSpPr>
        <p:spPr>
          <a:xfrm>
            <a:off x="430725" y="1815317"/>
            <a:ext cx="8521188" cy="4404807"/>
          </a:xfrm>
        </p:spPr>
        <p:txBody>
          <a:bodyPr>
            <a:normAutofit fontScale="92500"/>
          </a:bodyPr>
          <a:lstStyle/>
          <a:p>
            <a:r>
              <a:rPr lang="fr-FR" noProof="0" dirty="0" smtClean="0"/>
              <a:t>Obtenir un engagement de haut niveau de l’administration</a:t>
            </a:r>
          </a:p>
          <a:p>
            <a:r>
              <a:rPr lang="fr-FR" noProof="0" dirty="0" smtClean="0"/>
              <a:t>Associer tous les organismes concernés</a:t>
            </a:r>
          </a:p>
          <a:p>
            <a:r>
              <a:rPr lang="fr-FR" noProof="0" dirty="0" smtClean="0"/>
              <a:t>S’assurer d’un appui financier à long terme </a:t>
            </a:r>
          </a:p>
          <a:p>
            <a:r>
              <a:rPr lang="fr-FR" noProof="0" dirty="0" smtClean="0"/>
              <a:t>Investir dans le maintien du capital humain (personnel technique, mémoire institutionnelle)</a:t>
            </a:r>
          </a:p>
          <a:p>
            <a:r>
              <a:rPr lang="fr-FR" noProof="0" dirty="0" smtClean="0"/>
              <a:t>Renforcer les capacités et la coordination au niveau infranational </a:t>
            </a:r>
          </a:p>
          <a:p>
            <a:r>
              <a:rPr lang="fr-FR" noProof="0" dirty="0" smtClean="0"/>
              <a:t>Établir un cadre d’action : par exemple pour formaliser le partage de données et la communication, les dispositions juridiques, les accords de partenariat, les droits d’accès, etc.</a:t>
            </a:r>
          </a:p>
          <a:p>
            <a:endParaRPr lang="fr-FR" noProof="0" dirty="0"/>
          </a:p>
        </p:txBody>
      </p:sp>
    </p:spTree>
    <p:extLst>
      <p:ext uri="{BB962C8B-B14F-4D97-AF65-F5344CB8AC3E}">
        <p14:creationId xmlns:p14="http://schemas.microsoft.com/office/powerpoint/2010/main" val="15763869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a:xfrm>
            <a:off x="491642" y="230188"/>
            <a:ext cx="8442796" cy="840125"/>
          </a:xfrm>
        </p:spPr>
        <p:txBody>
          <a:bodyPr/>
          <a:lstStyle/>
          <a:p>
            <a:r>
              <a:rPr lang="fr-FR" noProof="0" dirty="0" smtClean="0"/>
              <a:t>Plan du cours</a:t>
            </a:r>
            <a:endParaRPr lang="fr-FR" noProof="0" dirty="0"/>
          </a:p>
        </p:txBody>
      </p:sp>
      <p:sp>
        <p:nvSpPr>
          <p:cNvPr id="3" name="Tijdelijke aanduiding voor tekst 2"/>
          <p:cNvSpPr>
            <a:spLocks noGrp="1"/>
          </p:cNvSpPr>
          <p:nvPr>
            <p:ph type="body" sz="quarter" idx="10"/>
            <p:custDataLst>
              <p:tags r:id="rId2"/>
            </p:custDataLst>
          </p:nvPr>
        </p:nvSpPr>
        <p:spPr>
          <a:xfrm>
            <a:off x="421200" y="1389412"/>
            <a:ext cx="8521188" cy="4061361"/>
          </a:xfrm>
        </p:spPr>
        <p:txBody>
          <a:bodyPr/>
          <a:lstStyle/>
          <a:p>
            <a:pPr marL="342900" lvl="0" indent="-342900">
              <a:lnSpc>
                <a:spcPct val="100000"/>
              </a:lnSpc>
              <a:buClr>
                <a:schemeClr val="bg2">
                  <a:lumMod val="20000"/>
                  <a:lumOff val="80000"/>
                </a:schemeClr>
              </a:buClr>
              <a:buSzPct val="100000"/>
              <a:buFont typeface="+mj-lt"/>
              <a:buAutoNum type="arabicPeriod"/>
            </a:pPr>
            <a:r>
              <a:rPr lang="fr-FR" sz="2400" noProof="0" dirty="0" smtClean="0">
                <a:solidFill>
                  <a:schemeClr val="bg2">
                    <a:lumMod val="20000"/>
                    <a:lumOff val="80000"/>
                  </a:schemeClr>
                </a:solidFill>
              </a:rPr>
              <a:t>Cadre institutionnel</a:t>
            </a:r>
          </a:p>
          <a:p>
            <a:pPr marL="342900" lvl="0" indent="-342900">
              <a:lnSpc>
                <a:spcPct val="100000"/>
              </a:lnSpc>
              <a:buSzPct val="100000"/>
              <a:buFont typeface="+mj-lt"/>
              <a:buAutoNum type="arabicPeriod"/>
            </a:pPr>
            <a:r>
              <a:rPr lang="fr-FR" sz="2400" b="1" noProof="0" dirty="0" smtClean="0"/>
              <a:t>Gestion des données</a:t>
            </a:r>
          </a:p>
          <a:p>
            <a:pPr marL="342900" indent="-342900">
              <a:lnSpc>
                <a:spcPct val="100000"/>
              </a:lnSpc>
              <a:buSzPct val="100000"/>
              <a:buFont typeface="+mj-lt"/>
              <a:buAutoNum type="arabicPeriod"/>
            </a:pPr>
            <a:endParaRPr lang="fr-FR" sz="2400" noProof="0" dirty="0"/>
          </a:p>
        </p:txBody>
      </p:sp>
    </p:spTree>
    <p:extLst>
      <p:ext uri="{BB962C8B-B14F-4D97-AF65-F5344CB8AC3E}">
        <p14:creationId xmlns:p14="http://schemas.microsoft.com/office/powerpoint/2010/main" val="1877207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a:xfrm>
            <a:off x="421200" y="167123"/>
            <a:ext cx="8513238" cy="1528327"/>
          </a:xfrm>
        </p:spPr>
        <p:txBody>
          <a:bodyPr/>
          <a:lstStyle/>
          <a:p>
            <a:r>
              <a:rPr lang="fr-FR" sz="2200" noProof="0" dirty="0" smtClean="0"/>
              <a:t>Importance d’une organisation des données au niveau national et de l’</a:t>
            </a:r>
            <a:r>
              <a:rPr lang="fr-FR" sz="2200" dirty="0" smtClean="0"/>
              <a:t>établissement </a:t>
            </a:r>
            <a:r>
              <a:rPr lang="fr-FR" sz="2200" noProof="0" dirty="0" smtClean="0"/>
              <a:t>d’un système de gestion des données</a:t>
            </a:r>
            <a:endParaRPr lang="fr-FR" sz="2200" noProof="0" dirty="0"/>
          </a:p>
        </p:txBody>
      </p:sp>
      <p:sp>
        <p:nvSpPr>
          <p:cNvPr id="3" name="Tijdelijke aanduiding voor tekst 2"/>
          <p:cNvSpPr>
            <a:spLocks noGrp="1"/>
          </p:cNvSpPr>
          <p:nvPr>
            <p:ph type="body" sz="quarter" idx="10"/>
            <p:custDataLst>
              <p:tags r:id="rId2"/>
            </p:custDataLst>
          </p:nvPr>
        </p:nvSpPr>
        <p:spPr>
          <a:xfrm>
            <a:off x="421200" y="1695451"/>
            <a:ext cx="8521188" cy="4171949"/>
          </a:xfrm>
        </p:spPr>
        <p:txBody>
          <a:bodyPr>
            <a:normAutofit fontScale="85000" lnSpcReduction="10000"/>
          </a:bodyPr>
          <a:lstStyle/>
          <a:p>
            <a:r>
              <a:rPr lang="fr-FR" noProof="0" dirty="0" smtClean="0"/>
              <a:t>Importance de l’organisation et de la gestion des données au niveau national :</a:t>
            </a:r>
          </a:p>
          <a:p>
            <a:pPr lvl="1"/>
            <a:r>
              <a:rPr lang="fr-FR" sz="2000" noProof="0" dirty="0" smtClean="0"/>
              <a:t>Fournir des éléments pour étayer les politiques et </a:t>
            </a:r>
            <a:r>
              <a:rPr lang="fr-FR" sz="2000" dirty="0"/>
              <a:t>l</a:t>
            </a:r>
            <a:r>
              <a:rPr lang="fr-FR" sz="2000" noProof="0" dirty="0" smtClean="0"/>
              <a:t>es décisions</a:t>
            </a:r>
          </a:p>
          <a:p>
            <a:pPr lvl="1"/>
            <a:r>
              <a:rPr lang="fr-FR" sz="2000" noProof="0" dirty="0" smtClean="0"/>
              <a:t>Améliorer la coordination entre les ministères, les administrations infranationales et d’autres organismes</a:t>
            </a:r>
          </a:p>
          <a:p>
            <a:r>
              <a:rPr lang="fr-FR" noProof="0" dirty="0" smtClean="0"/>
              <a:t>Établissement d’un système de gestion des données :</a:t>
            </a:r>
          </a:p>
          <a:p>
            <a:pPr lvl="1"/>
            <a:r>
              <a:rPr lang="fr-FR" sz="2000" noProof="0" dirty="0" smtClean="0"/>
              <a:t>Intégration des données (données spatiales et non spatiales de sources multiples)</a:t>
            </a:r>
          </a:p>
          <a:p>
            <a:pPr lvl="1"/>
            <a:r>
              <a:rPr lang="fr-FR" sz="2000" noProof="0" dirty="0" smtClean="0"/>
              <a:t>Accès aux données</a:t>
            </a:r>
          </a:p>
          <a:p>
            <a:pPr lvl="1"/>
            <a:r>
              <a:rPr lang="fr-FR" sz="2000" noProof="0" dirty="0" smtClean="0"/>
              <a:t>Partage des données entre ministères et organismes</a:t>
            </a:r>
            <a:endParaRPr lang="fr-FR" sz="2000" noProof="0" dirty="0"/>
          </a:p>
        </p:txBody>
      </p:sp>
    </p:spTree>
    <p:extLst>
      <p:ext uri="{BB962C8B-B14F-4D97-AF65-F5344CB8AC3E}">
        <p14:creationId xmlns:p14="http://schemas.microsoft.com/office/powerpoint/2010/main" val="27884979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91642" y="230188"/>
            <a:ext cx="8442796" cy="786329"/>
          </a:xfrm>
        </p:spPr>
        <p:txBody>
          <a:bodyPr/>
          <a:lstStyle/>
          <a:p>
            <a:r>
              <a:rPr lang="fr-FR" sz="2800" noProof="0" dirty="0" smtClean="0"/>
              <a:t>Concept d’infrastructure de données spatiales</a:t>
            </a:r>
            <a:endParaRPr lang="fr-FR" sz="2800" noProof="0" dirty="0"/>
          </a:p>
        </p:txBody>
      </p:sp>
      <p:sp>
        <p:nvSpPr>
          <p:cNvPr id="3" name="Text Placeholder 2"/>
          <p:cNvSpPr>
            <a:spLocks noGrp="1"/>
          </p:cNvSpPr>
          <p:nvPr>
            <p:ph type="body" sz="quarter" idx="10"/>
            <p:custDataLst>
              <p:tags r:id="rId2"/>
            </p:custDataLst>
          </p:nvPr>
        </p:nvSpPr>
        <p:spPr>
          <a:xfrm>
            <a:off x="421200" y="1300968"/>
            <a:ext cx="8521188" cy="1318408"/>
          </a:xfrm>
        </p:spPr>
        <p:txBody>
          <a:bodyPr>
            <a:normAutofit fontScale="77500" lnSpcReduction="20000"/>
          </a:bodyPr>
          <a:lstStyle/>
          <a:p>
            <a:r>
              <a:rPr lang="fr-FR" noProof="0" dirty="0" smtClean="0"/>
              <a:t>Cadre visant à faciliter et coordonner l’échange et le partage de données spatiales</a:t>
            </a:r>
          </a:p>
          <a:p>
            <a:r>
              <a:rPr lang="fr-FR" noProof="0" dirty="0" smtClean="0"/>
              <a:t>Plateforme propice mettant les populations en lien avec les données</a:t>
            </a:r>
            <a:endParaRPr lang="fr-FR" noProof="0" dirty="0"/>
          </a:p>
        </p:txBody>
      </p:sp>
      <p:pic>
        <p:nvPicPr>
          <p:cNvPr id="4" name="Picture 3"/>
          <p:cNvPicPr/>
          <p:nvPr>
            <p:custDataLst>
              <p:tags r:id="rId3"/>
            </p:custDataLst>
          </p:nvPr>
        </p:nvPicPr>
        <p:blipFill rotWithShape="1">
          <a:blip r:embed="rId7"/>
          <a:srcRect l="61464" t="50379" r="14882" b="16288"/>
          <a:stretch/>
        </p:blipFill>
        <p:spPr bwMode="auto">
          <a:xfrm>
            <a:off x="2005965" y="2644457"/>
            <a:ext cx="4789170" cy="2464435"/>
          </a:xfrm>
          <a:prstGeom prst="rect">
            <a:avLst/>
          </a:prstGeom>
          <a:ln>
            <a:noFill/>
          </a:ln>
          <a:extLst>
            <a:ext uri="{53640926-AAD7-44D8-BBD7-CCE9431645EC}">
              <a14:shadowObscured xmlns:a14="http://schemas.microsoft.com/office/drawing/2010/main"/>
            </a:ext>
          </a:extLst>
        </p:spPr>
      </p:pic>
      <p:sp>
        <p:nvSpPr>
          <p:cNvPr id="5" name="TextBox 4"/>
          <p:cNvSpPr txBox="1"/>
          <p:nvPr>
            <p:custDataLst>
              <p:tags r:id="rId4"/>
            </p:custDataLst>
          </p:nvPr>
        </p:nvSpPr>
        <p:spPr>
          <a:xfrm>
            <a:off x="5572125" y="5200992"/>
            <a:ext cx="3206327" cy="323165"/>
          </a:xfrm>
          <a:prstGeom prst="rect">
            <a:avLst/>
          </a:prstGeom>
          <a:noFill/>
        </p:spPr>
        <p:txBody>
          <a:bodyPr wrap="none" rtlCol="0">
            <a:spAutoFit/>
          </a:bodyPr>
          <a:lstStyle/>
          <a:p>
            <a:pPr>
              <a:lnSpc>
                <a:spcPts val="1800"/>
              </a:lnSpc>
            </a:pPr>
            <a:r>
              <a:rPr lang="en-GB" sz="1400" dirty="0" smtClean="0">
                <a:latin typeface="Verdana" pitchFamily="34" charset="0"/>
              </a:rPr>
              <a:t>Source : Crompvoets et al. 2008.</a:t>
            </a:r>
          </a:p>
        </p:txBody>
      </p:sp>
    </p:spTree>
    <p:extLst>
      <p:ext uri="{BB962C8B-B14F-4D97-AF65-F5344CB8AC3E}">
        <p14:creationId xmlns:p14="http://schemas.microsoft.com/office/powerpoint/2010/main" val="34682333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91642" y="230188"/>
            <a:ext cx="8442796" cy="1353086"/>
          </a:xfrm>
        </p:spPr>
        <p:txBody>
          <a:bodyPr/>
          <a:lstStyle/>
          <a:p>
            <a:r>
              <a:rPr lang="fr-FR" noProof="0" dirty="0" smtClean="0"/>
              <a:t>Systèmes d’information sur les forêts et l’utilisation des terres (FLUIS)</a:t>
            </a:r>
            <a:endParaRPr lang="fr-FR" noProof="0" dirty="0"/>
          </a:p>
        </p:txBody>
      </p:sp>
      <p:sp>
        <p:nvSpPr>
          <p:cNvPr id="3" name="Text Placeholder 2"/>
          <p:cNvSpPr>
            <a:spLocks noGrp="1"/>
          </p:cNvSpPr>
          <p:nvPr>
            <p:ph type="body" sz="quarter" idx="10"/>
            <p:custDataLst>
              <p:tags r:id="rId2"/>
            </p:custDataLst>
          </p:nvPr>
        </p:nvSpPr>
        <p:spPr>
          <a:xfrm>
            <a:off x="421200" y="1571625"/>
            <a:ext cx="8521188" cy="4124325"/>
          </a:xfrm>
        </p:spPr>
        <p:txBody>
          <a:bodyPr/>
          <a:lstStyle/>
          <a:p>
            <a:r>
              <a:rPr lang="fr-FR" sz="1800" noProof="0" dirty="0" smtClean="0"/>
              <a:t>Système de gestion des données servant à stocker, organiser et intégrer de larges volumes </a:t>
            </a:r>
            <a:r>
              <a:rPr lang="fr-FR" sz="1800" dirty="0"/>
              <a:t>d’information émanant de sources </a:t>
            </a:r>
            <a:r>
              <a:rPr lang="fr-FR" sz="1800" dirty="0" smtClean="0"/>
              <a:t>multiples et concernant </a:t>
            </a:r>
            <a:r>
              <a:rPr lang="fr-FR" sz="1800" noProof="0" dirty="0" smtClean="0"/>
              <a:t>les forêts et l’utilisation des terres</a:t>
            </a:r>
            <a:endParaRPr lang="fr-FR" sz="1800" noProof="0" dirty="0"/>
          </a:p>
        </p:txBody>
      </p:sp>
      <p:pic>
        <p:nvPicPr>
          <p:cNvPr id="4" name="Picture 3"/>
          <p:cNvPicPr>
            <a:picLocks noChangeAspect="1"/>
          </p:cNvPicPr>
          <p:nvPr>
            <p:custDataLst>
              <p:tags r:id="rId3"/>
            </p:custDataLst>
          </p:nvPr>
        </p:nvPicPr>
        <p:blipFill rotWithShape="1">
          <a:blip r:embed="rId7"/>
          <a:srcRect l="59756" t="47774" r="17752" b="13241"/>
          <a:stretch/>
        </p:blipFill>
        <p:spPr bwMode="auto">
          <a:xfrm>
            <a:off x="276225" y="2628901"/>
            <a:ext cx="5518985" cy="3386322"/>
          </a:xfrm>
          <a:prstGeom prst="rect">
            <a:avLst/>
          </a:prstGeom>
          <a:ln>
            <a:noFill/>
          </a:ln>
          <a:extLst>
            <a:ext uri="{53640926-AAD7-44D8-BBD7-CCE9431645EC}">
              <a14:shadowObscured xmlns:a14="http://schemas.microsoft.com/office/drawing/2010/main"/>
            </a:ext>
          </a:extLst>
        </p:spPr>
      </p:pic>
      <p:sp>
        <p:nvSpPr>
          <p:cNvPr id="5" name="TextBox 4"/>
          <p:cNvSpPr txBox="1"/>
          <p:nvPr>
            <p:custDataLst>
              <p:tags r:id="rId4"/>
            </p:custDataLst>
          </p:nvPr>
        </p:nvSpPr>
        <p:spPr>
          <a:xfrm>
            <a:off x="5630654" y="3199150"/>
            <a:ext cx="3427541" cy="1015663"/>
          </a:xfrm>
          <a:prstGeom prst="rect">
            <a:avLst/>
          </a:prstGeom>
          <a:noFill/>
        </p:spPr>
        <p:txBody>
          <a:bodyPr wrap="none" rtlCol="0">
            <a:spAutoFit/>
          </a:bodyPr>
          <a:lstStyle/>
          <a:p>
            <a:pPr>
              <a:lnSpc>
                <a:spcPts val="1800"/>
              </a:lnSpc>
            </a:pPr>
            <a:r>
              <a:rPr lang="fr-FR" b="1" dirty="0" smtClean="0">
                <a:latin typeface="Verdana" pitchFamily="34" charset="0"/>
              </a:rPr>
              <a:t>Composantes d’un FLUIS</a:t>
            </a:r>
            <a:r>
              <a:rPr lang="fr-FR" dirty="0" smtClean="0"/>
              <a:t/>
            </a:r>
            <a:br>
              <a:rPr lang="fr-FR" dirty="0" smtClean="0"/>
            </a:br>
            <a:endParaRPr lang="fr-FR" sz="1400" b="1" dirty="0" smtClean="0">
              <a:latin typeface="Verdana" pitchFamily="34" charset="0"/>
            </a:endParaRPr>
          </a:p>
          <a:p>
            <a:pPr>
              <a:lnSpc>
                <a:spcPts val="1800"/>
              </a:lnSpc>
            </a:pPr>
            <a:r>
              <a:rPr lang="fr-FR" sz="1400" dirty="0" smtClean="0">
                <a:latin typeface="Verdana" pitchFamily="34" charset="0"/>
              </a:rPr>
              <a:t>Source : Cheung et al. 2014.</a:t>
            </a:r>
            <a:r>
              <a:rPr lang="fr-FR" dirty="0" smtClean="0"/>
              <a:t/>
            </a:r>
            <a:br>
              <a:rPr lang="fr-FR" dirty="0" smtClean="0"/>
            </a:br>
            <a:endParaRPr lang="fr-FR" sz="1400" dirty="0" smtClean="0">
              <a:latin typeface="Verdana" pitchFamily="34" charset="0"/>
            </a:endParaRPr>
          </a:p>
        </p:txBody>
      </p:sp>
    </p:spTree>
    <p:extLst>
      <p:ext uri="{BB962C8B-B14F-4D97-AF65-F5344CB8AC3E}">
        <p14:creationId xmlns:p14="http://schemas.microsoft.com/office/powerpoint/2010/main" val="30035908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91642" y="230188"/>
            <a:ext cx="8442796" cy="1866047"/>
          </a:xfrm>
        </p:spPr>
        <p:txBody>
          <a:bodyPr/>
          <a:lstStyle/>
          <a:p>
            <a:r>
              <a:rPr lang="fr-FR" noProof="0" dirty="0" smtClean="0"/>
              <a:t>FLUIS : Exemple représentatif du flux de données entre collecteurs et utilisateurs finaux </a:t>
            </a:r>
            <a:endParaRPr lang="fr-FR" noProof="0" dirty="0"/>
          </a:p>
        </p:txBody>
      </p:sp>
      <p:pic>
        <p:nvPicPr>
          <p:cNvPr id="7" name="Picture 6"/>
          <p:cNvPicPr>
            <a:picLocks noChangeAspect="1"/>
          </p:cNvPicPr>
          <p:nvPr>
            <p:custDataLst>
              <p:tags r:id="rId2"/>
            </p:custDataLst>
          </p:nvPr>
        </p:nvPicPr>
        <p:blipFill rotWithShape="1">
          <a:blip r:embed="rId6"/>
          <a:srcRect l="51902" t="36646" r="16316" b="36037"/>
          <a:stretch/>
        </p:blipFill>
        <p:spPr bwMode="auto">
          <a:xfrm>
            <a:off x="507347" y="2009775"/>
            <a:ext cx="8103253" cy="2543175"/>
          </a:xfrm>
          <a:prstGeom prst="rect">
            <a:avLst/>
          </a:prstGeom>
          <a:ln>
            <a:noFill/>
          </a:ln>
          <a:extLst>
            <a:ext uri="{53640926-AAD7-44D8-BBD7-CCE9431645EC}">
              <a14:shadowObscured xmlns:a14="http://schemas.microsoft.com/office/drawing/2010/main"/>
            </a:ext>
          </a:extLst>
        </p:spPr>
      </p:pic>
      <p:sp>
        <p:nvSpPr>
          <p:cNvPr id="8" name="TextBox 7"/>
          <p:cNvSpPr txBox="1"/>
          <p:nvPr>
            <p:custDataLst>
              <p:tags r:id="rId3"/>
            </p:custDataLst>
          </p:nvPr>
        </p:nvSpPr>
        <p:spPr>
          <a:xfrm>
            <a:off x="5572125" y="5200992"/>
            <a:ext cx="2810385" cy="323165"/>
          </a:xfrm>
          <a:prstGeom prst="rect">
            <a:avLst/>
          </a:prstGeom>
          <a:noFill/>
        </p:spPr>
        <p:txBody>
          <a:bodyPr wrap="none" rtlCol="0">
            <a:spAutoFit/>
          </a:bodyPr>
          <a:lstStyle/>
          <a:p>
            <a:pPr>
              <a:lnSpc>
                <a:spcPts val="1800"/>
              </a:lnSpc>
            </a:pPr>
            <a:r>
              <a:rPr lang="en-GB" sz="1400" dirty="0" smtClean="0">
                <a:latin typeface="Verdana" pitchFamily="34" charset="0"/>
              </a:rPr>
              <a:t>Source : Cheung et al. 2014.</a:t>
            </a:r>
          </a:p>
        </p:txBody>
      </p:sp>
    </p:spTree>
    <p:extLst>
      <p:ext uri="{BB962C8B-B14F-4D97-AF65-F5344CB8AC3E}">
        <p14:creationId xmlns:p14="http://schemas.microsoft.com/office/powerpoint/2010/main" val="28189964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91642" y="230188"/>
            <a:ext cx="8442796" cy="786329"/>
          </a:xfrm>
        </p:spPr>
        <p:txBody>
          <a:bodyPr/>
          <a:lstStyle/>
          <a:p>
            <a:r>
              <a:rPr lang="fr-FR" sz="2800" noProof="0" dirty="0" smtClean="0"/>
              <a:t>Exemples de FLUIS : Cameroun &amp; Indonésie</a:t>
            </a:r>
            <a:endParaRPr lang="fr-FR" sz="2800" noProof="0" dirty="0"/>
          </a:p>
        </p:txBody>
      </p:sp>
      <p:sp>
        <p:nvSpPr>
          <p:cNvPr id="3" name="Text Placeholder 2"/>
          <p:cNvSpPr>
            <a:spLocks noGrp="1"/>
          </p:cNvSpPr>
          <p:nvPr>
            <p:ph type="body" sz="quarter" idx="10"/>
            <p:custDataLst>
              <p:tags r:id="rId2"/>
            </p:custDataLst>
          </p:nvPr>
        </p:nvSpPr>
        <p:spPr>
          <a:xfrm>
            <a:off x="417443" y="1314450"/>
            <a:ext cx="7621657" cy="4559575"/>
          </a:xfrm>
        </p:spPr>
        <p:txBody>
          <a:bodyPr>
            <a:noAutofit/>
          </a:bodyPr>
          <a:lstStyle/>
          <a:p>
            <a:r>
              <a:rPr lang="fr-FR" sz="2000" noProof="0" dirty="0" smtClean="0"/>
              <a:t>Atlas forestier interactif du Cameroun. </a:t>
            </a:r>
            <a:endParaRPr lang="fr-FR" sz="2000" noProof="0" dirty="0" smtClean="0"/>
          </a:p>
          <a:p>
            <a:pPr marL="0" indent="0">
              <a:buNone/>
            </a:pPr>
            <a:r>
              <a:rPr lang="en-GB" sz="1400" u="sng" dirty="0" smtClean="0"/>
              <a:t>http</a:t>
            </a:r>
            <a:r>
              <a:rPr lang="en-GB" sz="1400" u="sng" dirty="0"/>
              <a:t>://cmr.forest-atlas.org/#</a:t>
            </a:r>
            <a:r>
              <a:rPr lang="en-GB" sz="1400" u="sng" dirty="0" smtClean="0"/>
              <a:t>l=fr</a:t>
            </a:r>
            <a:endParaRPr lang="en-GB" sz="1400" dirty="0"/>
          </a:p>
          <a:p>
            <a:pPr lvl="1">
              <a:lnSpc>
                <a:spcPct val="100000"/>
              </a:lnSpc>
              <a:tabLst>
                <a:tab pos="4572000" algn="l"/>
              </a:tabLst>
            </a:pPr>
            <a:r>
              <a:rPr lang="fr-FR" sz="1800" noProof="0" dirty="0" smtClean="0"/>
              <a:t>Système </a:t>
            </a:r>
            <a:r>
              <a:rPr lang="fr-FR" sz="1800" noProof="0" dirty="0" smtClean="0"/>
              <a:t>dynamique d’information </a:t>
            </a:r>
          </a:p>
          <a:p>
            <a:pPr marL="696913" lvl="1" indent="0">
              <a:lnSpc>
                <a:spcPct val="100000"/>
              </a:lnSpc>
              <a:buNone/>
              <a:tabLst>
                <a:tab pos="4572000" algn="l"/>
              </a:tabLst>
            </a:pPr>
            <a:r>
              <a:rPr lang="fr-FR" sz="1800" noProof="0" dirty="0" smtClean="0"/>
              <a:t>sur les forêts</a:t>
            </a:r>
          </a:p>
          <a:p>
            <a:pPr lvl="1">
              <a:lnSpc>
                <a:spcPct val="100000"/>
              </a:lnSpc>
            </a:pPr>
            <a:r>
              <a:rPr lang="fr-FR" sz="1800" noProof="0" dirty="0" smtClean="0"/>
              <a:t>Outil Web construit sur la base d’une</a:t>
            </a:r>
          </a:p>
          <a:p>
            <a:pPr marL="696913" lvl="1" indent="0">
              <a:lnSpc>
                <a:spcPct val="100000"/>
              </a:lnSpc>
              <a:buNone/>
            </a:pPr>
            <a:r>
              <a:rPr lang="fr-FR" sz="1800" dirty="0" err="1" smtClean="0"/>
              <a:t>pl</a:t>
            </a:r>
            <a:r>
              <a:rPr lang="fr-FR" sz="1800" noProof="0" dirty="0" err="1" smtClean="0"/>
              <a:t>ateforme</a:t>
            </a:r>
            <a:r>
              <a:rPr lang="fr-FR" sz="1800" noProof="0" dirty="0" smtClean="0"/>
              <a:t> SIG comprenant une application </a:t>
            </a:r>
            <a:br>
              <a:rPr lang="fr-FR" sz="1800" noProof="0" dirty="0" smtClean="0"/>
            </a:br>
            <a:r>
              <a:rPr lang="fr-FR" sz="1800" noProof="0" dirty="0" smtClean="0"/>
              <a:t>d’affichage de cartes</a:t>
            </a:r>
          </a:p>
          <a:p>
            <a:pPr>
              <a:lnSpc>
                <a:spcPct val="100000"/>
              </a:lnSpc>
            </a:pPr>
            <a:r>
              <a:rPr lang="fr-FR" sz="2000" noProof="0" dirty="0" smtClean="0"/>
              <a:t>Politique indonésienne de la carte unique</a:t>
            </a:r>
          </a:p>
          <a:p>
            <a:pPr lvl="1">
              <a:lnSpc>
                <a:spcPct val="100000"/>
              </a:lnSpc>
            </a:pPr>
            <a:r>
              <a:rPr lang="fr-FR" sz="1800" noProof="0" dirty="0" smtClean="0"/>
              <a:t>Un ensemble de cartes officielles</a:t>
            </a:r>
          </a:p>
          <a:p>
            <a:pPr lvl="1">
              <a:lnSpc>
                <a:spcPct val="100000"/>
              </a:lnSpc>
            </a:pPr>
            <a:r>
              <a:rPr lang="fr-FR" sz="1800" noProof="0" dirty="0" smtClean="0"/>
              <a:t>Portail web hébergé sur le serveur </a:t>
            </a:r>
            <a:r>
              <a:rPr lang="fr-FR" sz="1800" noProof="0" dirty="0" err="1" smtClean="0"/>
              <a:t>ArcGIS</a:t>
            </a:r>
            <a:r>
              <a:rPr lang="fr-FR" sz="1800" noProof="0" dirty="0" smtClean="0"/>
              <a:t> pour le partage de cartes, de bases de données géoréférencées et d’autres outils</a:t>
            </a:r>
            <a:endParaRPr lang="fr-FR" sz="1800" noProof="0" dirty="0"/>
          </a:p>
        </p:txBody>
      </p:sp>
      <p:pic>
        <p:nvPicPr>
          <p:cNvPr id="4" name="Picture 3"/>
          <p:cNvPicPr/>
          <p:nvPr>
            <p:custDataLst>
              <p:tags r:id="rId3"/>
            </p:custDataLst>
          </p:nvPr>
        </p:nvPicPr>
        <p:blipFill rotWithShape="1">
          <a:blip r:embed="rId6"/>
          <a:srcRect l="58040" t="12984" r="8037" b="12372"/>
          <a:stretch/>
        </p:blipFill>
        <p:spPr bwMode="auto">
          <a:xfrm>
            <a:off x="5755005" y="1042433"/>
            <a:ext cx="2967990" cy="23850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347089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91642" y="230188"/>
            <a:ext cx="8442796" cy="786329"/>
          </a:xfrm>
        </p:spPr>
        <p:txBody>
          <a:bodyPr>
            <a:noAutofit/>
          </a:bodyPr>
          <a:lstStyle/>
          <a:p>
            <a:r>
              <a:rPr lang="fr-FR" sz="2400" noProof="0" dirty="0" smtClean="0"/>
              <a:t>Exemples de réseaux nationaux de données spatiales</a:t>
            </a:r>
            <a:endParaRPr lang="fr-FR" sz="2400" noProof="0" dirty="0"/>
          </a:p>
        </p:txBody>
      </p:sp>
      <p:pic>
        <p:nvPicPr>
          <p:cNvPr id="5" name="Picture 4"/>
          <p:cNvPicPr>
            <a:picLocks noChangeAspect="1"/>
          </p:cNvPicPr>
          <p:nvPr>
            <p:custDataLst>
              <p:tags r:id="rId2"/>
            </p:custDataLst>
          </p:nvPr>
        </p:nvPicPr>
        <p:blipFill rotWithShape="1">
          <a:blip r:embed="rId8"/>
          <a:srcRect l="45028" t="33631" r="9600" b="24141"/>
          <a:stretch/>
        </p:blipFill>
        <p:spPr bwMode="auto">
          <a:xfrm>
            <a:off x="1646236" y="3524250"/>
            <a:ext cx="7118319" cy="2419350"/>
          </a:xfrm>
          <a:prstGeom prst="rect">
            <a:avLst/>
          </a:prstGeom>
          <a:ln>
            <a:noFill/>
          </a:ln>
          <a:extLst>
            <a:ext uri="{53640926-AAD7-44D8-BBD7-CCE9431645EC}">
              <a14:shadowObscured xmlns:a14="http://schemas.microsoft.com/office/drawing/2010/main"/>
            </a:ext>
          </a:extLst>
        </p:spPr>
      </p:pic>
      <p:sp>
        <p:nvSpPr>
          <p:cNvPr id="7" name="Rectangle 6"/>
          <p:cNvSpPr/>
          <p:nvPr>
            <p:custDataLst>
              <p:tags r:id="rId3"/>
            </p:custDataLst>
          </p:nvPr>
        </p:nvSpPr>
        <p:spPr>
          <a:xfrm>
            <a:off x="248569" y="4349174"/>
            <a:ext cx="1441420" cy="400110"/>
          </a:xfrm>
          <a:prstGeom prst="rect">
            <a:avLst/>
          </a:prstGeom>
        </p:spPr>
        <p:txBody>
          <a:bodyPr wrap="none">
            <a:spAutoFit/>
          </a:bodyPr>
          <a:lstStyle/>
          <a:p>
            <a:r>
              <a:rPr lang="en-GB" sz="2000" dirty="0">
                <a:latin typeface="+mj-lt"/>
              </a:rPr>
              <a:t>Indonésie</a:t>
            </a:r>
          </a:p>
        </p:txBody>
      </p:sp>
      <p:pic>
        <p:nvPicPr>
          <p:cNvPr id="9" name="Picture 8"/>
          <p:cNvPicPr>
            <a:picLocks noChangeAspect="1"/>
          </p:cNvPicPr>
          <p:nvPr>
            <p:custDataLst>
              <p:tags r:id="rId4"/>
            </p:custDataLst>
          </p:nvPr>
        </p:nvPicPr>
        <p:blipFill rotWithShape="1">
          <a:blip r:embed="rId9"/>
          <a:srcRect l="45027" t="29924" r="9739" b="31439"/>
          <a:stretch/>
        </p:blipFill>
        <p:spPr bwMode="auto">
          <a:xfrm>
            <a:off x="1646236" y="1198721"/>
            <a:ext cx="7095523" cy="2212658"/>
          </a:xfrm>
          <a:prstGeom prst="rect">
            <a:avLst/>
          </a:prstGeom>
          <a:ln>
            <a:noFill/>
          </a:ln>
          <a:extLst>
            <a:ext uri="{53640926-AAD7-44D8-BBD7-CCE9431645EC}">
              <a14:shadowObscured xmlns:a14="http://schemas.microsoft.com/office/drawing/2010/main"/>
            </a:ext>
          </a:extLst>
        </p:spPr>
      </p:pic>
      <p:sp>
        <p:nvSpPr>
          <p:cNvPr id="10" name="Rectangle 9"/>
          <p:cNvSpPr/>
          <p:nvPr>
            <p:custDataLst>
              <p:tags r:id="rId5"/>
            </p:custDataLst>
          </p:nvPr>
        </p:nvSpPr>
        <p:spPr>
          <a:xfrm>
            <a:off x="225773" y="2120384"/>
            <a:ext cx="1502334" cy="400110"/>
          </a:xfrm>
          <a:prstGeom prst="rect">
            <a:avLst/>
          </a:prstGeom>
        </p:spPr>
        <p:txBody>
          <a:bodyPr wrap="none">
            <a:spAutoFit/>
          </a:bodyPr>
          <a:lstStyle/>
          <a:p>
            <a:r>
              <a:rPr lang="en-GB" sz="2000" dirty="0">
                <a:latin typeface="+mj-lt"/>
              </a:rPr>
              <a:t>Cameroun</a:t>
            </a:r>
          </a:p>
        </p:txBody>
      </p:sp>
    </p:spTree>
    <p:extLst>
      <p:ext uri="{BB962C8B-B14F-4D97-AF65-F5344CB8AC3E}">
        <p14:creationId xmlns:p14="http://schemas.microsoft.com/office/powerpoint/2010/main" val="22586740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91642" y="230188"/>
            <a:ext cx="8442796" cy="1293967"/>
          </a:xfrm>
        </p:spPr>
        <p:txBody>
          <a:bodyPr/>
          <a:lstStyle/>
          <a:p>
            <a:r>
              <a:rPr lang="fr-FR" sz="2600" noProof="0" dirty="0" smtClean="0"/>
              <a:t>Besoins de gestion des données pour la préparation d’un inventaire national de GES (1/3)</a:t>
            </a:r>
            <a:endParaRPr lang="fr-FR" sz="2600" noProof="0" dirty="0"/>
          </a:p>
        </p:txBody>
      </p:sp>
      <p:sp>
        <p:nvSpPr>
          <p:cNvPr id="3" name="Text Placeholder 2"/>
          <p:cNvSpPr>
            <a:spLocks noGrp="1"/>
          </p:cNvSpPr>
          <p:nvPr>
            <p:ph type="body" sz="quarter" idx="10"/>
            <p:custDataLst>
              <p:tags r:id="rId2"/>
            </p:custDataLst>
          </p:nvPr>
        </p:nvSpPr>
        <p:spPr>
          <a:xfrm>
            <a:off x="268357" y="1657349"/>
            <a:ext cx="8674031" cy="4524789"/>
          </a:xfrm>
        </p:spPr>
        <p:txBody>
          <a:bodyPr>
            <a:normAutofit fontScale="85000" lnSpcReduction="10000"/>
          </a:bodyPr>
          <a:lstStyle/>
          <a:p>
            <a:pPr marL="0" indent="0">
              <a:spcBef>
                <a:spcPts val="500"/>
              </a:spcBef>
              <a:buNone/>
            </a:pPr>
            <a:r>
              <a:rPr lang="fr-FR" sz="1600" noProof="0" dirty="0" smtClean="0"/>
              <a:t>La collecte et la gestion des données doivent se conformer à cinq principes du GIEC : </a:t>
            </a:r>
            <a:r>
              <a:rPr lang="fr-FR" sz="1600" i="1" noProof="0" dirty="0" smtClean="0"/>
              <a:t>transparence, exhaustivité, cohérence, comparabilité, exactitude </a:t>
            </a:r>
            <a:r>
              <a:rPr lang="fr-FR" sz="1600" noProof="0" dirty="0" smtClean="0">
                <a:solidFill>
                  <a:schemeClr val="accent4"/>
                </a:solidFill>
              </a:rPr>
              <a:t>(voir le Module 1.1 et le Module 3.3 pour plus de détails)</a:t>
            </a:r>
          </a:p>
          <a:p>
            <a:pPr marL="0" indent="0">
              <a:spcBef>
                <a:spcPts val="500"/>
              </a:spcBef>
              <a:buNone/>
            </a:pPr>
            <a:endParaRPr lang="fr-FR" sz="1600" b="1" noProof="0" dirty="0" smtClean="0"/>
          </a:p>
          <a:p>
            <a:pPr marL="0" indent="0">
              <a:spcBef>
                <a:spcPts val="500"/>
              </a:spcBef>
              <a:buNone/>
            </a:pPr>
            <a:r>
              <a:rPr lang="fr-FR" sz="2000" b="1" noProof="0" dirty="0" smtClean="0"/>
              <a:t>Collecte et assimilation des données</a:t>
            </a:r>
          </a:p>
          <a:p>
            <a:pPr>
              <a:spcBef>
                <a:spcPts val="500"/>
              </a:spcBef>
            </a:pPr>
            <a:r>
              <a:rPr lang="fr-FR" sz="1600" noProof="0" dirty="0" smtClean="0"/>
              <a:t>Collecte de données d’activité et collecte de données en vue de déterminer les facteurs d’émission :</a:t>
            </a:r>
          </a:p>
          <a:p>
            <a:pPr lvl="1"/>
            <a:r>
              <a:rPr lang="fr-FR" sz="1600" noProof="0" dirty="0" smtClean="0"/>
              <a:t>Veiller à la qualité des données par la planification, la préparation et la gestion des activités d’inventaire</a:t>
            </a:r>
          </a:p>
          <a:p>
            <a:pPr lvl="1"/>
            <a:r>
              <a:rPr lang="fr-FR" sz="1600" noProof="0" dirty="0" smtClean="0"/>
              <a:t>Appliquer les normes et pratiques de référence établies au niveau national pour mesurer l’espace forestier et les stocks de carbone </a:t>
            </a:r>
            <a:r>
              <a:rPr lang="fr-FR" sz="1600" noProof="0" dirty="0" smtClean="0">
                <a:solidFill>
                  <a:schemeClr val="accent4"/>
                </a:solidFill>
              </a:rPr>
              <a:t>(voir les Modules 2.1 et 2.2 sur les données d’activité et les Modules 2.3 et 2.5 sur les facteurs d’émission)</a:t>
            </a:r>
          </a:p>
        </p:txBody>
      </p:sp>
    </p:spTree>
    <p:extLst>
      <p:ext uri="{BB962C8B-B14F-4D97-AF65-F5344CB8AC3E}">
        <p14:creationId xmlns:p14="http://schemas.microsoft.com/office/powerpoint/2010/main" val="17552578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custDataLst>
              <p:tags r:id="rId1"/>
            </p:custDataLst>
          </p:nvPr>
        </p:nvSpPr>
        <p:spPr>
          <a:xfrm>
            <a:off x="491642" y="230188"/>
            <a:ext cx="8442796" cy="791650"/>
          </a:xfrm>
        </p:spPr>
        <p:txBody>
          <a:bodyPr/>
          <a:lstStyle/>
          <a:p>
            <a:r>
              <a:rPr lang="fr-FR" noProof="0" dirty="0" smtClean="0"/>
              <a:t>Documents de base</a:t>
            </a:r>
            <a:endParaRPr lang="fr-FR" noProof="0" dirty="0"/>
          </a:p>
        </p:txBody>
      </p:sp>
      <p:sp>
        <p:nvSpPr>
          <p:cNvPr id="6" name="Tijdelijke aanduiding voor tekst 5"/>
          <p:cNvSpPr>
            <a:spLocks noGrp="1"/>
          </p:cNvSpPr>
          <p:nvPr>
            <p:ph type="body" sz="quarter" idx="10"/>
            <p:custDataLst>
              <p:tags r:id="rId2"/>
            </p:custDataLst>
          </p:nvPr>
        </p:nvSpPr>
        <p:spPr>
          <a:xfrm>
            <a:off x="421200" y="1178867"/>
            <a:ext cx="8513238" cy="4215741"/>
          </a:xfrm>
        </p:spPr>
        <p:txBody>
          <a:bodyPr>
            <a:noAutofit/>
          </a:bodyPr>
          <a:lstStyle/>
          <a:p>
            <a:pPr marL="252413" lvl="1" indent="-252413">
              <a:spcBef>
                <a:spcPts val="1200"/>
              </a:spcBef>
              <a:buSzPct val="140000"/>
              <a:buFont typeface="Wingdings" pitchFamily="2" charset="2"/>
              <a:buChar char="§"/>
              <a:tabLst>
                <a:tab pos="531813" algn="l"/>
              </a:tabLst>
            </a:pPr>
            <a:r>
              <a:rPr lang="fr-FR" sz="1100" noProof="0" dirty="0" smtClean="0"/>
              <a:t>Hewson, </a:t>
            </a:r>
            <a:r>
              <a:rPr lang="fr-FR" sz="1100" noProof="0" dirty="0" err="1" smtClean="0"/>
              <a:t>Steininger</a:t>
            </a:r>
            <a:r>
              <a:rPr lang="fr-FR" sz="1100" noProof="0" dirty="0" smtClean="0"/>
              <a:t>, and </a:t>
            </a:r>
            <a:r>
              <a:rPr lang="fr-FR" sz="1100" noProof="0" dirty="0" err="1" smtClean="0"/>
              <a:t>Pesmajoglou</a:t>
            </a:r>
            <a:r>
              <a:rPr lang="fr-FR" sz="1100" noProof="0" dirty="0" smtClean="0"/>
              <a:t>, </a:t>
            </a:r>
            <a:r>
              <a:rPr lang="fr-FR" sz="1100" noProof="0" dirty="0" err="1" smtClean="0"/>
              <a:t>eds</a:t>
            </a:r>
            <a:r>
              <a:rPr lang="fr-FR" sz="1100" noProof="0" dirty="0" smtClean="0"/>
              <a:t>. 2013. </a:t>
            </a:r>
            <a:r>
              <a:rPr lang="fr-FR" sz="1100" i="1" noProof="0" dirty="0" smtClean="0"/>
              <a:t>REDD+ </a:t>
            </a:r>
            <a:r>
              <a:rPr lang="fr-FR" sz="1100" i="1" noProof="0" dirty="0" err="1" smtClean="0"/>
              <a:t>Measurement</a:t>
            </a:r>
            <a:r>
              <a:rPr lang="fr-FR" sz="1100" i="1" noProof="0" dirty="0" smtClean="0"/>
              <a:t>, </a:t>
            </a:r>
            <a:r>
              <a:rPr lang="fr-FR" sz="1100" i="1" noProof="0" dirty="0" err="1" smtClean="0"/>
              <a:t>Reporting</a:t>
            </a:r>
            <a:r>
              <a:rPr lang="fr-FR" sz="1100" i="1" noProof="0" dirty="0" smtClean="0"/>
              <a:t> and </a:t>
            </a:r>
            <a:r>
              <a:rPr lang="fr-FR" sz="1100" i="1" noProof="0" dirty="0" err="1" smtClean="0"/>
              <a:t>Verification</a:t>
            </a:r>
            <a:r>
              <a:rPr lang="fr-FR" sz="1100" i="1" noProof="0" dirty="0" smtClean="0"/>
              <a:t> (MRV) </a:t>
            </a:r>
            <a:r>
              <a:rPr lang="fr-FR" sz="1100" i="1" noProof="0" dirty="0" err="1" smtClean="0"/>
              <a:t>Manual</a:t>
            </a:r>
            <a:r>
              <a:rPr lang="fr-FR" sz="1100" noProof="0" dirty="0" smtClean="0"/>
              <a:t>. </a:t>
            </a:r>
          </a:p>
          <a:p>
            <a:pPr marL="252413" lvl="1" indent="-252413">
              <a:spcBef>
                <a:spcPts val="1200"/>
              </a:spcBef>
              <a:buSzPct val="140000"/>
              <a:buFont typeface="Wingdings" pitchFamily="2" charset="2"/>
              <a:buChar char="§"/>
              <a:tabLst>
                <a:tab pos="531813" algn="l"/>
              </a:tabLst>
            </a:pPr>
            <a:r>
              <a:rPr lang="fr-FR" sz="1100" noProof="0" dirty="0" smtClean="0">
                <a:solidFill>
                  <a:schemeClr val="tx1"/>
                </a:solidFill>
              </a:rPr>
              <a:t>Cheung et al. 2014. « Building National Forest and Land-Use Information </a:t>
            </a:r>
            <a:r>
              <a:rPr lang="fr-FR" sz="1100" noProof="0" dirty="0" err="1" smtClean="0">
                <a:solidFill>
                  <a:schemeClr val="tx1"/>
                </a:solidFill>
              </a:rPr>
              <a:t>Systems</a:t>
            </a:r>
            <a:r>
              <a:rPr lang="fr-FR" sz="1100" noProof="0" dirty="0" smtClean="0">
                <a:solidFill>
                  <a:schemeClr val="tx1"/>
                </a:solidFill>
              </a:rPr>
              <a:t>. »</a:t>
            </a:r>
            <a:endParaRPr lang="fr-FR" sz="1100" noProof="0" dirty="0" smtClean="0"/>
          </a:p>
          <a:p>
            <a:pPr>
              <a:tabLst>
                <a:tab pos="531813" algn="l"/>
              </a:tabLst>
            </a:pPr>
            <a:r>
              <a:rPr lang="fr-FR" sz="1100" noProof="0" dirty="0" err="1" smtClean="0">
                <a:solidFill>
                  <a:schemeClr val="tx1"/>
                </a:solidFill>
              </a:rPr>
              <a:t>Crompvoets</a:t>
            </a:r>
            <a:r>
              <a:rPr lang="fr-FR" sz="1100" noProof="0" dirty="0" smtClean="0">
                <a:solidFill>
                  <a:schemeClr val="tx1"/>
                </a:solidFill>
              </a:rPr>
              <a:t> et al. 2008. </a:t>
            </a:r>
            <a:r>
              <a:rPr lang="fr-FR" sz="1100" i="1" noProof="0" dirty="0" smtClean="0">
                <a:solidFill>
                  <a:schemeClr val="tx1"/>
                </a:solidFill>
              </a:rPr>
              <a:t>A Multi-</a:t>
            </a:r>
            <a:r>
              <a:rPr lang="fr-FR" sz="1100" i="1" noProof="0" dirty="0" err="1" smtClean="0">
                <a:solidFill>
                  <a:schemeClr val="tx1"/>
                </a:solidFill>
              </a:rPr>
              <a:t>View</a:t>
            </a:r>
            <a:r>
              <a:rPr lang="fr-FR" sz="1100" i="1" noProof="0" dirty="0" smtClean="0">
                <a:solidFill>
                  <a:schemeClr val="tx1"/>
                </a:solidFill>
              </a:rPr>
              <a:t> Framework to </a:t>
            </a:r>
            <a:r>
              <a:rPr lang="fr-FR" sz="1100" i="1" noProof="0" dirty="0" err="1" smtClean="0">
                <a:solidFill>
                  <a:schemeClr val="tx1"/>
                </a:solidFill>
              </a:rPr>
              <a:t>Assess</a:t>
            </a:r>
            <a:r>
              <a:rPr lang="fr-FR" sz="1100" i="1" noProof="0" dirty="0" smtClean="0">
                <a:solidFill>
                  <a:schemeClr val="tx1"/>
                </a:solidFill>
              </a:rPr>
              <a:t> </a:t>
            </a:r>
            <a:r>
              <a:rPr lang="fr-FR" sz="1100" i="1" noProof="0" dirty="0" err="1" smtClean="0">
                <a:solidFill>
                  <a:schemeClr val="tx1"/>
                </a:solidFill>
              </a:rPr>
              <a:t>SDIs</a:t>
            </a:r>
            <a:r>
              <a:rPr lang="fr-FR" sz="1100" noProof="0" dirty="0" smtClean="0">
                <a:solidFill>
                  <a:schemeClr val="tx1"/>
                </a:solidFill>
              </a:rPr>
              <a:t>. </a:t>
            </a:r>
          </a:p>
          <a:p>
            <a:pPr marL="252413" lvl="1" indent="-252413">
              <a:spcBef>
                <a:spcPts val="1200"/>
              </a:spcBef>
              <a:buSzPct val="140000"/>
              <a:buFont typeface="Wingdings" pitchFamily="2" charset="2"/>
              <a:buChar char="§"/>
              <a:tabLst>
                <a:tab pos="531813" algn="l"/>
              </a:tabLst>
            </a:pPr>
            <a:r>
              <a:rPr lang="fr-FR" sz="1100" noProof="0" dirty="0" smtClean="0">
                <a:solidFill>
                  <a:schemeClr val="tx1"/>
                </a:solidFill>
              </a:rPr>
              <a:t>EPA National System </a:t>
            </a:r>
            <a:r>
              <a:rPr lang="fr-FR" sz="1100" noProof="0" dirty="0" err="1" smtClean="0">
                <a:solidFill>
                  <a:schemeClr val="tx1"/>
                </a:solidFill>
              </a:rPr>
              <a:t>Templates</a:t>
            </a:r>
            <a:r>
              <a:rPr lang="fr-FR" sz="1100" noProof="0" dirty="0" smtClean="0">
                <a:solidFill>
                  <a:schemeClr val="tx1"/>
                </a:solidFill>
              </a:rPr>
              <a:t> : Building </a:t>
            </a:r>
            <a:r>
              <a:rPr lang="fr-FR" sz="1100" noProof="0" dirty="0" err="1" smtClean="0">
                <a:solidFill>
                  <a:schemeClr val="tx1"/>
                </a:solidFill>
              </a:rPr>
              <a:t>Sustainable</a:t>
            </a:r>
            <a:r>
              <a:rPr lang="fr-FR" sz="1100" noProof="0" dirty="0" smtClean="0">
                <a:solidFill>
                  <a:schemeClr val="tx1"/>
                </a:solidFill>
              </a:rPr>
              <a:t> National Inventory Management </a:t>
            </a:r>
            <a:r>
              <a:rPr lang="fr-FR" sz="1100" noProof="0" dirty="0" err="1" smtClean="0">
                <a:solidFill>
                  <a:schemeClr val="tx1"/>
                </a:solidFill>
              </a:rPr>
              <a:t>Systems</a:t>
            </a:r>
            <a:r>
              <a:rPr lang="fr-FR" sz="1100" noProof="0" dirty="0" smtClean="0">
                <a:solidFill>
                  <a:schemeClr val="tx1"/>
                </a:solidFill>
              </a:rPr>
              <a:t>.</a:t>
            </a:r>
          </a:p>
          <a:p>
            <a:r>
              <a:rPr lang="fr-FR" sz="1100" noProof="0" dirty="0" smtClean="0"/>
              <a:t>Mora et al. 2012. </a:t>
            </a:r>
            <a:r>
              <a:rPr lang="fr-FR" sz="1100" i="1" noProof="0" dirty="0" err="1" smtClean="0"/>
              <a:t>Capacity</a:t>
            </a:r>
            <a:r>
              <a:rPr lang="fr-FR" sz="1100" i="1" noProof="0" dirty="0" smtClean="0"/>
              <a:t> </a:t>
            </a:r>
            <a:r>
              <a:rPr lang="fr-FR" sz="1100" i="1" noProof="0" dirty="0" err="1" smtClean="0"/>
              <a:t>Development</a:t>
            </a:r>
            <a:r>
              <a:rPr lang="fr-FR" sz="1100" i="1" noProof="0" dirty="0" smtClean="0"/>
              <a:t> in National Forest Monitoring</a:t>
            </a:r>
            <a:r>
              <a:rPr lang="fr-FR" sz="1100" noProof="0" dirty="0" smtClean="0"/>
              <a:t>.                                                                       </a:t>
            </a:r>
            <a:endParaRPr lang="fr-FR" sz="1100" u="sng" noProof="0" dirty="0" smtClean="0"/>
          </a:p>
          <a:p>
            <a:r>
              <a:rPr lang="fr-FR" sz="1100" noProof="0" dirty="0" err="1" smtClean="0">
                <a:solidFill>
                  <a:schemeClr val="tx1"/>
                </a:solidFill>
              </a:rPr>
              <a:t>Herold</a:t>
            </a:r>
            <a:r>
              <a:rPr lang="fr-FR" sz="1100" noProof="0" dirty="0" smtClean="0">
                <a:solidFill>
                  <a:schemeClr val="tx1"/>
                </a:solidFill>
              </a:rPr>
              <a:t> and </a:t>
            </a:r>
            <a:r>
              <a:rPr lang="fr-FR" sz="1100" noProof="0" dirty="0" err="1" smtClean="0">
                <a:solidFill>
                  <a:schemeClr val="tx1"/>
                </a:solidFill>
              </a:rPr>
              <a:t>Skutsch</a:t>
            </a:r>
            <a:r>
              <a:rPr lang="fr-FR" sz="1100" noProof="0" dirty="0" smtClean="0">
                <a:solidFill>
                  <a:schemeClr val="tx1"/>
                </a:solidFill>
              </a:rPr>
              <a:t>. 2009. « </a:t>
            </a:r>
            <a:r>
              <a:rPr lang="fr-FR" sz="1100" noProof="0" dirty="0" err="1" smtClean="0">
                <a:solidFill>
                  <a:schemeClr val="tx1"/>
                </a:solidFill>
              </a:rPr>
              <a:t>Measurement</a:t>
            </a:r>
            <a:r>
              <a:rPr lang="fr-FR" sz="1100" noProof="0" dirty="0" smtClean="0">
                <a:solidFill>
                  <a:schemeClr val="tx1"/>
                </a:solidFill>
              </a:rPr>
              <a:t>, </a:t>
            </a:r>
            <a:r>
              <a:rPr lang="fr-FR" sz="1100" noProof="0" dirty="0" err="1" smtClean="0">
                <a:solidFill>
                  <a:schemeClr val="tx1"/>
                </a:solidFill>
              </a:rPr>
              <a:t>Reporting</a:t>
            </a:r>
            <a:r>
              <a:rPr lang="fr-FR" sz="1100" noProof="0" dirty="0" smtClean="0">
                <a:solidFill>
                  <a:schemeClr val="tx1"/>
                </a:solidFill>
              </a:rPr>
              <a:t> and </a:t>
            </a:r>
            <a:r>
              <a:rPr lang="fr-FR" sz="1100" noProof="0" dirty="0" err="1" smtClean="0">
                <a:solidFill>
                  <a:schemeClr val="tx1"/>
                </a:solidFill>
              </a:rPr>
              <a:t>Verification</a:t>
            </a:r>
            <a:r>
              <a:rPr lang="fr-FR" sz="1100" noProof="0" dirty="0" smtClean="0">
                <a:solidFill>
                  <a:schemeClr val="tx1"/>
                </a:solidFill>
              </a:rPr>
              <a:t> for REDD+: Objectives, </a:t>
            </a:r>
            <a:r>
              <a:rPr lang="fr-FR" sz="1100" noProof="0" dirty="0" err="1" smtClean="0">
                <a:solidFill>
                  <a:schemeClr val="tx1"/>
                </a:solidFill>
              </a:rPr>
              <a:t>Capacities</a:t>
            </a:r>
            <a:r>
              <a:rPr lang="fr-FR" sz="1100" noProof="0" dirty="0" smtClean="0">
                <a:solidFill>
                  <a:schemeClr val="tx1"/>
                </a:solidFill>
              </a:rPr>
              <a:t> and Institutions. »</a:t>
            </a:r>
            <a:r>
              <a:rPr lang="fr-FR" sz="1100" noProof="0" dirty="0" smtClean="0"/>
              <a:t> dans </a:t>
            </a:r>
            <a:r>
              <a:rPr lang="fr-FR" sz="1100" i="1" noProof="0" dirty="0" err="1" smtClean="0"/>
              <a:t>Realising</a:t>
            </a:r>
            <a:r>
              <a:rPr lang="fr-FR" sz="1100" i="1" noProof="0" dirty="0" smtClean="0"/>
              <a:t> REDD+: National </a:t>
            </a:r>
            <a:r>
              <a:rPr lang="fr-FR" sz="1100" i="1" noProof="0" dirty="0" err="1" smtClean="0"/>
              <a:t>strategy</a:t>
            </a:r>
            <a:r>
              <a:rPr lang="fr-FR" sz="1100" i="1" noProof="0" dirty="0" smtClean="0"/>
              <a:t> and </a:t>
            </a:r>
            <a:r>
              <a:rPr lang="fr-FR" sz="1100" i="1" noProof="0" dirty="0" err="1" smtClean="0"/>
              <a:t>policy</a:t>
            </a:r>
            <a:r>
              <a:rPr lang="fr-FR" sz="1100" i="1" noProof="0" dirty="0" smtClean="0"/>
              <a:t> options</a:t>
            </a:r>
            <a:r>
              <a:rPr lang="fr-FR" sz="1100" noProof="0" dirty="0" smtClean="0"/>
              <a:t>, </a:t>
            </a:r>
            <a:r>
              <a:rPr lang="fr-FR" sz="1100" noProof="0" dirty="0" err="1" smtClean="0"/>
              <a:t>ed</a:t>
            </a:r>
            <a:r>
              <a:rPr lang="fr-FR" sz="1100" noProof="0" dirty="0" smtClean="0"/>
              <a:t>. A. </a:t>
            </a:r>
            <a:r>
              <a:rPr lang="fr-FR" sz="1100" noProof="0" dirty="0" err="1" smtClean="0"/>
              <a:t>Angelsen</a:t>
            </a:r>
            <a:r>
              <a:rPr lang="fr-FR" sz="1100" noProof="0" dirty="0" smtClean="0"/>
              <a:t>. </a:t>
            </a:r>
          </a:p>
          <a:p>
            <a:r>
              <a:rPr lang="fr-FR" sz="1100" noProof="0" dirty="0" err="1" smtClean="0">
                <a:solidFill>
                  <a:schemeClr val="tx1"/>
                </a:solidFill>
              </a:rPr>
              <a:t>Eelderink</a:t>
            </a:r>
            <a:r>
              <a:rPr lang="fr-FR" sz="1100" noProof="0" dirty="0" smtClean="0">
                <a:solidFill>
                  <a:schemeClr val="tx1"/>
                </a:solidFill>
              </a:rPr>
              <a:t>, </a:t>
            </a:r>
            <a:r>
              <a:rPr lang="fr-FR" sz="1100" noProof="0" dirty="0" err="1" smtClean="0">
                <a:solidFill>
                  <a:schemeClr val="tx1"/>
                </a:solidFill>
              </a:rPr>
              <a:t>Crompvoets</a:t>
            </a:r>
            <a:r>
              <a:rPr lang="fr-FR" sz="1100" noProof="0" dirty="0" smtClean="0">
                <a:solidFill>
                  <a:schemeClr val="tx1"/>
                </a:solidFill>
              </a:rPr>
              <a:t>, and de Man. 2008. « </a:t>
            </a:r>
            <a:r>
              <a:rPr lang="fr-FR" sz="1100" noProof="0" dirty="0" err="1" smtClean="0">
                <a:solidFill>
                  <a:schemeClr val="tx1"/>
                </a:solidFill>
              </a:rPr>
              <a:t>Towards</a:t>
            </a:r>
            <a:r>
              <a:rPr lang="fr-FR" sz="1100" noProof="0" dirty="0" smtClean="0">
                <a:solidFill>
                  <a:schemeClr val="tx1"/>
                </a:solidFill>
              </a:rPr>
              <a:t> Key Variables To </a:t>
            </a:r>
            <a:r>
              <a:rPr lang="fr-FR" sz="1100" noProof="0" dirty="0" err="1" smtClean="0">
                <a:solidFill>
                  <a:schemeClr val="tx1"/>
                </a:solidFill>
              </a:rPr>
              <a:t>Assess</a:t>
            </a:r>
            <a:r>
              <a:rPr lang="fr-FR" sz="1100" noProof="0" dirty="0" smtClean="0">
                <a:solidFill>
                  <a:schemeClr val="tx1"/>
                </a:solidFill>
              </a:rPr>
              <a:t> National Spatial Data Infrastructures (</a:t>
            </a:r>
            <a:r>
              <a:rPr lang="fr-FR" sz="1100" noProof="0" dirty="0" err="1" smtClean="0">
                <a:solidFill>
                  <a:schemeClr val="tx1"/>
                </a:solidFill>
              </a:rPr>
              <a:t>NSDIs</a:t>
            </a:r>
            <a:r>
              <a:rPr lang="fr-FR" sz="1100" noProof="0" dirty="0" smtClean="0">
                <a:solidFill>
                  <a:schemeClr val="tx1"/>
                </a:solidFill>
              </a:rPr>
              <a:t>) in </a:t>
            </a:r>
            <a:r>
              <a:rPr lang="fr-FR" sz="1100" noProof="0" dirty="0" err="1" smtClean="0">
                <a:solidFill>
                  <a:schemeClr val="tx1"/>
                </a:solidFill>
              </a:rPr>
              <a:t>Developing</a:t>
            </a:r>
            <a:r>
              <a:rPr lang="fr-FR" sz="1100" noProof="0" dirty="0" smtClean="0">
                <a:solidFill>
                  <a:schemeClr val="tx1"/>
                </a:solidFill>
              </a:rPr>
              <a:t> Countries. » dans </a:t>
            </a:r>
            <a:r>
              <a:rPr lang="fr-FR" sz="1100" i="1" noProof="0" dirty="0" smtClean="0">
                <a:solidFill>
                  <a:schemeClr val="tx1"/>
                </a:solidFill>
              </a:rPr>
              <a:t>A Multi-</a:t>
            </a:r>
            <a:r>
              <a:rPr lang="fr-FR" sz="1100" i="1" noProof="0" dirty="0" err="1" smtClean="0">
                <a:solidFill>
                  <a:schemeClr val="tx1"/>
                </a:solidFill>
              </a:rPr>
              <a:t>view</a:t>
            </a:r>
            <a:r>
              <a:rPr lang="fr-FR" sz="1100" i="1" noProof="0" dirty="0" smtClean="0">
                <a:solidFill>
                  <a:schemeClr val="tx1"/>
                </a:solidFill>
              </a:rPr>
              <a:t> Framework to </a:t>
            </a:r>
            <a:r>
              <a:rPr lang="fr-FR" sz="1100" i="1" noProof="0" dirty="0" err="1" smtClean="0">
                <a:solidFill>
                  <a:schemeClr val="tx1"/>
                </a:solidFill>
              </a:rPr>
              <a:t>Assess</a:t>
            </a:r>
            <a:r>
              <a:rPr lang="fr-FR" sz="1100" i="1" noProof="0" dirty="0" smtClean="0">
                <a:solidFill>
                  <a:schemeClr val="tx1"/>
                </a:solidFill>
              </a:rPr>
              <a:t> SDI</a:t>
            </a:r>
            <a:r>
              <a:rPr lang="fr-FR" sz="1100" noProof="0" dirty="0" smtClean="0">
                <a:solidFill>
                  <a:schemeClr val="tx1"/>
                </a:solidFill>
              </a:rPr>
              <a:t>, </a:t>
            </a:r>
            <a:r>
              <a:rPr lang="fr-FR" sz="1100" noProof="0" dirty="0" err="1" smtClean="0">
                <a:solidFill>
                  <a:schemeClr val="tx1"/>
                </a:solidFill>
              </a:rPr>
              <a:t>ed</a:t>
            </a:r>
            <a:r>
              <a:rPr lang="fr-FR" sz="1100" noProof="0" dirty="0" smtClean="0">
                <a:solidFill>
                  <a:schemeClr val="tx1"/>
                </a:solidFill>
              </a:rPr>
              <a:t>. </a:t>
            </a:r>
            <a:r>
              <a:rPr lang="fr-FR" sz="1100" noProof="0" dirty="0" err="1" smtClean="0">
                <a:solidFill>
                  <a:schemeClr val="tx1"/>
                </a:solidFill>
              </a:rPr>
              <a:t>Crompvoets</a:t>
            </a:r>
            <a:r>
              <a:rPr lang="fr-FR" sz="1100" noProof="0" dirty="0" smtClean="0">
                <a:solidFill>
                  <a:schemeClr val="tx1"/>
                </a:solidFill>
              </a:rPr>
              <a:t> et al.</a:t>
            </a:r>
            <a:endParaRPr lang="fr-FR" sz="1100" noProof="0" dirty="0" smtClean="0"/>
          </a:p>
          <a:p>
            <a:pPr>
              <a:tabLst>
                <a:tab pos="531813" algn="l"/>
              </a:tabLst>
            </a:pPr>
            <a:endParaRPr lang="fr-FR" sz="1100" noProof="0" dirty="0" smtClean="0">
              <a:solidFill>
                <a:srgbClr val="FF0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91642" y="230188"/>
            <a:ext cx="8442796" cy="1293967"/>
          </a:xfrm>
        </p:spPr>
        <p:txBody>
          <a:bodyPr/>
          <a:lstStyle/>
          <a:p>
            <a:r>
              <a:rPr lang="fr-FR" sz="2600" noProof="0" dirty="0" smtClean="0"/>
              <a:t>Besoins de gestion des données pour la préparation d’un inventaire national de GES (2/3)</a:t>
            </a:r>
            <a:endParaRPr lang="fr-FR" sz="2600" noProof="0" dirty="0"/>
          </a:p>
        </p:txBody>
      </p:sp>
      <p:sp>
        <p:nvSpPr>
          <p:cNvPr id="3" name="Text Placeholder 2"/>
          <p:cNvSpPr>
            <a:spLocks noGrp="1"/>
          </p:cNvSpPr>
          <p:nvPr>
            <p:ph type="body" sz="quarter" idx="10"/>
            <p:custDataLst>
              <p:tags r:id="rId2"/>
            </p:custDataLst>
          </p:nvPr>
        </p:nvSpPr>
        <p:spPr>
          <a:xfrm>
            <a:off x="421200" y="1901043"/>
            <a:ext cx="8521188" cy="3813958"/>
          </a:xfrm>
        </p:spPr>
        <p:txBody>
          <a:bodyPr/>
          <a:lstStyle/>
          <a:p>
            <a:pPr marL="0" indent="0">
              <a:spcBef>
                <a:spcPts val="1000"/>
              </a:spcBef>
              <a:buNone/>
            </a:pPr>
            <a:r>
              <a:rPr lang="fr-FR" b="1" noProof="0" dirty="0" smtClean="0"/>
              <a:t>Assimilation et traitement des données :</a:t>
            </a:r>
          </a:p>
          <a:p>
            <a:pPr>
              <a:spcBef>
                <a:spcPts val="1000"/>
              </a:spcBef>
            </a:pPr>
            <a:r>
              <a:rPr lang="fr-FR" sz="2000" noProof="0" dirty="0" smtClean="0"/>
              <a:t>Traitement de données dans un format approprié pour l’estimation des émissions et des absorptions anthropiques de GES</a:t>
            </a:r>
          </a:p>
          <a:p>
            <a:pPr>
              <a:spcBef>
                <a:spcPts val="1000"/>
              </a:spcBef>
            </a:pPr>
            <a:r>
              <a:rPr lang="fr-FR" sz="2000" noProof="0" dirty="0" smtClean="0"/>
              <a:t>Estimation des émissions anthropiques de GES par sources et </a:t>
            </a:r>
            <a:r>
              <a:rPr lang="fr-FR" sz="2000" dirty="0"/>
              <a:t>des absorptions anthropiques par </a:t>
            </a:r>
            <a:r>
              <a:rPr lang="fr-FR" sz="2000" noProof="0" dirty="0" smtClean="0"/>
              <a:t>puits</a:t>
            </a:r>
          </a:p>
          <a:p>
            <a:pPr>
              <a:spcBef>
                <a:spcPts val="1000"/>
              </a:spcBef>
            </a:pPr>
            <a:r>
              <a:rPr lang="fr-FR" sz="2000" noProof="0" dirty="0" smtClean="0"/>
              <a:t>Réalisation d’évaluations d’incertitudes</a:t>
            </a:r>
            <a:endParaRPr lang="fr-FR" sz="2000" noProof="0" dirty="0"/>
          </a:p>
        </p:txBody>
      </p:sp>
    </p:spTree>
    <p:extLst>
      <p:ext uri="{BB962C8B-B14F-4D97-AF65-F5344CB8AC3E}">
        <p14:creationId xmlns:p14="http://schemas.microsoft.com/office/powerpoint/2010/main" val="40855996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91642" y="230188"/>
            <a:ext cx="8442796" cy="1293967"/>
          </a:xfrm>
        </p:spPr>
        <p:txBody>
          <a:bodyPr/>
          <a:lstStyle/>
          <a:p>
            <a:r>
              <a:rPr lang="fr-FR" sz="2600" noProof="0" dirty="0" smtClean="0"/>
              <a:t>Besoins de gestion des données pour la préparation d’un inventaire national de GES (3/3)</a:t>
            </a:r>
            <a:endParaRPr lang="fr-FR" sz="2600" noProof="0" dirty="0"/>
          </a:p>
        </p:txBody>
      </p:sp>
      <p:sp>
        <p:nvSpPr>
          <p:cNvPr id="3" name="Text Placeholder 2"/>
          <p:cNvSpPr>
            <a:spLocks noGrp="1"/>
          </p:cNvSpPr>
          <p:nvPr>
            <p:ph type="body" sz="quarter" idx="10"/>
            <p:custDataLst>
              <p:tags r:id="rId2"/>
            </p:custDataLst>
          </p:nvPr>
        </p:nvSpPr>
        <p:spPr>
          <a:xfrm>
            <a:off x="337930" y="1701017"/>
            <a:ext cx="8604458" cy="4351913"/>
          </a:xfrm>
        </p:spPr>
        <p:txBody>
          <a:bodyPr>
            <a:noAutofit/>
          </a:bodyPr>
          <a:lstStyle/>
          <a:p>
            <a:pPr marL="0" lvl="0" indent="0">
              <a:spcBef>
                <a:spcPts val="500"/>
              </a:spcBef>
              <a:buClr>
                <a:srgbClr val="005172"/>
              </a:buClr>
              <a:buNone/>
            </a:pPr>
            <a:r>
              <a:rPr lang="fr-FR" sz="1800" b="1" noProof="0" dirty="0" smtClean="0">
                <a:solidFill>
                  <a:srgbClr val="005172"/>
                </a:solidFill>
              </a:rPr>
              <a:t>Gestion des données aux fins de la MNV et de la comptabilisation du carbone :</a:t>
            </a:r>
          </a:p>
          <a:p>
            <a:pPr lvl="0">
              <a:spcBef>
                <a:spcPts val="500"/>
              </a:spcBef>
              <a:buClr>
                <a:srgbClr val="005172"/>
              </a:buClr>
            </a:pPr>
            <a:r>
              <a:rPr lang="fr-FR" sz="1600" noProof="0" dirty="0" smtClean="0">
                <a:solidFill>
                  <a:srgbClr val="005172"/>
                </a:solidFill>
              </a:rPr>
              <a:t>Organisation des données de MNV sous le format d’un rapport</a:t>
            </a:r>
          </a:p>
          <a:p>
            <a:pPr lvl="0">
              <a:spcBef>
                <a:spcPts val="500"/>
              </a:spcBef>
              <a:buClr>
                <a:srgbClr val="005172"/>
              </a:buClr>
            </a:pPr>
            <a:r>
              <a:rPr lang="fr-FR" sz="1600" noProof="0" dirty="0" smtClean="0">
                <a:solidFill>
                  <a:srgbClr val="005172"/>
                </a:solidFill>
              </a:rPr>
              <a:t>Mise en œuvre de </a:t>
            </a:r>
            <a:r>
              <a:rPr lang="fr-FR" sz="1600" dirty="0">
                <a:solidFill>
                  <a:srgbClr val="005172"/>
                </a:solidFill>
              </a:rPr>
              <a:t>procédures </a:t>
            </a:r>
            <a:r>
              <a:rPr lang="fr-FR" sz="1600" dirty="0" smtClean="0">
                <a:solidFill>
                  <a:srgbClr val="005172"/>
                </a:solidFill>
              </a:rPr>
              <a:t>d’assurance </a:t>
            </a:r>
            <a:r>
              <a:rPr lang="fr-FR" sz="1600" noProof="0" dirty="0" smtClean="0">
                <a:solidFill>
                  <a:srgbClr val="005172"/>
                </a:solidFill>
              </a:rPr>
              <a:t>de la qualité / contrôle de la qualité pour la MNV aux niveaux national et infranational (voir la diapositive suivante)</a:t>
            </a:r>
          </a:p>
          <a:p>
            <a:pPr lvl="0">
              <a:spcBef>
                <a:spcPts val="500"/>
              </a:spcBef>
              <a:buClr>
                <a:srgbClr val="005172"/>
              </a:buClr>
            </a:pPr>
            <a:r>
              <a:rPr lang="fr-FR" sz="1600" noProof="0" dirty="0" smtClean="0">
                <a:solidFill>
                  <a:srgbClr val="005172"/>
                </a:solidFill>
              </a:rPr>
              <a:t>Vérification des données </a:t>
            </a:r>
          </a:p>
          <a:p>
            <a:pPr marL="0" indent="0">
              <a:spcBef>
                <a:spcPts val="500"/>
              </a:spcBef>
              <a:buNone/>
            </a:pPr>
            <a:endParaRPr lang="fr-FR" sz="1800" b="1" noProof="0" dirty="0" smtClean="0"/>
          </a:p>
          <a:p>
            <a:pPr marL="0" indent="0">
              <a:spcBef>
                <a:spcPts val="500"/>
              </a:spcBef>
              <a:buNone/>
            </a:pPr>
            <a:r>
              <a:rPr lang="fr-FR" sz="1800" b="1" noProof="0" dirty="0" smtClean="0"/>
              <a:t>Archivage des données :</a:t>
            </a:r>
          </a:p>
          <a:p>
            <a:pPr>
              <a:spcBef>
                <a:spcPts val="500"/>
              </a:spcBef>
            </a:pPr>
            <a:r>
              <a:rPr lang="fr-FR" sz="1600" noProof="0" dirty="0" smtClean="0"/>
              <a:t>Archiver l’ensemble des données, des informations, des méthodes, des explications pertinentes :</a:t>
            </a:r>
          </a:p>
          <a:p>
            <a:pPr lvl="1">
              <a:spcBef>
                <a:spcPts val="500"/>
              </a:spcBef>
            </a:pPr>
            <a:r>
              <a:rPr lang="fr-FR" sz="1600" noProof="0" dirty="0" smtClean="0"/>
              <a:t>Processus de gestion de la base de données en vue de l’archivage, du stockage et de la récupération des informations (à partir d’un FLUIS)</a:t>
            </a:r>
            <a:endParaRPr lang="fr-FR" sz="1600" noProof="0" dirty="0"/>
          </a:p>
        </p:txBody>
      </p:sp>
    </p:spTree>
    <p:extLst>
      <p:ext uri="{BB962C8B-B14F-4D97-AF65-F5344CB8AC3E}">
        <p14:creationId xmlns:p14="http://schemas.microsoft.com/office/powerpoint/2010/main" val="21553372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91642" y="230188"/>
            <a:ext cx="8442796" cy="1169987"/>
          </a:xfrm>
        </p:spPr>
        <p:txBody>
          <a:bodyPr>
            <a:normAutofit fontScale="90000"/>
          </a:bodyPr>
          <a:lstStyle/>
          <a:p>
            <a:r>
              <a:rPr lang="fr-FR" noProof="0" dirty="0" smtClean="0"/>
              <a:t>Développer des capacités de collecte et de gestion des données</a:t>
            </a:r>
            <a:endParaRPr lang="fr-FR" noProof="0" dirty="0"/>
          </a:p>
        </p:txBody>
      </p:sp>
      <p:sp>
        <p:nvSpPr>
          <p:cNvPr id="3" name="Text Placeholder 2"/>
          <p:cNvSpPr>
            <a:spLocks noGrp="1"/>
          </p:cNvSpPr>
          <p:nvPr>
            <p:ph type="body" sz="quarter" idx="10"/>
            <p:custDataLst>
              <p:tags r:id="rId2"/>
            </p:custDataLst>
          </p:nvPr>
        </p:nvSpPr>
        <p:spPr>
          <a:xfrm>
            <a:off x="327991" y="1552574"/>
            <a:ext cx="8614397" cy="4420843"/>
          </a:xfrm>
        </p:spPr>
        <p:txBody>
          <a:bodyPr>
            <a:noAutofit/>
          </a:bodyPr>
          <a:lstStyle/>
          <a:p>
            <a:r>
              <a:rPr lang="fr-FR" sz="1400" noProof="0" dirty="0" smtClean="0"/>
              <a:t>S’assurer de la disponibilité de capacités suffisantes et former le personnel à tous les aspects de la collecte, du traitement et du stockage des données</a:t>
            </a:r>
          </a:p>
          <a:p>
            <a:r>
              <a:rPr lang="fr-FR" sz="1400" noProof="0" dirty="0" smtClean="0"/>
              <a:t>Établir des procédures et des systèmes de collecte et d’archivage de l’information :</a:t>
            </a:r>
            <a:r>
              <a:rPr lang="fr-FR" sz="1400" i="1" noProof="0" dirty="0" smtClean="0"/>
              <a:t> utiliser </a:t>
            </a:r>
            <a:r>
              <a:rPr lang="fr-FR" sz="1400" noProof="0" dirty="0" smtClean="0"/>
              <a:t>un </a:t>
            </a:r>
            <a:r>
              <a:rPr lang="fr-FR" sz="1400" i="1" noProof="0" dirty="0" smtClean="0"/>
              <a:t>logiciel spécialisé (comme ALU) </a:t>
            </a:r>
          </a:p>
          <a:p>
            <a:r>
              <a:rPr lang="fr-FR" sz="1400" noProof="0" dirty="0" smtClean="0"/>
              <a:t>Établir des règles de base :</a:t>
            </a:r>
          </a:p>
          <a:p>
            <a:pPr lvl="1">
              <a:spcBef>
                <a:spcPts val="500"/>
              </a:spcBef>
            </a:pPr>
            <a:r>
              <a:rPr lang="fr-FR" sz="1000" noProof="0" dirty="0" smtClean="0"/>
              <a:t>Pour préparer des documents faciles à comprendre pour des utilisateurs ne disposant pas de connaissances techniques</a:t>
            </a:r>
          </a:p>
          <a:p>
            <a:pPr lvl="1">
              <a:spcBef>
                <a:spcPts val="500"/>
              </a:spcBef>
            </a:pPr>
            <a:r>
              <a:rPr lang="fr-FR" sz="1000" noProof="0" dirty="0" smtClean="0"/>
              <a:t>Pour faciliter l’ensemble du processus de façon à réaliser une évaluation du changement du couvert forestier (traitement et analyse d’images obtenues par télédétection et cartographie du changement à l’aide du SIG) et identifier les facteurs d’émission (en utilisant par exemple des équations allométriques appropriées)</a:t>
            </a:r>
          </a:p>
          <a:p>
            <a:pPr lvl="1">
              <a:spcBef>
                <a:spcPts val="500"/>
              </a:spcBef>
            </a:pPr>
            <a:r>
              <a:rPr lang="fr-FR" sz="1000" noProof="0" dirty="0" smtClean="0"/>
              <a:t>Pour la collecte de données de terrain</a:t>
            </a:r>
          </a:p>
          <a:p>
            <a:pPr lvl="1">
              <a:spcBef>
                <a:spcPts val="500"/>
              </a:spcBef>
            </a:pPr>
            <a:r>
              <a:rPr lang="fr-FR" sz="1000" noProof="0" dirty="0" smtClean="0"/>
              <a:t>Pour les mesures et le suivi communautaires (MNVC)</a:t>
            </a:r>
          </a:p>
        </p:txBody>
      </p:sp>
    </p:spTree>
    <p:extLst>
      <p:ext uri="{BB962C8B-B14F-4D97-AF65-F5344CB8AC3E}">
        <p14:creationId xmlns:p14="http://schemas.microsoft.com/office/powerpoint/2010/main" val="6392021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91642" y="230188"/>
            <a:ext cx="8442796" cy="840125"/>
          </a:xfrm>
        </p:spPr>
        <p:txBody>
          <a:bodyPr/>
          <a:lstStyle/>
          <a:p>
            <a:r>
              <a:rPr lang="fr-FR" noProof="0" dirty="0" smtClean="0"/>
              <a:t>Assurance / contrôle de la qualité </a:t>
            </a:r>
            <a:endParaRPr lang="fr-FR" noProof="0" dirty="0"/>
          </a:p>
        </p:txBody>
      </p:sp>
      <p:sp>
        <p:nvSpPr>
          <p:cNvPr id="3" name="Text Placeholder 2"/>
          <p:cNvSpPr>
            <a:spLocks noGrp="1"/>
          </p:cNvSpPr>
          <p:nvPr>
            <p:ph type="body" sz="quarter" idx="10"/>
            <p:custDataLst>
              <p:tags r:id="rId2"/>
            </p:custDataLst>
          </p:nvPr>
        </p:nvSpPr>
        <p:spPr>
          <a:xfrm>
            <a:off x="367747" y="1212574"/>
            <a:ext cx="8574641" cy="4810539"/>
          </a:xfrm>
        </p:spPr>
        <p:txBody>
          <a:bodyPr>
            <a:normAutofit fontScale="85000" lnSpcReduction="10000"/>
          </a:bodyPr>
          <a:lstStyle/>
          <a:p>
            <a:r>
              <a:rPr lang="fr-FR" sz="1800" noProof="0" dirty="0" smtClean="0"/>
              <a:t>Les procédures de contrôle de la qualité relatives aux grandes catégories contribuent grandement à l’estimation du volume total des émissions/absorptions concernant :</a:t>
            </a:r>
          </a:p>
          <a:p>
            <a:pPr lvl="1"/>
            <a:r>
              <a:rPr lang="fr-FR" sz="1400" noProof="0" dirty="0" smtClean="0"/>
              <a:t>leur niveau absolu (toutes les activités d’inventaire représentant 95 % des émissions totales de GES)</a:t>
            </a:r>
          </a:p>
          <a:p>
            <a:pPr lvl="1"/>
            <a:r>
              <a:rPr lang="fr-FR" sz="1400" noProof="0" dirty="0" smtClean="0"/>
              <a:t>leur évolution</a:t>
            </a:r>
          </a:p>
          <a:p>
            <a:pPr lvl="1"/>
            <a:r>
              <a:rPr lang="fr-FR" sz="1400" dirty="0"/>
              <a:t>l</a:t>
            </a:r>
            <a:r>
              <a:rPr lang="fr-FR" sz="1400" noProof="0" dirty="0" smtClean="0"/>
              <a:t>es incertitudes à cet égard</a:t>
            </a:r>
          </a:p>
          <a:p>
            <a:r>
              <a:rPr lang="fr-FR" sz="1800" noProof="0" dirty="0" smtClean="0"/>
              <a:t>Le contrôle de la qualité concernant des catégories dans lesquelles des révisions importantes ont été apportées aux méthodologies et/ou aux données</a:t>
            </a:r>
          </a:p>
          <a:p>
            <a:r>
              <a:rPr lang="fr-FR" sz="1800" noProof="0" dirty="0" smtClean="0"/>
              <a:t>Conformément aux recommandations du GIEC</a:t>
            </a:r>
          </a:p>
          <a:p>
            <a:pPr marL="0" indent="0">
              <a:buNone/>
            </a:pPr>
            <a:r>
              <a:rPr lang="fr-FR" sz="1800" noProof="0" dirty="0" smtClean="0">
                <a:sym typeface="Wingdings" panose="05000000000000000000" pitchFamily="2" charset="2"/>
              </a:rPr>
              <a:t></a:t>
            </a:r>
            <a:r>
              <a:rPr lang="fr-FR" sz="1800" noProof="0" dirty="0" smtClean="0"/>
              <a:t> Pour en savoir plus, voir la section 5.4 des Recommandations du GIEC (2003) en matière de bonnes pratiques.</a:t>
            </a:r>
            <a:endParaRPr lang="fr-FR" sz="1800" noProof="0" dirty="0"/>
          </a:p>
        </p:txBody>
      </p:sp>
    </p:spTree>
    <p:extLst>
      <p:ext uri="{BB962C8B-B14F-4D97-AF65-F5344CB8AC3E}">
        <p14:creationId xmlns:p14="http://schemas.microsoft.com/office/powerpoint/2010/main" val="24030253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91642" y="230188"/>
            <a:ext cx="8442796" cy="1291339"/>
          </a:xfrm>
        </p:spPr>
        <p:txBody>
          <a:bodyPr/>
          <a:lstStyle/>
          <a:p>
            <a:r>
              <a:rPr lang="fr-FR" sz="2500" noProof="0" dirty="0" smtClean="0"/>
              <a:t>Modèles de système national de l’Agence américaine de protection de l’environnement (EPA)</a:t>
            </a:r>
            <a:endParaRPr lang="fr-FR" sz="2500" noProof="0" dirty="0"/>
          </a:p>
        </p:txBody>
      </p:sp>
      <p:sp>
        <p:nvSpPr>
          <p:cNvPr id="3" name="Text Placeholder 2"/>
          <p:cNvSpPr>
            <a:spLocks noGrp="1"/>
          </p:cNvSpPr>
          <p:nvPr>
            <p:ph type="body" sz="quarter" idx="10"/>
            <p:custDataLst>
              <p:tags r:id="rId2"/>
            </p:custDataLst>
          </p:nvPr>
        </p:nvSpPr>
        <p:spPr>
          <a:xfrm>
            <a:off x="421200" y="1701018"/>
            <a:ext cx="8521188" cy="4118758"/>
          </a:xfrm>
        </p:spPr>
        <p:txBody>
          <a:bodyPr>
            <a:normAutofit fontScale="77500" lnSpcReduction="20000"/>
          </a:bodyPr>
          <a:lstStyle/>
          <a:p>
            <a:pPr marL="0" indent="0">
              <a:buNone/>
            </a:pPr>
            <a:r>
              <a:rPr lang="fr-FR" sz="2000" noProof="0" dirty="0" smtClean="0"/>
              <a:t>EPA fournit des modèles pour documenter et organiser différentes composantes du système national d’inventaire :</a:t>
            </a:r>
          </a:p>
          <a:p>
            <a:r>
              <a:rPr lang="fr-FR" sz="2000" i="1" noProof="0" dirty="0" smtClean="0"/>
              <a:t>Modèle 1 : Dispositif institutionnel</a:t>
            </a:r>
          </a:p>
          <a:p>
            <a:r>
              <a:rPr lang="fr-FR" sz="2000" i="1" noProof="0" dirty="0" smtClean="0"/>
              <a:t>Modèle 2 : Documentation des méthodes et des données </a:t>
            </a:r>
            <a:r>
              <a:rPr lang="fr-FR" sz="2000" noProof="0" dirty="0" smtClean="0"/>
              <a:t>(documenter et notifier la source des méthodologies, des séries de données d’activité et des facteurs d’émissions)</a:t>
            </a:r>
          </a:p>
          <a:p>
            <a:r>
              <a:rPr lang="fr-FR" sz="2000" i="1" noProof="0" dirty="0" smtClean="0"/>
              <a:t>Modèle 3 : Description des procédures d’assurance et de contrôle de la qualité </a:t>
            </a:r>
          </a:p>
          <a:p>
            <a:r>
              <a:rPr lang="fr-FR" sz="2000" i="1" noProof="0" dirty="0" smtClean="0"/>
              <a:t>Modèle 4 : Description du système d’archivage </a:t>
            </a:r>
          </a:p>
          <a:p>
            <a:r>
              <a:rPr lang="fr-FR" sz="2000" i="1" noProof="0" dirty="0" smtClean="0"/>
              <a:t>Modèle 5 : Analyse des grandes catégories </a:t>
            </a:r>
            <a:r>
              <a:rPr lang="fr-FR" sz="2000" noProof="0" dirty="0" smtClean="0"/>
              <a:t>(indique les niveaux les plus importants d’émissions par sources et d’absorptions par puits)</a:t>
            </a:r>
          </a:p>
          <a:p>
            <a:pPr marL="696913" lvl="1" indent="0">
              <a:buNone/>
            </a:pPr>
            <a:endParaRPr lang="fr-FR" sz="2000" noProof="0" dirty="0" smtClean="0"/>
          </a:p>
        </p:txBody>
      </p:sp>
    </p:spTree>
    <p:extLst>
      <p:ext uri="{BB962C8B-B14F-4D97-AF65-F5344CB8AC3E}">
        <p14:creationId xmlns:p14="http://schemas.microsoft.com/office/powerpoint/2010/main" val="33752600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91642" y="230188"/>
            <a:ext cx="8442796" cy="1032082"/>
          </a:xfrm>
        </p:spPr>
        <p:txBody>
          <a:bodyPr>
            <a:noAutofit/>
          </a:bodyPr>
          <a:lstStyle/>
          <a:p>
            <a:pPr lvl="1"/>
            <a:r>
              <a:rPr lang="fr-FR" sz="1800" noProof="0" dirty="0" smtClean="0">
                <a:solidFill>
                  <a:schemeClr val="bg2"/>
                </a:solidFill>
              </a:rPr>
              <a:t>Modèle EPA 2 : « Documentation des méthodes et des données »</a:t>
            </a:r>
            <a:endParaRPr lang="fr-FR" sz="1800" noProof="0" dirty="0">
              <a:solidFill>
                <a:schemeClr val="bg2"/>
              </a:solidFill>
            </a:endParaRPr>
          </a:p>
        </p:txBody>
      </p:sp>
      <p:sp>
        <p:nvSpPr>
          <p:cNvPr id="4" name="Text Box 2"/>
          <p:cNvSpPr txBox="1">
            <a:spLocks noChangeArrowheads="1"/>
          </p:cNvSpPr>
          <p:nvPr>
            <p:custDataLst>
              <p:tags r:id="rId2"/>
            </p:custDataLst>
          </p:nvPr>
        </p:nvSpPr>
        <p:spPr bwMode="auto">
          <a:xfrm>
            <a:off x="493713" y="1346881"/>
            <a:ext cx="3478212" cy="2290763"/>
          </a:xfrm>
          <a:prstGeom prst="rect">
            <a:avLst/>
          </a:prstGeom>
          <a:gradFill rotWithShape="1">
            <a:gsLst>
              <a:gs pos="0">
                <a:srgbClr val="FFFFFF"/>
              </a:gs>
              <a:gs pos="100000">
                <a:srgbClr val="008040">
                  <a:alpha val="50000"/>
                </a:srgbClr>
              </a:gs>
            </a:gsLst>
            <a:path path="rect">
              <a:fillToRect r="100000" b="100000"/>
            </a:path>
          </a:gradFill>
          <a:ln w="12700">
            <a:solidFill>
              <a:srgbClr val="7F7F7F"/>
            </a:solidFill>
            <a:miter lim="800000"/>
            <a:headEnd/>
            <a:tailEnd/>
          </a:ln>
        </p:spPr>
        <p:txBody>
          <a:bodyPr vert="horz" wrap="squar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ts val="1200"/>
              </a:spcBef>
              <a:spcAft>
                <a:spcPts val="300"/>
              </a:spcAft>
              <a:buClrTx/>
              <a:buSzTx/>
              <a:buFontTx/>
              <a:buNone/>
              <a:tabLst/>
            </a:pPr>
            <a:r>
              <a:rPr kumimoji="0" lang="fr-FR" altLang="en-US" sz="1400" b="1" i="1" u="none" strike="noStrike" cap="none" normalizeH="0" baseline="0" dirty="0" smtClean="0">
                <a:ln>
                  <a:noFill/>
                </a:ln>
                <a:solidFill>
                  <a:schemeClr val="tx1"/>
                </a:solidFill>
                <a:effectLst/>
                <a:latin typeface="Arial" pitchFamily="34" charset="0"/>
              </a:rPr>
              <a:t>Instructions détaillées</a:t>
            </a:r>
          </a:p>
          <a:p>
            <a:pPr marL="176213" marR="0" lvl="1" algn="l" defTabSz="1014413" rtl="0" eaLnBrk="1" fontAlgn="base" latinLnBrk="0" hangingPunct="1">
              <a:lnSpc>
                <a:spcPct val="100000"/>
              </a:lnSpc>
              <a:spcBef>
                <a:spcPct val="0"/>
              </a:spcBef>
              <a:spcAft>
                <a:spcPts val="600"/>
              </a:spcAft>
              <a:buClrTx/>
              <a:buSzTx/>
              <a:buFontTx/>
              <a:buNone/>
              <a:tabLst/>
            </a:pPr>
            <a:r>
              <a:rPr kumimoji="0" lang="fr-FR" altLang="en-US" sz="1100" b="0" i="0" u="none" strike="noStrike" cap="none" normalizeH="0" baseline="0" dirty="0" smtClean="0">
                <a:ln>
                  <a:noFill/>
                </a:ln>
                <a:solidFill>
                  <a:schemeClr val="tx1"/>
                </a:solidFill>
                <a:effectLst/>
              </a:rPr>
              <a:t>Étape 1 : Fournir des informations sur les catégories par source/puits</a:t>
            </a:r>
          </a:p>
          <a:p>
            <a:pPr marL="176213" marR="0" lvl="1" algn="l" defTabSz="1014413" rtl="0" eaLnBrk="1" fontAlgn="base" latinLnBrk="0" hangingPunct="1">
              <a:lnSpc>
                <a:spcPct val="100000"/>
              </a:lnSpc>
              <a:spcBef>
                <a:spcPct val="0"/>
              </a:spcBef>
              <a:spcAft>
                <a:spcPts val="600"/>
              </a:spcAft>
              <a:buClrTx/>
              <a:buSzTx/>
              <a:buFontTx/>
              <a:buNone/>
              <a:tabLst/>
            </a:pPr>
            <a:r>
              <a:rPr kumimoji="0" lang="fr-FR" altLang="en-US" sz="1100" b="0" i="0" u="none" strike="noStrike" cap="none" normalizeH="0" baseline="0" dirty="0" smtClean="0">
                <a:ln>
                  <a:noFill/>
                </a:ln>
                <a:solidFill>
                  <a:schemeClr val="tx1"/>
                </a:solidFill>
                <a:effectLst/>
              </a:rPr>
              <a:t>Étape 2 : Déterminer et décrire la méthode retenue</a:t>
            </a:r>
          </a:p>
          <a:p>
            <a:pPr marL="176213" marR="0" lvl="1" algn="l" defTabSz="1014413" rtl="0" eaLnBrk="1" fontAlgn="base" latinLnBrk="0" hangingPunct="1">
              <a:lnSpc>
                <a:spcPct val="100000"/>
              </a:lnSpc>
              <a:spcBef>
                <a:spcPct val="0"/>
              </a:spcBef>
              <a:spcAft>
                <a:spcPts val="600"/>
              </a:spcAft>
              <a:buClrTx/>
              <a:buSzTx/>
              <a:buFontTx/>
              <a:buNone/>
              <a:tabLst/>
            </a:pPr>
            <a:r>
              <a:rPr kumimoji="0" lang="fr-FR" altLang="en-US" sz="1100" b="0" i="0" u="none" strike="noStrike" cap="none" normalizeH="0" baseline="0" dirty="0" smtClean="0">
                <a:ln>
                  <a:noFill/>
                </a:ln>
                <a:solidFill>
                  <a:schemeClr val="tx1"/>
                </a:solidFill>
                <a:effectLst/>
              </a:rPr>
              <a:t>Étape 3 : Énumérer les données d’activité</a:t>
            </a:r>
          </a:p>
          <a:p>
            <a:pPr marL="176213" marR="0" lvl="1" algn="l" defTabSz="1014413" rtl="0" eaLnBrk="1" fontAlgn="base" latinLnBrk="0" hangingPunct="1">
              <a:lnSpc>
                <a:spcPct val="100000"/>
              </a:lnSpc>
              <a:spcBef>
                <a:spcPct val="0"/>
              </a:spcBef>
              <a:spcAft>
                <a:spcPts val="600"/>
              </a:spcAft>
              <a:buClrTx/>
              <a:buSzTx/>
              <a:buFontTx/>
              <a:buNone/>
              <a:tabLst/>
            </a:pPr>
            <a:r>
              <a:rPr kumimoji="0" lang="fr-FR" altLang="en-US" sz="1100" b="0" i="0" u="none" strike="noStrike" cap="none" normalizeH="0" baseline="0" dirty="0" smtClean="0">
                <a:ln>
                  <a:noFill/>
                </a:ln>
                <a:solidFill>
                  <a:schemeClr val="tx1"/>
                </a:solidFill>
                <a:effectLst/>
              </a:rPr>
              <a:t>Étape 4 : Énumérer les facteurs d’émission</a:t>
            </a:r>
          </a:p>
          <a:p>
            <a:pPr marL="176213" marR="0" lvl="1" algn="l" defTabSz="1014413" rtl="0" eaLnBrk="1" fontAlgn="base" latinLnBrk="0" hangingPunct="1">
              <a:lnSpc>
                <a:spcPct val="100000"/>
              </a:lnSpc>
              <a:spcBef>
                <a:spcPct val="0"/>
              </a:spcBef>
              <a:spcAft>
                <a:spcPts val="600"/>
              </a:spcAft>
              <a:buClrTx/>
              <a:buSzTx/>
              <a:buFontTx/>
              <a:buNone/>
              <a:tabLst/>
            </a:pPr>
            <a:r>
              <a:rPr kumimoji="0" lang="fr-FR" altLang="en-US" sz="1100" b="0" i="0" u="none" strike="noStrike" cap="none" normalizeH="0" baseline="0" dirty="0" smtClean="0">
                <a:ln>
                  <a:noFill/>
                </a:ln>
                <a:solidFill>
                  <a:schemeClr val="tx1"/>
                </a:solidFill>
                <a:effectLst/>
              </a:rPr>
              <a:t>Étape 5 : Énumérer les estimations d’incertitudes (facultatif)</a:t>
            </a:r>
          </a:p>
          <a:p>
            <a:pPr marL="176213" marR="0" lvl="1" algn="l" defTabSz="914400" rtl="0" eaLnBrk="1" fontAlgn="base" latinLnBrk="0" hangingPunct="1">
              <a:lnSpc>
                <a:spcPct val="100000"/>
              </a:lnSpc>
              <a:spcBef>
                <a:spcPct val="0"/>
              </a:spcBef>
              <a:spcAft>
                <a:spcPts val="600"/>
              </a:spcAft>
              <a:buClrTx/>
              <a:buSzTx/>
              <a:buFontTx/>
              <a:buNone/>
              <a:tabLst/>
            </a:pPr>
            <a:r>
              <a:rPr kumimoji="0" lang="fr-FR" altLang="en-US" sz="1100" b="0" i="0" u="none" strike="noStrike" cap="none" normalizeH="0" baseline="0" dirty="0" smtClean="0">
                <a:ln>
                  <a:noFill/>
                </a:ln>
                <a:solidFill>
                  <a:schemeClr val="tx1"/>
                </a:solidFill>
                <a:effectLst/>
              </a:rPr>
              <a:t>Étape 6 : Fournir des informations complémentaires</a:t>
            </a:r>
          </a:p>
          <a:p>
            <a:pPr marL="176213" marR="0" lvl="1" algn="l" defTabSz="914400" rtl="0" eaLnBrk="1" fontAlgn="base" latinLnBrk="0" hangingPunct="1">
              <a:lnSpc>
                <a:spcPct val="100000"/>
              </a:lnSpc>
              <a:spcBef>
                <a:spcPct val="0"/>
              </a:spcBef>
              <a:spcAft>
                <a:spcPts val="600"/>
              </a:spcAft>
              <a:buClrTx/>
              <a:buSzTx/>
              <a:buFontTx/>
              <a:buNone/>
              <a:tabLst/>
            </a:pPr>
            <a:r>
              <a:rPr kumimoji="0" lang="fr-FR" altLang="en-US" sz="1100" b="0" i="0" u="none" strike="noStrike" cap="none" normalizeH="0" baseline="0" dirty="0" smtClean="0">
                <a:ln>
                  <a:noFill/>
                </a:ln>
                <a:solidFill>
                  <a:schemeClr val="tx1"/>
                </a:solidFill>
                <a:effectLst/>
              </a:rPr>
              <a:t>Étape 7 : Apporter des améliorations à cette analyse</a:t>
            </a:r>
            <a:endParaRPr kumimoji="0" lang="fr-FR"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TextBox 4"/>
          <p:cNvSpPr txBox="1"/>
          <p:nvPr>
            <p:custDataLst>
              <p:tags r:id="rId3"/>
            </p:custDataLst>
          </p:nvPr>
        </p:nvSpPr>
        <p:spPr>
          <a:xfrm>
            <a:off x="5709444" y="5543627"/>
            <a:ext cx="3295650" cy="553998"/>
          </a:xfrm>
          <a:prstGeom prst="rect">
            <a:avLst/>
          </a:prstGeom>
          <a:noFill/>
        </p:spPr>
        <p:txBody>
          <a:bodyPr wrap="square" rtlCol="0">
            <a:spAutoFit/>
          </a:bodyPr>
          <a:lstStyle/>
          <a:p>
            <a:pPr>
              <a:lnSpc>
                <a:spcPts val="1800"/>
              </a:lnSpc>
            </a:pPr>
            <a:r>
              <a:rPr lang="en-GB" sz="1400" dirty="0" smtClean="0">
                <a:latin typeface="+mj-lt"/>
              </a:rPr>
              <a:t>Source : EPA Template 2,  </a:t>
            </a:r>
            <a:r>
              <a:rPr dirty="0"/>
              <a:t/>
            </a:r>
            <a:br>
              <a:rPr dirty="0"/>
            </a:br>
            <a:r>
              <a:rPr lang="en-GB" sz="1400" dirty="0" smtClean="0">
                <a:latin typeface="+mj-lt"/>
              </a:rPr>
              <a:t>Methods and Data Documentation.</a:t>
            </a:r>
            <a:endParaRPr lang="fr-FR" sz="1400" dirty="0">
              <a:latin typeface="+mj-lt"/>
            </a:endParaRPr>
          </a:p>
        </p:txBody>
      </p:sp>
      <p:sp>
        <p:nvSpPr>
          <p:cNvPr id="6" name="Text Placeholder 2"/>
          <p:cNvSpPr>
            <a:spLocks noGrp="1"/>
          </p:cNvSpPr>
          <p:nvPr>
            <p:ph type="body" sz="quarter" idx="10"/>
            <p:custDataLst>
              <p:tags r:id="rId4"/>
            </p:custDataLst>
          </p:nvPr>
        </p:nvSpPr>
        <p:spPr>
          <a:xfrm>
            <a:off x="4381501" y="1333500"/>
            <a:ext cx="4762500" cy="2304144"/>
          </a:xfrm>
        </p:spPr>
        <p:txBody>
          <a:bodyPr>
            <a:normAutofit fontScale="77500" lnSpcReduction="20000"/>
          </a:bodyPr>
          <a:lstStyle/>
          <a:p>
            <a:r>
              <a:rPr lang="fr-FR" noProof="0" dirty="0" smtClean="0"/>
              <a:t>Tableaux types à remplir à chacune des étapes</a:t>
            </a:r>
          </a:p>
          <a:p>
            <a:pPr marL="0" indent="0">
              <a:buNone/>
            </a:pPr>
            <a:endParaRPr lang="fr-FR" noProof="0" dirty="0" smtClean="0"/>
          </a:p>
          <a:p>
            <a:r>
              <a:rPr lang="fr-FR" noProof="0" dirty="0" smtClean="0"/>
              <a:t>Tableau ci-dessous :</a:t>
            </a:r>
            <a:br>
              <a:rPr lang="fr-FR" noProof="0" dirty="0" smtClean="0"/>
            </a:br>
            <a:r>
              <a:rPr lang="fr-FR" noProof="0" dirty="0" smtClean="0"/>
              <a:t>Exemple pour l’étape 3 : </a:t>
            </a:r>
            <a:br>
              <a:rPr lang="fr-FR" noProof="0" dirty="0" smtClean="0"/>
            </a:br>
            <a:r>
              <a:rPr lang="fr-FR" noProof="0" dirty="0" smtClean="0"/>
              <a:t>« Énumérer les données d’activité »</a:t>
            </a:r>
            <a:endParaRPr lang="fr-FR" noProof="0" dirty="0"/>
          </a:p>
        </p:txBody>
      </p:sp>
      <p:graphicFrame>
        <p:nvGraphicFramePr>
          <p:cNvPr id="7" name="Table 6"/>
          <p:cNvGraphicFramePr>
            <a:graphicFrameLocks noGrp="1"/>
          </p:cNvGraphicFramePr>
          <p:nvPr>
            <p:custDataLst>
              <p:tags r:id="rId5"/>
            </p:custDataLst>
            <p:extLst>
              <p:ext uri="{D42A27DB-BD31-4B8C-83A1-F6EECF244321}">
                <p14:modId xmlns:p14="http://schemas.microsoft.com/office/powerpoint/2010/main" val="3284741934"/>
              </p:ext>
            </p:extLst>
          </p:nvPr>
        </p:nvGraphicFramePr>
        <p:xfrm>
          <a:off x="423863" y="3966528"/>
          <a:ext cx="8324849" cy="2059940"/>
        </p:xfrm>
        <a:graphic>
          <a:graphicData uri="http://schemas.openxmlformats.org/drawingml/2006/table">
            <a:tbl>
              <a:tblPr firstRow="1" firstCol="1" bandRow="1" bandCol="1">
                <a:tableStyleId>{D7AC3CCA-C797-4891-BE02-D94E43425B78}</a:tableStyleId>
              </a:tblPr>
              <a:tblGrid>
                <a:gridCol w="837480"/>
                <a:gridCol w="772546"/>
                <a:gridCol w="652161"/>
                <a:gridCol w="695325"/>
                <a:gridCol w="609600"/>
                <a:gridCol w="1021545"/>
                <a:gridCol w="992322"/>
                <a:gridCol w="1213763"/>
                <a:gridCol w="1530107"/>
              </a:tblGrid>
              <a:tr h="0">
                <a:tc>
                  <a:txBody>
                    <a:bodyPr/>
                    <a:lstStyle/>
                    <a:p>
                      <a:pPr algn="ctr">
                        <a:spcAft>
                          <a:spcPts val="0"/>
                        </a:spcAft>
                      </a:pPr>
                      <a:r>
                        <a:rPr lang="fr-FR" sz="1000" noProof="0" dirty="0" smtClean="0">
                          <a:effectLst/>
                        </a:rPr>
                        <a:t>Type de données d’activité</a:t>
                      </a:r>
                      <a:endParaRPr lang="fr-FR" sz="1000" b="1" noProof="0" dirty="0">
                        <a:effectLst/>
                        <a:latin typeface="Arial Narrow"/>
                        <a:ea typeface="Times New Roman"/>
                        <a:cs typeface="Arial"/>
                      </a:endParaRPr>
                    </a:p>
                  </a:txBody>
                  <a:tcPr marL="45720" marR="45720" marT="27305" marB="27305" anchor="b"/>
                </a:tc>
                <a:tc>
                  <a:txBody>
                    <a:bodyPr/>
                    <a:lstStyle/>
                    <a:p>
                      <a:pPr algn="ctr">
                        <a:spcAft>
                          <a:spcPts val="0"/>
                        </a:spcAft>
                      </a:pPr>
                      <a:r>
                        <a:rPr lang="fr-FR" sz="1000" noProof="0" dirty="0" smtClean="0">
                          <a:effectLst/>
                        </a:rPr>
                        <a:t>Valeur(s)de données d’activité </a:t>
                      </a:r>
                    </a:p>
                    <a:p>
                      <a:pPr algn="ctr">
                        <a:spcAft>
                          <a:spcPts val="0"/>
                        </a:spcAft>
                      </a:pPr>
                      <a:r>
                        <a:rPr lang="fr-FR" sz="1000" noProof="0" dirty="0" smtClean="0">
                          <a:effectLst/>
                        </a:rPr>
                        <a:t> </a:t>
                      </a:r>
                      <a:endParaRPr lang="fr-FR" sz="1000" b="1" noProof="0" dirty="0">
                        <a:effectLst/>
                        <a:latin typeface="Arial Narrow"/>
                        <a:ea typeface="Times New Roman"/>
                        <a:cs typeface="Arial"/>
                      </a:endParaRPr>
                    </a:p>
                  </a:txBody>
                  <a:tcPr marL="45720" marR="45720" marT="27305" marB="27305" anchor="b"/>
                </a:tc>
                <a:tc>
                  <a:txBody>
                    <a:bodyPr/>
                    <a:lstStyle/>
                    <a:p>
                      <a:pPr algn="ctr">
                        <a:spcAft>
                          <a:spcPts val="0"/>
                        </a:spcAft>
                      </a:pPr>
                      <a:r>
                        <a:rPr lang="fr-FR" sz="1000" noProof="0" dirty="0" smtClean="0">
                          <a:effectLst/>
                        </a:rPr>
                        <a:t>Unités de données d’activité</a:t>
                      </a:r>
                      <a:endParaRPr lang="fr-FR" sz="1000" b="1" noProof="0" dirty="0">
                        <a:effectLst/>
                        <a:latin typeface="Arial Narrow"/>
                        <a:ea typeface="Times New Roman"/>
                        <a:cs typeface="Arial"/>
                      </a:endParaRPr>
                    </a:p>
                  </a:txBody>
                  <a:tcPr marL="45720" marR="45720" marT="27305" marB="27305" anchor="b"/>
                </a:tc>
                <a:tc>
                  <a:txBody>
                    <a:bodyPr/>
                    <a:lstStyle/>
                    <a:p>
                      <a:pPr algn="ctr">
                        <a:spcAft>
                          <a:spcPts val="0"/>
                        </a:spcAft>
                      </a:pPr>
                      <a:r>
                        <a:rPr lang="fr-FR" sz="1000" noProof="0" dirty="0" smtClean="0">
                          <a:effectLst/>
                        </a:rPr>
                        <a:t>Année(s) des données</a:t>
                      </a:r>
                      <a:endParaRPr lang="fr-FR" sz="1000" b="1" noProof="0" dirty="0">
                        <a:effectLst/>
                        <a:latin typeface="Arial Narrow"/>
                        <a:ea typeface="Times New Roman"/>
                        <a:cs typeface="Arial"/>
                      </a:endParaRPr>
                    </a:p>
                  </a:txBody>
                  <a:tcPr marL="45720" marR="45720" marT="27305" marB="27305" anchor="b"/>
                </a:tc>
                <a:tc>
                  <a:txBody>
                    <a:bodyPr/>
                    <a:lstStyle/>
                    <a:p>
                      <a:pPr algn="ctr">
                        <a:spcAft>
                          <a:spcPts val="0"/>
                        </a:spcAft>
                      </a:pPr>
                      <a:r>
                        <a:rPr lang="fr-FR" sz="1000" noProof="0" dirty="0" smtClean="0">
                          <a:effectLst/>
                        </a:rPr>
                        <a:t>Référence </a:t>
                      </a:r>
                      <a:endParaRPr lang="fr-FR" sz="1000" b="1" noProof="0" dirty="0">
                        <a:effectLst/>
                        <a:latin typeface="Arial Narrow"/>
                        <a:ea typeface="Times New Roman"/>
                        <a:cs typeface="Arial"/>
                      </a:endParaRPr>
                    </a:p>
                  </a:txBody>
                  <a:tcPr marL="45720" marR="45720" marT="27305" marB="27305" anchor="b"/>
                </a:tc>
                <a:tc>
                  <a:txBody>
                    <a:bodyPr/>
                    <a:lstStyle/>
                    <a:p>
                      <a:pPr algn="ctr">
                        <a:spcAft>
                          <a:spcPts val="0"/>
                        </a:spcAft>
                      </a:pPr>
                      <a:r>
                        <a:rPr lang="fr-FR" sz="1000" noProof="0" dirty="0" smtClean="0">
                          <a:effectLst/>
                        </a:rPr>
                        <a:t>Autres informations (date d’obtention et source des données ou coordonnées de la source, etc.)</a:t>
                      </a:r>
                      <a:endParaRPr lang="fr-FR" sz="1000" b="1" noProof="0" dirty="0">
                        <a:effectLst/>
                        <a:latin typeface="Arial Narrow"/>
                        <a:ea typeface="Times New Roman"/>
                        <a:cs typeface="Arial"/>
                      </a:endParaRPr>
                    </a:p>
                  </a:txBody>
                  <a:tcPr marL="45720" marR="45720" marT="27305" marB="27305" anchor="b"/>
                </a:tc>
                <a:tc>
                  <a:txBody>
                    <a:bodyPr/>
                    <a:lstStyle/>
                    <a:p>
                      <a:pPr algn="ctr">
                        <a:spcAft>
                          <a:spcPts val="0"/>
                        </a:spcAft>
                      </a:pPr>
                      <a:r>
                        <a:rPr lang="fr-FR" sz="1000" noProof="0" dirty="0" smtClean="0">
                          <a:effectLst/>
                        </a:rPr>
                        <a:t>Procédure AQ/CQ par catégorie Appropriée / Inappropriée / Inconnue</a:t>
                      </a:r>
                      <a:endParaRPr lang="fr-FR" sz="1000" b="1" noProof="0" dirty="0">
                        <a:effectLst/>
                        <a:latin typeface="Arial Narrow"/>
                        <a:ea typeface="Times New Roman"/>
                        <a:cs typeface="Arial"/>
                      </a:endParaRPr>
                    </a:p>
                  </a:txBody>
                  <a:tcPr marL="45720" marR="45720" marT="27305" marB="27305" anchor="b"/>
                </a:tc>
                <a:tc>
                  <a:txBody>
                    <a:bodyPr/>
                    <a:lstStyle/>
                    <a:p>
                      <a:pPr algn="ctr">
                        <a:spcAft>
                          <a:spcPts val="0"/>
                        </a:spcAft>
                      </a:pPr>
                      <a:r>
                        <a:rPr lang="fr-FR" sz="1000" noProof="0" dirty="0" smtClean="0">
                          <a:effectLst/>
                        </a:rPr>
                        <a:t>Toutes les données ont-elles été saisies correctement dans les modèles, les tableurs, etc.?  Oui / Non (Indiquer les mesures correctives)</a:t>
                      </a:r>
                      <a:endParaRPr lang="fr-FR" sz="1000" b="1" noProof="0" dirty="0">
                        <a:effectLst/>
                        <a:latin typeface="Arial Narrow"/>
                        <a:ea typeface="Times New Roman"/>
                        <a:cs typeface="Arial"/>
                      </a:endParaRPr>
                    </a:p>
                  </a:txBody>
                  <a:tcPr marL="45720" marR="45720" marT="27305" marB="27305" anchor="b"/>
                </a:tc>
                <a:tc>
                  <a:txBody>
                    <a:bodyPr/>
                    <a:lstStyle/>
                    <a:p>
                      <a:pPr algn="ctr">
                        <a:spcAft>
                          <a:spcPts val="0"/>
                        </a:spcAft>
                      </a:pPr>
                      <a:r>
                        <a:rPr lang="fr-FR" sz="1000" noProof="0" dirty="0" smtClean="0">
                          <a:effectLst/>
                        </a:rPr>
                        <a:t>Vérifier à l’aide de données comparables (p. ex. au niveau international, valeurs par défaut du GIEC).  Expliquer et présenter les résultats.</a:t>
                      </a:r>
                      <a:endParaRPr lang="fr-FR" sz="1000" b="1" noProof="0" dirty="0">
                        <a:effectLst/>
                        <a:latin typeface="Arial Narrow"/>
                        <a:ea typeface="Times New Roman"/>
                        <a:cs typeface="Arial"/>
                      </a:endParaRPr>
                    </a:p>
                  </a:txBody>
                  <a:tcPr marL="45720" marR="45720" marT="27305" marB="27305" anchor="b"/>
                </a:tc>
              </a:tr>
              <a:tr h="0">
                <a:tc>
                  <a:txBody>
                    <a:bodyPr/>
                    <a:lstStyle/>
                    <a:p>
                      <a:pPr algn="ctr">
                        <a:spcBef>
                          <a:spcPts val="300"/>
                        </a:spcBef>
                        <a:spcAft>
                          <a:spcPts val="0"/>
                        </a:spcAft>
                      </a:pPr>
                      <a:r>
                        <a:rPr lang="fr-FR" sz="1000" noProof="0" dirty="0" smtClean="0">
                          <a:effectLst/>
                        </a:rPr>
                        <a:t>... </a:t>
                      </a:r>
                      <a:endParaRPr lang="fr-FR" sz="1000" noProof="0" dirty="0">
                        <a:effectLst/>
                        <a:latin typeface="Arial Narrow"/>
                        <a:ea typeface="Times New Roman"/>
                        <a:cs typeface="Arial"/>
                      </a:endParaRPr>
                    </a:p>
                  </a:txBody>
                  <a:tcPr marL="45720" marR="45720" marT="27305" marB="27305"/>
                </a:tc>
                <a:tc>
                  <a:txBody>
                    <a:bodyPr/>
                    <a:lstStyle/>
                    <a:p>
                      <a:pPr algn="ctr">
                        <a:spcBef>
                          <a:spcPts val="300"/>
                        </a:spcBef>
                        <a:spcAft>
                          <a:spcPts val="0"/>
                        </a:spcAft>
                      </a:pPr>
                      <a:r>
                        <a:rPr lang="fr-FR" sz="1000" noProof="0" dirty="0" smtClean="0">
                          <a:effectLst/>
                        </a:rPr>
                        <a:t>... </a:t>
                      </a:r>
                      <a:endParaRPr lang="fr-FR" sz="1000" noProof="0" dirty="0">
                        <a:effectLst/>
                        <a:latin typeface="Arial Narrow"/>
                        <a:ea typeface="Times New Roman"/>
                        <a:cs typeface="Arial"/>
                      </a:endParaRPr>
                    </a:p>
                  </a:txBody>
                  <a:tcPr marL="45720" marR="45720" marT="27305" marB="27305"/>
                </a:tc>
                <a:tc>
                  <a:txBody>
                    <a:bodyPr/>
                    <a:lstStyle/>
                    <a:p>
                      <a:pPr algn="ctr">
                        <a:spcBef>
                          <a:spcPts val="300"/>
                        </a:spcBef>
                        <a:spcAft>
                          <a:spcPts val="0"/>
                        </a:spcAft>
                      </a:pPr>
                      <a:r>
                        <a:rPr lang="fr-FR" sz="1000" noProof="0" dirty="0" smtClean="0">
                          <a:effectLst/>
                        </a:rPr>
                        <a:t>... </a:t>
                      </a:r>
                      <a:endParaRPr lang="fr-FR" sz="1000" noProof="0" dirty="0">
                        <a:effectLst/>
                        <a:latin typeface="Arial Narrow"/>
                        <a:ea typeface="Times New Roman"/>
                        <a:cs typeface="Arial"/>
                      </a:endParaRPr>
                    </a:p>
                  </a:txBody>
                  <a:tcPr marL="45720" marR="45720" marT="27305" marB="27305"/>
                </a:tc>
                <a:tc>
                  <a:txBody>
                    <a:bodyPr/>
                    <a:lstStyle/>
                    <a:p>
                      <a:pPr algn="ctr">
                        <a:spcBef>
                          <a:spcPts val="300"/>
                        </a:spcBef>
                        <a:spcAft>
                          <a:spcPts val="0"/>
                        </a:spcAft>
                      </a:pPr>
                      <a:r>
                        <a:rPr lang="fr-FR" sz="1000" noProof="0" dirty="0" smtClean="0">
                          <a:effectLst/>
                        </a:rPr>
                        <a:t>... </a:t>
                      </a:r>
                      <a:endParaRPr lang="fr-FR" sz="1000" noProof="0" dirty="0">
                        <a:effectLst/>
                        <a:latin typeface="Arial Narrow"/>
                        <a:ea typeface="Times New Roman"/>
                        <a:cs typeface="Arial"/>
                      </a:endParaRPr>
                    </a:p>
                  </a:txBody>
                  <a:tcPr marL="45720" marR="45720" marT="27305" marB="27305"/>
                </a:tc>
                <a:tc>
                  <a:txBody>
                    <a:bodyPr/>
                    <a:lstStyle/>
                    <a:p>
                      <a:pPr algn="ctr">
                        <a:spcBef>
                          <a:spcPts val="300"/>
                        </a:spcBef>
                        <a:spcAft>
                          <a:spcPts val="0"/>
                        </a:spcAft>
                      </a:pPr>
                      <a:r>
                        <a:rPr lang="fr-FR" sz="1000" noProof="0" dirty="0" smtClean="0">
                          <a:effectLst/>
                        </a:rPr>
                        <a:t>... </a:t>
                      </a:r>
                      <a:endParaRPr lang="fr-FR" sz="1000" noProof="0" dirty="0">
                        <a:effectLst/>
                        <a:latin typeface="Arial Narrow"/>
                        <a:ea typeface="Times New Roman"/>
                        <a:cs typeface="Arial"/>
                      </a:endParaRPr>
                    </a:p>
                  </a:txBody>
                  <a:tcPr marL="45720" marR="45720" marT="27305" marB="27305"/>
                </a:tc>
                <a:tc>
                  <a:txBody>
                    <a:bodyPr/>
                    <a:lstStyle/>
                    <a:p>
                      <a:pPr algn="ctr">
                        <a:spcBef>
                          <a:spcPts val="300"/>
                        </a:spcBef>
                        <a:spcAft>
                          <a:spcPts val="0"/>
                        </a:spcAft>
                      </a:pPr>
                      <a:r>
                        <a:rPr lang="fr-FR" sz="1000" noProof="0" dirty="0" smtClean="0">
                          <a:effectLst/>
                        </a:rPr>
                        <a:t>... </a:t>
                      </a:r>
                      <a:endParaRPr lang="fr-FR" sz="1000" noProof="0" dirty="0">
                        <a:effectLst/>
                        <a:latin typeface="Arial Narrow"/>
                        <a:ea typeface="Times New Roman"/>
                        <a:cs typeface="Arial"/>
                      </a:endParaRPr>
                    </a:p>
                  </a:txBody>
                  <a:tcPr marL="45720" marR="45720" marT="27305" marB="27305"/>
                </a:tc>
                <a:tc>
                  <a:txBody>
                    <a:bodyPr/>
                    <a:lstStyle/>
                    <a:p>
                      <a:pPr algn="ctr">
                        <a:spcBef>
                          <a:spcPts val="300"/>
                        </a:spcBef>
                        <a:spcAft>
                          <a:spcPts val="0"/>
                        </a:spcAft>
                      </a:pPr>
                      <a:r>
                        <a:rPr lang="fr-FR" sz="1000" noProof="0" dirty="0" smtClean="0">
                          <a:effectLst/>
                        </a:rPr>
                        <a:t> ...</a:t>
                      </a:r>
                      <a:endParaRPr lang="fr-FR" sz="1000" noProof="0" dirty="0">
                        <a:effectLst/>
                        <a:latin typeface="Arial Narrow"/>
                        <a:ea typeface="Times New Roman"/>
                        <a:cs typeface="Arial"/>
                      </a:endParaRPr>
                    </a:p>
                  </a:txBody>
                  <a:tcPr marL="45720" marR="45720" marT="27305" marB="27305"/>
                </a:tc>
                <a:tc>
                  <a:txBody>
                    <a:bodyPr/>
                    <a:lstStyle/>
                    <a:p>
                      <a:pPr algn="ctr">
                        <a:spcBef>
                          <a:spcPts val="300"/>
                        </a:spcBef>
                        <a:spcAft>
                          <a:spcPts val="0"/>
                        </a:spcAft>
                      </a:pPr>
                      <a:r>
                        <a:rPr lang="fr-FR" noProof="0" dirty="0" smtClean="0"/>
                        <a:t> </a:t>
                      </a:r>
                      <a:r>
                        <a:rPr lang="fr-FR" sz="1000" noProof="0" dirty="0" smtClean="0">
                          <a:effectLst/>
                        </a:rPr>
                        <a:t>...</a:t>
                      </a:r>
                      <a:endParaRPr lang="fr-FR" sz="1000" noProof="0" dirty="0">
                        <a:effectLst/>
                        <a:latin typeface="Arial Narrow"/>
                        <a:ea typeface="Times New Roman"/>
                        <a:cs typeface="Arial"/>
                      </a:endParaRPr>
                    </a:p>
                  </a:txBody>
                  <a:tcPr marL="45720" marR="45720" marT="27305" marB="27305"/>
                </a:tc>
                <a:tc>
                  <a:txBody>
                    <a:bodyPr/>
                    <a:lstStyle/>
                    <a:p>
                      <a:pPr algn="ctr">
                        <a:spcBef>
                          <a:spcPts val="300"/>
                        </a:spcBef>
                        <a:spcAft>
                          <a:spcPts val="0"/>
                        </a:spcAft>
                      </a:pPr>
                      <a:r>
                        <a:rPr lang="fr-FR" sz="1000" noProof="0" dirty="0" smtClean="0">
                          <a:effectLst/>
                        </a:rPr>
                        <a:t>... </a:t>
                      </a:r>
                      <a:endParaRPr lang="fr-FR" sz="1000" noProof="0" dirty="0">
                        <a:effectLst/>
                        <a:latin typeface="Arial Narrow"/>
                        <a:ea typeface="Times New Roman"/>
                        <a:cs typeface="Arial"/>
                      </a:endParaRPr>
                    </a:p>
                  </a:txBody>
                  <a:tcPr marL="45720" marR="45720" marT="27305" marB="27305"/>
                </a:tc>
              </a:tr>
            </a:tbl>
          </a:graphicData>
        </a:graphic>
      </p:graphicFrame>
    </p:spTree>
    <p:extLst>
      <p:ext uri="{BB962C8B-B14F-4D97-AF65-F5344CB8AC3E}">
        <p14:creationId xmlns:p14="http://schemas.microsoft.com/office/powerpoint/2010/main" val="6359585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91642" y="230188"/>
            <a:ext cx="8442796" cy="791650"/>
          </a:xfrm>
        </p:spPr>
        <p:txBody>
          <a:bodyPr/>
          <a:lstStyle/>
          <a:p>
            <a:r>
              <a:rPr lang="fr-FR" noProof="0" dirty="0" smtClean="0"/>
              <a:t>Récapitulatif</a:t>
            </a:r>
            <a:endParaRPr lang="fr-FR" noProof="0" dirty="0"/>
          </a:p>
        </p:txBody>
      </p:sp>
      <p:sp>
        <p:nvSpPr>
          <p:cNvPr id="3" name="Text Placeholder 2"/>
          <p:cNvSpPr>
            <a:spLocks noGrp="1"/>
          </p:cNvSpPr>
          <p:nvPr>
            <p:ph type="body" sz="quarter" idx="10"/>
            <p:custDataLst>
              <p:tags r:id="rId2"/>
            </p:custDataLst>
          </p:nvPr>
        </p:nvSpPr>
        <p:spPr>
          <a:xfrm>
            <a:off x="421200" y="1281917"/>
            <a:ext cx="8521188" cy="4404807"/>
          </a:xfrm>
        </p:spPr>
        <p:txBody>
          <a:bodyPr>
            <a:normAutofit fontScale="70000" lnSpcReduction="20000"/>
          </a:bodyPr>
          <a:lstStyle/>
          <a:p>
            <a:r>
              <a:rPr lang="fr-FR" sz="1800" noProof="0" dirty="0" smtClean="0"/>
              <a:t>Un cadre institutionnel stable et bien établi et des rôles et responsabilités clairement définis sont importants pour la préparation des estimations de GES dans le secteur UTCATF.</a:t>
            </a:r>
          </a:p>
          <a:p>
            <a:r>
              <a:rPr lang="fr-FR" sz="1800" noProof="0" dirty="0" smtClean="0">
                <a:solidFill>
                  <a:schemeClr val="tx1"/>
                </a:solidFill>
              </a:rPr>
              <a:t>Les institutions recommandées sont : un organe national de coordination et de pilotage ou un conseil consultatif ; une autorité centrale chargée du suivi, de l’estimation, de l’information et de la vérification en ce qui concerne le carbone ; et une infrastructure de données spatiales et/ou un système d’information sur les forêts et l’utilisation des terres (FLUIS).</a:t>
            </a:r>
          </a:p>
          <a:p>
            <a:r>
              <a:rPr lang="fr-FR" sz="1800" noProof="0" dirty="0" smtClean="0"/>
              <a:t>Un FLUIS est un système de gestion des données </a:t>
            </a:r>
            <a:r>
              <a:rPr lang="fr-FR" sz="1800" dirty="0" smtClean="0"/>
              <a:t>servant </a:t>
            </a:r>
            <a:r>
              <a:rPr lang="fr-FR" sz="1800" dirty="0"/>
              <a:t>à stocker, organiser et intégrer de larges volumes d’information émanant de sources multiples et concernant les forêts et l’utilisation des </a:t>
            </a:r>
            <a:r>
              <a:rPr lang="fr-FR" sz="1800" dirty="0" smtClean="0"/>
              <a:t>terres, Il </a:t>
            </a:r>
            <a:r>
              <a:rPr lang="fr-FR" sz="1800" noProof="0" dirty="0" smtClean="0"/>
              <a:t>met en lien les collecteurs et les utilisateurs </a:t>
            </a:r>
            <a:r>
              <a:rPr lang="fr-FR" sz="1800" dirty="0"/>
              <a:t>finaux de </a:t>
            </a:r>
            <a:r>
              <a:rPr lang="fr-FR" sz="1800" dirty="0" smtClean="0"/>
              <a:t>données.</a:t>
            </a:r>
            <a:endParaRPr lang="fr-FR" sz="1800" noProof="0" dirty="0" smtClean="0"/>
          </a:p>
          <a:p>
            <a:r>
              <a:rPr lang="fr-FR" sz="1800" noProof="0" dirty="0" smtClean="0"/>
              <a:t>La gestion des données comprend les étapes suivantes: collecte, assimilation, traitement, estimation, évaluation des incertitudes, assurance et contrôle de la qualité, vérification et archivage.</a:t>
            </a:r>
          </a:p>
          <a:p>
            <a:endParaRPr lang="fr-FR" sz="1800" noProof="0" dirty="0" smtClean="0">
              <a:solidFill>
                <a:schemeClr val="tx1"/>
              </a:solidFill>
            </a:endParaRPr>
          </a:p>
          <a:p>
            <a:endParaRPr lang="fr-FR" sz="1800" noProof="0" dirty="0" smtClean="0"/>
          </a:p>
          <a:p>
            <a:endParaRPr lang="fr-FR" sz="1800" noProof="0" dirty="0"/>
          </a:p>
        </p:txBody>
      </p:sp>
    </p:spTree>
    <p:extLst>
      <p:ext uri="{BB962C8B-B14F-4D97-AF65-F5344CB8AC3E}">
        <p14:creationId xmlns:p14="http://schemas.microsoft.com/office/powerpoint/2010/main" val="32211093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a:xfrm>
            <a:off x="491642" y="230188"/>
            <a:ext cx="8442796" cy="786329"/>
          </a:xfrm>
        </p:spPr>
        <p:txBody>
          <a:bodyPr/>
          <a:lstStyle/>
          <a:p>
            <a:r>
              <a:rPr lang="fr-FR" sz="2800" noProof="0" dirty="0" smtClean="0"/>
              <a:t>Modules complémentaires recommandés</a:t>
            </a:r>
            <a:endParaRPr lang="fr-FR" sz="2800" noProof="0" dirty="0"/>
          </a:p>
        </p:txBody>
      </p:sp>
      <p:sp>
        <p:nvSpPr>
          <p:cNvPr id="3" name="Tijdelijke aanduiding voor tekst 2"/>
          <p:cNvSpPr>
            <a:spLocks noGrp="1"/>
          </p:cNvSpPr>
          <p:nvPr>
            <p:ph type="body" sz="quarter" idx="10"/>
            <p:custDataLst>
              <p:tags r:id="rId2"/>
            </p:custDataLst>
          </p:nvPr>
        </p:nvSpPr>
        <p:spPr>
          <a:xfrm>
            <a:off x="421200" y="1353787"/>
            <a:ext cx="8521188" cy="4275118"/>
          </a:xfrm>
        </p:spPr>
        <p:txBody>
          <a:bodyPr/>
          <a:lstStyle/>
          <a:p>
            <a:pPr lvl="0"/>
            <a:endParaRPr lang="fr-FR" sz="2000" noProof="0" dirty="0" smtClean="0"/>
          </a:p>
          <a:p>
            <a:pPr lvl="0"/>
            <a:r>
              <a:rPr lang="fr-FR" sz="2000" noProof="0" dirty="0" smtClean="0"/>
              <a:t>Le</a:t>
            </a:r>
            <a:r>
              <a:rPr lang="fr-FR" noProof="0" dirty="0" smtClean="0"/>
              <a:t> </a:t>
            </a:r>
            <a:r>
              <a:rPr lang="fr-FR" sz="2000" noProof="0" dirty="0" smtClean="0">
                <a:solidFill>
                  <a:schemeClr val="accent4"/>
                </a:solidFill>
              </a:rPr>
              <a:t>Module 3.2 </a:t>
            </a:r>
            <a:r>
              <a:rPr lang="fr-FR" sz="2000" noProof="0" dirty="0" smtClean="0"/>
              <a:t>pour un complément d’informations sur les modalités de constitution de niveaux de référence pour REDD+ et le </a:t>
            </a:r>
            <a:r>
              <a:rPr lang="fr-FR" sz="2000" noProof="0" dirty="0" smtClean="0">
                <a:solidFill>
                  <a:schemeClr val="accent4"/>
                </a:solidFill>
              </a:rPr>
              <a:t>Module 3.3 </a:t>
            </a:r>
            <a:r>
              <a:rPr lang="fr-FR" sz="2000" noProof="0" dirty="0" smtClean="0"/>
              <a:t>pour en savoir plus sur la notification des performances REDD+ conformément aux Recommandations (2003) et aux lignes directrices du GIEC</a:t>
            </a:r>
            <a:endParaRPr lang="fr-FR" noProof="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91642" y="230188"/>
            <a:ext cx="8442796" cy="791650"/>
          </a:xfrm>
        </p:spPr>
        <p:txBody>
          <a:bodyPr/>
          <a:lstStyle/>
          <a:p>
            <a:r>
              <a:rPr lang="fr-FR" noProof="0" dirty="0" smtClean="0"/>
              <a:t>Références</a:t>
            </a:r>
            <a:endParaRPr lang="fr-FR" noProof="0" dirty="0"/>
          </a:p>
        </p:txBody>
      </p:sp>
      <p:sp>
        <p:nvSpPr>
          <p:cNvPr id="3" name="Text Placeholder 2"/>
          <p:cNvSpPr>
            <a:spLocks noGrp="1"/>
          </p:cNvSpPr>
          <p:nvPr>
            <p:ph type="body" sz="quarter" idx="10"/>
            <p:custDataLst>
              <p:tags r:id="rId2"/>
            </p:custDataLst>
          </p:nvPr>
        </p:nvSpPr>
        <p:spPr>
          <a:xfrm>
            <a:off x="421200" y="1020291"/>
            <a:ext cx="8521188" cy="4404807"/>
          </a:xfrm>
        </p:spPr>
        <p:txBody>
          <a:bodyPr/>
          <a:lstStyle/>
          <a:p>
            <a:pPr>
              <a:lnSpc>
                <a:spcPct val="150000"/>
              </a:lnSpc>
            </a:pPr>
            <a:r>
              <a:rPr lang="fr-FR" sz="1200" noProof="0" dirty="0" err="1" smtClean="0"/>
              <a:t>Bhattacharya</a:t>
            </a:r>
            <a:r>
              <a:rPr lang="fr-FR" sz="1200" noProof="0" dirty="0" smtClean="0"/>
              <a:t>, </a:t>
            </a:r>
            <a:r>
              <a:rPr lang="fr-FR" sz="1200" noProof="0" dirty="0" err="1" smtClean="0"/>
              <a:t>Sumana</a:t>
            </a:r>
            <a:r>
              <a:rPr lang="fr-FR" sz="1200" noProof="0" dirty="0" smtClean="0"/>
              <a:t>. 2012. “</a:t>
            </a:r>
            <a:r>
              <a:rPr lang="fr-FR" sz="1200" noProof="0" dirty="0" err="1" smtClean="0"/>
              <a:t>Producing</a:t>
            </a:r>
            <a:r>
              <a:rPr lang="fr-FR" sz="1200" noProof="0" dirty="0" smtClean="0"/>
              <a:t> a National GHG Inventory for the Land Use, Land-Use Change, and </a:t>
            </a:r>
            <a:r>
              <a:rPr lang="fr-FR" sz="1200" noProof="0" dirty="0" err="1" smtClean="0"/>
              <a:t>Forestry</a:t>
            </a:r>
            <a:r>
              <a:rPr lang="fr-FR" sz="1200" noProof="0" dirty="0" smtClean="0"/>
              <a:t> (LULUCF) </a:t>
            </a:r>
            <a:r>
              <a:rPr lang="fr-FR" sz="1200" noProof="0" dirty="0" err="1" smtClean="0"/>
              <a:t>Sector</a:t>
            </a:r>
            <a:r>
              <a:rPr lang="fr-FR" sz="1200" noProof="0" dirty="0" smtClean="0"/>
              <a:t>: Case </a:t>
            </a:r>
            <a:r>
              <a:rPr lang="fr-FR" sz="1200" noProof="0" dirty="0" err="1" smtClean="0"/>
              <a:t>Study</a:t>
            </a:r>
            <a:r>
              <a:rPr lang="fr-FR" sz="1200" noProof="0" dirty="0" smtClean="0"/>
              <a:t> </a:t>
            </a:r>
            <a:r>
              <a:rPr lang="fr-FR" sz="1200" noProof="0" dirty="0" err="1" smtClean="0"/>
              <a:t>from</a:t>
            </a:r>
            <a:r>
              <a:rPr lang="fr-FR" sz="1200" noProof="0" dirty="0" smtClean="0"/>
              <a:t> </a:t>
            </a:r>
            <a:r>
              <a:rPr lang="fr-FR" sz="1200" noProof="0" dirty="0" err="1" smtClean="0"/>
              <a:t>India</a:t>
            </a:r>
            <a:r>
              <a:rPr lang="fr-FR" sz="1200" noProof="0" dirty="0" smtClean="0"/>
              <a:t>.” Washington : MAPT Partner </a:t>
            </a:r>
            <a:r>
              <a:rPr lang="fr-FR" sz="1200" noProof="0" dirty="0" err="1" smtClean="0"/>
              <a:t>Research</a:t>
            </a:r>
            <a:r>
              <a:rPr lang="fr-FR" sz="1200" noProof="0" dirty="0" smtClean="0"/>
              <a:t>, World </a:t>
            </a:r>
            <a:r>
              <a:rPr lang="fr-FR" sz="1200" noProof="0" dirty="0" err="1" smtClean="0"/>
              <a:t>Resources</a:t>
            </a:r>
            <a:r>
              <a:rPr lang="fr-FR" sz="1200" noProof="0" dirty="0" smtClean="0"/>
              <a:t> Institute. </a:t>
            </a:r>
            <a:r>
              <a:rPr lang="fr-FR" sz="1200" noProof="0" dirty="0" smtClean="0">
                <a:hlinkClick r:id="rId5"/>
              </a:rPr>
              <a:t>https://sites.google.com/site/maptpartnerresearch/national-ghg-inventory-case-study-series/producing-a-national-ghg-inventory-for-the-land-use-land-use-change-and-forestry-lulucf-sector</a:t>
            </a:r>
            <a:endParaRPr lang="fr-FR" sz="1200" noProof="0" dirty="0" smtClean="0"/>
          </a:p>
          <a:p>
            <a:pPr>
              <a:lnSpc>
                <a:spcPct val="150000"/>
              </a:lnSpc>
            </a:pPr>
            <a:r>
              <a:rPr lang="fr-FR" sz="1200" noProof="0" dirty="0" smtClean="0"/>
              <a:t>Cheung, L., et al. 2014. “Building National Forest and Land-Use Information </a:t>
            </a:r>
            <a:r>
              <a:rPr lang="fr-FR" sz="1200" noProof="0" dirty="0" err="1" smtClean="0"/>
              <a:t>Systems</a:t>
            </a:r>
            <a:r>
              <a:rPr lang="fr-FR" sz="1200" noProof="0" dirty="0" smtClean="0"/>
              <a:t>: </a:t>
            </a:r>
            <a:r>
              <a:rPr lang="fr-FR" sz="1200" noProof="0" dirty="0" err="1" smtClean="0"/>
              <a:t>Lessons</a:t>
            </a:r>
            <a:r>
              <a:rPr lang="fr-FR" sz="1200" noProof="0" dirty="0" smtClean="0"/>
              <a:t> </a:t>
            </a:r>
            <a:r>
              <a:rPr lang="fr-FR" sz="1200" noProof="0" dirty="0" err="1" smtClean="0"/>
              <a:t>from</a:t>
            </a:r>
            <a:r>
              <a:rPr lang="fr-FR" sz="1200" noProof="0" dirty="0" smtClean="0"/>
              <a:t> </a:t>
            </a:r>
            <a:r>
              <a:rPr lang="fr-FR" sz="1200" noProof="0" dirty="0" err="1" smtClean="0"/>
              <a:t>Cameroon</a:t>
            </a:r>
            <a:r>
              <a:rPr lang="fr-FR" sz="1200" noProof="0" dirty="0" smtClean="0"/>
              <a:t>, </a:t>
            </a:r>
            <a:r>
              <a:rPr lang="fr-FR" sz="1200" noProof="0" dirty="0" err="1" smtClean="0"/>
              <a:t>Indonesia</a:t>
            </a:r>
            <a:r>
              <a:rPr lang="fr-FR" sz="1200" noProof="0" dirty="0" smtClean="0"/>
              <a:t>, and </a:t>
            </a:r>
            <a:r>
              <a:rPr lang="fr-FR" sz="1200" noProof="0" dirty="0" err="1" smtClean="0"/>
              <a:t>Peru</a:t>
            </a:r>
            <a:r>
              <a:rPr lang="fr-FR" sz="1200" noProof="0" dirty="0" smtClean="0"/>
              <a:t>.” </a:t>
            </a:r>
            <a:r>
              <a:rPr lang="fr-FR" sz="1200" noProof="0" dirty="0" err="1" smtClean="0"/>
              <a:t>Working</a:t>
            </a:r>
            <a:r>
              <a:rPr lang="fr-FR" sz="1200" noProof="0" dirty="0" smtClean="0"/>
              <a:t> </a:t>
            </a:r>
            <a:r>
              <a:rPr lang="fr-FR" sz="1200" noProof="0" dirty="0" err="1" smtClean="0"/>
              <a:t>paper</a:t>
            </a:r>
            <a:r>
              <a:rPr lang="fr-FR" sz="1200" noProof="0" dirty="0" smtClean="0"/>
              <a:t>. Washington : World </a:t>
            </a:r>
            <a:r>
              <a:rPr lang="fr-FR" sz="1200" noProof="0" dirty="0" err="1" smtClean="0"/>
              <a:t>Resources</a:t>
            </a:r>
            <a:r>
              <a:rPr lang="fr-FR" sz="1200" noProof="0" dirty="0" smtClean="0"/>
              <a:t> Institute.</a:t>
            </a:r>
            <a:r>
              <a:rPr lang="fr-FR" noProof="0" dirty="0" smtClean="0"/>
              <a:t/>
            </a:r>
            <a:br>
              <a:rPr lang="fr-FR" noProof="0" dirty="0" smtClean="0"/>
            </a:br>
            <a:r>
              <a:rPr lang="fr-FR" sz="1200" noProof="0" dirty="0" smtClean="0"/>
              <a:t>http://www.wri.org/sites/default/files/Land-Use-Infomation-Systems_working_paper.pdf.</a:t>
            </a:r>
          </a:p>
          <a:p>
            <a:pPr>
              <a:lnSpc>
                <a:spcPct val="150000"/>
              </a:lnSpc>
            </a:pPr>
            <a:r>
              <a:rPr lang="fr-FR" sz="1200" noProof="0" dirty="0" err="1" smtClean="0"/>
              <a:t>Crompvoets</a:t>
            </a:r>
            <a:r>
              <a:rPr lang="fr-FR" sz="1200" noProof="0" dirty="0" smtClean="0"/>
              <a:t>, J. W. H. C., A. </a:t>
            </a:r>
            <a:r>
              <a:rPr lang="fr-FR" sz="1200" noProof="0" dirty="0" err="1" smtClean="0"/>
              <a:t>Rajabifard</a:t>
            </a:r>
            <a:r>
              <a:rPr lang="fr-FR" sz="1200" noProof="0" dirty="0" smtClean="0"/>
              <a:t>, B. van </a:t>
            </a:r>
            <a:r>
              <a:rPr lang="fr-FR" sz="1200" noProof="0" dirty="0" err="1" smtClean="0"/>
              <a:t>Loenen</a:t>
            </a:r>
            <a:r>
              <a:rPr lang="fr-FR" sz="1200" noProof="0" dirty="0" smtClean="0"/>
              <a:t>, and T. Delgado Fernández. 2008. </a:t>
            </a:r>
            <a:r>
              <a:rPr lang="fr-FR" sz="1200" i="1" noProof="0" dirty="0" smtClean="0"/>
              <a:t>A Multi-</a:t>
            </a:r>
            <a:r>
              <a:rPr lang="fr-FR" sz="1200" i="1" noProof="0" dirty="0" err="1" smtClean="0"/>
              <a:t>View</a:t>
            </a:r>
            <a:r>
              <a:rPr lang="fr-FR" sz="1200" i="1" noProof="0" dirty="0" smtClean="0"/>
              <a:t> Framework to </a:t>
            </a:r>
            <a:r>
              <a:rPr lang="fr-FR" sz="1200" i="1" noProof="0" dirty="0" err="1" smtClean="0"/>
              <a:t>Assess</a:t>
            </a:r>
            <a:r>
              <a:rPr lang="fr-FR" sz="1200" i="1" noProof="0" dirty="0" smtClean="0"/>
              <a:t> </a:t>
            </a:r>
            <a:r>
              <a:rPr lang="fr-FR" sz="1200" i="1" noProof="0" dirty="0" err="1" smtClean="0"/>
              <a:t>SDIs</a:t>
            </a:r>
            <a:r>
              <a:rPr lang="fr-FR" sz="1200" noProof="0" dirty="0" smtClean="0"/>
              <a:t>. Melbourne: </a:t>
            </a:r>
            <a:r>
              <a:rPr lang="fr-FR" sz="1200" noProof="0" dirty="0" err="1" smtClean="0"/>
              <a:t>Published</a:t>
            </a:r>
            <a:r>
              <a:rPr lang="fr-FR" sz="1200" noProof="0" dirty="0" smtClean="0"/>
              <a:t> </a:t>
            </a:r>
            <a:r>
              <a:rPr lang="fr-FR" sz="1200" noProof="0" dirty="0" err="1" smtClean="0"/>
              <a:t>jointly</a:t>
            </a:r>
            <a:r>
              <a:rPr lang="fr-FR" sz="1200" noProof="0" dirty="0" smtClean="0"/>
              <a:t> by </a:t>
            </a:r>
            <a:r>
              <a:rPr lang="fr-FR" sz="1200" noProof="0" dirty="0" err="1" smtClean="0"/>
              <a:t>Space</a:t>
            </a:r>
            <a:r>
              <a:rPr lang="fr-FR" sz="1200" noProof="0" dirty="0" smtClean="0"/>
              <a:t> for </a:t>
            </a:r>
            <a:r>
              <a:rPr lang="fr-FR" sz="1200" noProof="0" dirty="0" err="1" smtClean="0"/>
              <a:t>Geo</a:t>
            </a:r>
            <a:r>
              <a:rPr lang="fr-FR" sz="1200" noProof="0" dirty="0" smtClean="0"/>
              <a:t>-Information (RGI), Wageningen </a:t>
            </a:r>
            <a:r>
              <a:rPr lang="fr-FR" sz="1200" noProof="0" dirty="0" err="1" smtClean="0"/>
              <a:t>University</a:t>
            </a:r>
            <a:r>
              <a:rPr lang="fr-FR" sz="1200" noProof="0" dirty="0" smtClean="0"/>
              <a:t> and Centre for </a:t>
            </a:r>
            <a:r>
              <a:rPr lang="fr-FR" sz="1200" noProof="0" dirty="0" err="1" smtClean="0"/>
              <a:t>SDIs</a:t>
            </a:r>
            <a:r>
              <a:rPr lang="fr-FR" sz="1200" noProof="0" dirty="0" smtClean="0"/>
              <a:t> and Land Administration, </a:t>
            </a:r>
            <a:r>
              <a:rPr lang="fr-FR" sz="1200" noProof="0" dirty="0" err="1" smtClean="0"/>
              <a:t>Department</a:t>
            </a:r>
            <a:r>
              <a:rPr lang="fr-FR" sz="1200" noProof="0" dirty="0" smtClean="0"/>
              <a:t> of </a:t>
            </a:r>
            <a:r>
              <a:rPr lang="fr-FR" sz="1200" noProof="0" dirty="0" err="1" smtClean="0"/>
              <a:t>Geomatics</a:t>
            </a:r>
            <a:r>
              <a:rPr lang="fr-FR" sz="1200" noProof="0" dirty="0" smtClean="0"/>
              <a:t>, The </a:t>
            </a:r>
            <a:r>
              <a:rPr lang="fr-FR" sz="1200" noProof="0" dirty="0" err="1" smtClean="0"/>
              <a:t>University</a:t>
            </a:r>
            <a:r>
              <a:rPr lang="fr-FR" sz="1200" noProof="0" dirty="0" smtClean="0"/>
              <a:t> of Melbourne. ISBN 978-0-7325-1623-9. http://www.csdila.unimelb.edu.au/publication/books/mvfasdi/MVF_assessment_SDI.pdf.</a:t>
            </a:r>
          </a:p>
          <a:p>
            <a:pPr>
              <a:lnSpc>
                <a:spcPct val="150000"/>
              </a:lnSpc>
            </a:pPr>
            <a:r>
              <a:rPr lang="fr-FR" sz="1200" noProof="0" dirty="0" err="1" smtClean="0"/>
              <a:t>Eelderink</a:t>
            </a:r>
            <a:r>
              <a:rPr lang="fr-FR" sz="1200" noProof="0" dirty="0" smtClean="0"/>
              <a:t>, L., J. W. H. C. </a:t>
            </a:r>
            <a:r>
              <a:rPr lang="fr-FR" sz="1200" noProof="0" dirty="0" err="1" smtClean="0"/>
              <a:t>Crompvoets</a:t>
            </a:r>
            <a:r>
              <a:rPr lang="fr-FR" sz="1200" noProof="0" dirty="0" smtClean="0"/>
              <a:t>, and W.H. E. de Man. 2008. “</a:t>
            </a:r>
            <a:r>
              <a:rPr lang="fr-FR" sz="1200" noProof="0" dirty="0" err="1" smtClean="0"/>
              <a:t>Towards</a:t>
            </a:r>
            <a:r>
              <a:rPr lang="fr-FR" sz="1200" noProof="0" dirty="0" smtClean="0"/>
              <a:t> Key Variables to </a:t>
            </a:r>
            <a:r>
              <a:rPr lang="fr-FR" sz="1200" noProof="0" dirty="0" err="1" smtClean="0"/>
              <a:t>Assess</a:t>
            </a:r>
            <a:r>
              <a:rPr lang="fr-FR" sz="1200" noProof="0" dirty="0" smtClean="0"/>
              <a:t> National Spatial Data Infrastructures (</a:t>
            </a:r>
            <a:r>
              <a:rPr lang="fr-FR" sz="1200" noProof="0" dirty="0" err="1" smtClean="0"/>
              <a:t>NSDIs</a:t>
            </a:r>
            <a:r>
              <a:rPr lang="fr-FR" sz="1200" noProof="0" dirty="0" smtClean="0"/>
              <a:t>) in </a:t>
            </a:r>
            <a:r>
              <a:rPr lang="fr-FR" sz="1200" noProof="0" dirty="0" err="1" smtClean="0"/>
              <a:t>Developing</a:t>
            </a:r>
            <a:r>
              <a:rPr lang="fr-FR" sz="1200" noProof="0" dirty="0" smtClean="0"/>
              <a:t> Countries.” In </a:t>
            </a:r>
            <a:r>
              <a:rPr lang="fr-FR" sz="1200" i="1" noProof="0" dirty="0" smtClean="0"/>
              <a:t>A Multi-</a:t>
            </a:r>
            <a:r>
              <a:rPr lang="fr-FR" sz="1200" i="1" noProof="0" dirty="0" err="1" smtClean="0"/>
              <a:t>view</a:t>
            </a:r>
            <a:r>
              <a:rPr lang="fr-FR" sz="1200" i="1" noProof="0" dirty="0" smtClean="0"/>
              <a:t> Framework to </a:t>
            </a:r>
            <a:r>
              <a:rPr lang="fr-FR" sz="1200" i="1" noProof="0" dirty="0" err="1" smtClean="0"/>
              <a:t>Assess</a:t>
            </a:r>
            <a:r>
              <a:rPr lang="fr-FR" sz="1200" i="1" noProof="0" dirty="0" smtClean="0"/>
              <a:t> </a:t>
            </a:r>
            <a:r>
              <a:rPr lang="fr-FR" sz="1200" i="1" noProof="0" dirty="0" err="1" smtClean="0"/>
              <a:t>SDIs</a:t>
            </a:r>
            <a:r>
              <a:rPr lang="fr-FR" sz="1200" noProof="0" dirty="0" smtClean="0"/>
              <a:t>. Ed. J. </a:t>
            </a:r>
            <a:r>
              <a:rPr lang="fr-FR" sz="1200" noProof="0" dirty="0" err="1" smtClean="0"/>
              <a:t>Crompvoets</a:t>
            </a:r>
            <a:r>
              <a:rPr lang="fr-FR" sz="1200" noProof="0" dirty="0" smtClean="0"/>
              <a:t> et al. 307–325. Melbourne: Melbourne </a:t>
            </a:r>
            <a:r>
              <a:rPr lang="fr-FR" sz="1200" noProof="0" dirty="0" err="1" smtClean="0"/>
              <a:t>University</a:t>
            </a:r>
            <a:r>
              <a:rPr lang="fr-FR" sz="1200" noProof="0" dirty="0" smtClean="0"/>
              <a:t> </a:t>
            </a:r>
            <a:r>
              <a:rPr lang="fr-FR" sz="1200" noProof="0" dirty="0" err="1" smtClean="0"/>
              <a:t>Press</a:t>
            </a:r>
            <a:r>
              <a:rPr lang="fr-FR" sz="1200" noProof="0" dirty="0" smtClean="0"/>
              <a:t>.</a:t>
            </a:r>
            <a:endParaRPr lang="fr-FR" sz="1200" noProof="0" dirty="0"/>
          </a:p>
        </p:txBody>
      </p:sp>
    </p:spTree>
    <p:extLst>
      <p:ext uri="{BB962C8B-B14F-4D97-AF65-F5344CB8AC3E}">
        <p14:creationId xmlns:p14="http://schemas.microsoft.com/office/powerpoint/2010/main" val="27794659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custDataLst>
              <p:tags r:id="rId1"/>
            </p:custDataLst>
          </p:nvPr>
        </p:nvSpPr>
        <p:spPr>
          <a:xfrm>
            <a:off x="421200" y="265808"/>
            <a:ext cx="8521188" cy="5488914"/>
          </a:xfrm>
        </p:spPr>
        <p:txBody>
          <a:bodyPr/>
          <a:lstStyle/>
          <a:p>
            <a:pPr>
              <a:lnSpc>
                <a:spcPct val="150000"/>
              </a:lnSpc>
            </a:pPr>
            <a:r>
              <a:rPr lang="fr-FR" sz="1100" noProof="0" dirty="0" smtClean="0"/>
              <a:t>EPA (U.S. </a:t>
            </a:r>
            <a:r>
              <a:rPr lang="fr-FR" sz="1100" noProof="0" dirty="0" err="1" smtClean="0"/>
              <a:t>Environmental</a:t>
            </a:r>
            <a:r>
              <a:rPr lang="fr-FR" sz="1100" noProof="0" dirty="0" smtClean="0"/>
              <a:t> Protection Agency). </a:t>
            </a:r>
            <a:r>
              <a:rPr lang="fr-FR" sz="1100" noProof="0" dirty="0" err="1" smtClean="0"/>
              <a:t>n.d</a:t>
            </a:r>
            <a:r>
              <a:rPr lang="fr-FR" sz="1100" noProof="0" dirty="0" smtClean="0"/>
              <a:t>. National System </a:t>
            </a:r>
            <a:r>
              <a:rPr lang="fr-FR" sz="1100" noProof="0" dirty="0" err="1" smtClean="0"/>
              <a:t>Templates</a:t>
            </a:r>
            <a:r>
              <a:rPr lang="fr-FR" sz="1100" noProof="0" dirty="0" smtClean="0"/>
              <a:t>. </a:t>
            </a:r>
            <a:r>
              <a:rPr lang="fr-FR" sz="1100" noProof="0" dirty="0" err="1" smtClean="0"/>
              <a:t>Research</a:t>
            </a:r>
            <a:r>
              <a:rPr lang="fr-FR" sz="1100" noProof="0" dirty="0" smtClean="0"/>
              <a:t> Triangle Park, NC: EPA. http://www.epa.gov/climatechange/EPAactivities/internationalpartnerships/capacity-building.htm</a:t>
            </a:r>
            <a:r>
              <a:rPr lang="fr-FR" sz="1100" u="sng" noProof="0" dirty="0" smtClean="0"/>
              <a:t>l</a:t>
            </a:r>
            <a:endParaRPr lang="fr-FR" sz="1100" noProof="0" dirty="0" smtClean="0"/>
          </a:p>
          <a:p>
            <a:pPr>
              <a:lnSpc>
                <a:spcPct val="150000"/>
              </a:lnSpc>
            </a:pPr>
            <a:r>
              <a:rPr lang="fr-FR" sz="1100" noProof="0" dirty="0" smtClean="0"/>
              <a:t>Hewson, J., M. </a:t>
            </a:r>
            <a:r>
              <a:rPr lang="fr-FR" sz="1100" noProof="0" dirty="0" err="1" smtClean="0"/>
              <a:t>Steininger</a:t>
            </a:r>
            <a:r>
              <a:rPr lang="fr-FR" sz="1100" noProof="0" dirty="0" smtClean="0"/>
              <a:t>, and S. </a:t>
            </a:r>
            <a:r>
              <a:rPr lang="fr-FR" sz="1100" noProof="0" dirty="0" err="1" smtClean="0"/>
              <a:t>Pesmajoglou</a:t>
            </a:r>
            <a:r>
              <a:rPr lang="fr-FR" sz="1100" noProof="0" dirty="0" smtClean="0"/>
              <a:t>, </a:t>
            </a:r>
            <a:r>
              <a:rPr lang="fr-FR" sz="1100" noProof="0" dirty="0" err="1" smtClean="0"/>
              <a:t>eds</a:t>
            </a:r>
            <a:r>
              <a:rPr lang="fr-FR" sz="1100" noProof="0" dirty="0" smtClean="0"/>
              <a:t>. 2013. </a:t>
            </a:r>
            <a:r>
              <a:rPr lang="fr-FR" sz="1100" i="1" noProof="0" dirty="0" smtClean="0"/>
              <a:t>REDD+ </a:t>
            </a:r>
            <a:r>
              <a:rPr lang="fr-FR" sz="1100" i="1" noProof="0" dirty="0" err="1" smtClean="0"/>
              <a:t>Measurement</a:t>
            </a:r>
            <a:r>
              <a:rPr lang="fr-FR" sz="1100" i="1" noProof="0" dirty="0" smtClean="0"/>
              <a:t>, </a:t>
            </a:r>
            <a:r>
              <a:rPr lang="fr-FR" sz="1100" i="1" noProof="0" dirty="0" err="1" smtClean="0"/>
              <a:t>Reporting</a:t>
            </a:r>
            <a:r>
              <a:rPr lang="fr-FR" sz="1100" i="1" noProof="0" dirty="0" smtClean="0"/>
              <a:t> and </a:t>
            </a:r>
            <a:r>
              <a:rPr lang="fr-FR" sz="1100" i="1" noProof="0" dirty="0" err="1" smtClean="0"/>
              <a:t>Verification</a:t>
            </a:r>
            <a:r>
              <a:rPr lang="fr-FR" sz="1100" i="1" noProof="0" dirty="0" smtClean="0"/>
              <a:t> (MRV) </a:t>
            </a:r>
            <a:r>
              <a:rPr lang="fr-FR" sz="1100" i="1" noProof="0" dirty="0" err="1" smtClean="0"/>
              <a:t>Manual</a:t>
            </a:r>
            <a:r>
              <a:rPr lang="fr-FR" sz="1100" i="1" noProof="0" dirty="0" smtClean="0"/>
              <a:t>: USAID-</a:t>
            </a:r>
            <a:r>
              <a:rPr lang="fr-FR" sz="1100" i="1" noProof="0" dirty="0" err="1" smtClean="0"/>
              <a:t>supported</a:t>
            </a:r>
            <a:r>
              <a:rPr lang="fr-FR" sz="1100" i="1" noProof="0" dirty="0" smtClean="0"/>
              <a:t> Forest </a:t>
            </a:r>
            <a:r>
              <a:rPr lang="fr-FR" sz="1100" i="1" noProof="0" dirty="0" err="1" smtClean="0"/>
              <a:t>Carbon</a:t>
            </a:r>
            <a:r>
              <a:rPr lang="fr-FR" sz="1100" i="1" noProof="0" dirty="0" smtClean="0"/>
              <a:t>, </a:t>
            </a:r>
            <a:r>
              <a:rPr lang="fr-FR" sz="1100" i="1" noProof="0" dirty="0" err="1" smtClean="0"/>
              <a:t>Markets</a:t>
            </a:r>
            <a:r>
              <a:rPr lang="fr-FR" sz="1100" i="1" noProof="0" dirty="0" smtClean="0"/>
              <a:t> and </a:t>
            </a:r>
            <a:r>
              <a:rPr lang="fr-FR" sz="1100" i="1" noProof="0" dirty="0" err="1" smtClean="0"/>
              <a:t>Communities</a:t>
            </a:r>
            <a:r>
              <a:rPr lang="fr-FR" sz="1100" i="1" noProof="0" dirty="0" smtClean="0"/>
              <a:t> Program</a:t>
            </a:r>
            <a:r>
              <a:rPr lang="fr-FR" sz="1100" noProof="0" dirty="0" smtClean="0"/>
              <a:t>. Washington, DC: USAID. http://www.fcmcglobal.org/documents/mrvmanual/MRV_Manual.pdf </a:t>
            </a:r>
          </a:p>
          <a:p>
            <a:pPr>
              <a:lnSpc>
                <a:spcPct val="150000"/>
              </a:lnSpc>
            </a:pPr>
            <a:r>
              <a:rPr lang="fr-FR" sz="1100" noProof="0" dirty="0" err="1" smtClean="0"/>
              <a:t>Herold</a:t>
            </a:r>
            <a:r>
              <a:rPr lang="fr-FR" sz="1100" noProof="0" dirty="0" smtClean="0"/>
              <a:t>, M., and M. </a:t>
            </a:r>
            <a:r>
              <a:rPr lang="fr-FR" sz="1100" noProof="0" dirty="0" err="1" smtClean="0"/>
              <a:t>Skutsch</a:t>
            </a:r>
            <a:r>
              <a:rPr lang="fr-FR" sz="1100" noProof="0" dirty="0" smtClean="0"/>
              <a:t>. 2009. “</a:t>
            </a:r>
            <a:r>
              <a:rPr lang="fr-FR" sz="1100" noProof="0" dirty="0" err="1" smtClean="0"/>
              <a:t>Measurement</a:t>
            </a:r>
            <a:r>
              <a:rPr lang="fr-FR" sz="1100" noProof="0" dirty="0" smtClean="0"/>
              <a:t>, </a:t>
            </a:r>
            <a:r>
              <a:rPr lang="fr-FR" sz="1100" noProof="0" dirty="0" err="1" smtClean="0"/>
              <a:t>Reporting</a:t>
            </a:r>
            <a:r>
              <a:rPr lang="fr-FR" sz="1100" noProof="0" dirty="0" smtClean="0"/>
              <a:t> and </a:t>
            </a:r>
            <a:r>
              <a:rPr lang="fr-FR" sz="1100" noProof="0" dirty="0" err="1" smtClean="0"/>
              <a:t>Verification</a:t>
            </a:r>
            <a:r>
              <a:rPr lang="fr-FR" sz="1100" noProof="0" dirty="0" smtClean="0"/>
              <a:t> for REDD+: Objectives, </a:t>
            </a:r>
            <a:r>
              <a:rPr lang="fr-FR" sz="1100" noProof="0" dirty="0" err="1" smtClean="0"/>
              <a:t>Capacities</a:t>
            </a:r>
            <a:r>
              <a:rPr lang="fr-FR" sz="1100" noProof="0" dirty="0" smtClean="0"/>
              <a:t> and Institutions.” In </a:t>
            </a:r>
            <a:r>
              <a:rPr lang="fr-FR" sz="1100" i="1" noProof="0" dirty="0" err="1" smtClean="0"/>
              <a:t>Realising</a:t>
            </a:r>
            <a:r>
              <a:rPr lang="fr-FR" sz="1100" i="1" noProof="0" dirty="0" smtClean="0"/>
              <a:t> REDD+: National </a:t>
            </a:r>
            <a:r>
              <a:rPr lang="fr-FR" sz="1100" i="1" noProof="0" dirty="0" err="1" smtClean="0"/>
              <a:t>strategy</a:t>
            </a:r>
            <a:r>
              <a:rPr lang="fr-FR" sz="1100" i="1" noProof="0" dirty="0" smtClean="0"/>
              <a:t> and </a:t>
            </a:r>
            <a:r>
              <a:rPr lang="fr-FR" sz="1100" i="1" noProof="0" dirty="0" err="1" smtClean="0"/>
              <a:t>policy</a:t>
            </a:r>
            <a:r>
              <a:rPr lang="fr-FR" sz="1100" i="1" noProof="0" dirty="0" smtClean="0"/>
              <a:t> options</a:t>
            </a:r>
            <a:r>
              <a:rPr lang="fr-FR" sz="1100" noProof="0" dirty="0" smtClean="0"/>
              <a:t>, </a:t>
            </a:r>
            <a:r>
              <a:rPr lang="fr-FR" sz="1100" noProof="0" dirty="0" err="1" smtClean="0"/>
              <a:t>ed</a:t>
            </a:r>
            <a:r>
              <a:rPr lang="fr-FR" sz="1100" noProof="0" dirty="0" smtClean="0"/>
              <a:t>. A. </a:t>
            </a:r>
            <a:r>
              <a:rPr lang="fr-FR" sz="1100" noProof="0" dirty="0" err="1" smtClean="0"/>
              <a:t>Angelsen</a:t>
            </a:r>
            <a:r>
              <a:rPr lang="fr-FR" sz="1100" noProof="0" dirty="0" smtClean="0"/>
              <a:t>. 85–100. Bogor, </a:t>
            </a:r>
            <a:r>
              <a:rPr lang="fr-FR" sz="1100" noProof="0" dirty="0" err="1" smtClean="0"/>
              <a:t>Indonesia</a:t>
            </a:r>
            <a:r>
              <a:rPr lang="fr-FR" sz="1100" noProof="0" dirty="0" smtClean="0"/>
              <a:t>: Center for International </a:t>
            </a:r>
            <a:r>
              <a:rPr lang="fr-FR" sz="1100" noProof="0" dirty="0" err="1" smtClean="0"/>
              <a:t>Forestry</a:t>
            </a:r>
            <a:r>
              <a:rPr lang="fr-FR" sz="1100" noProof="0" dirty="0" smtClean="0"/>
              <a:t> </a:t>
            </a:r>
            <a:r>
              <a:rPr lang="fr-FR" sz="1100" noProof="0" dirty="0" err="1" smtClean="0"/>
              <a:t>Research</a:t>
            </a:r>
            <a:r>
              <a:rPr lang="fr-FR" sz="1100" noProof="0" dirty="0" smtClean="0"/>
              <a:t>. http://www.cifor.org/online-library/browse/view-publication/publication/3835.html.</a:t>
            </a:r>
          </a:p>
          <a:p>
            <a:r>
              <a:rPr lang="fr-FR" sz="1100" noProof="0" dirty="0" smtClean="0"/>
              <a:t>GIEC, 2003. </a:t>
            </a:r>
            <a:r>
              <a:rPr lang="fr-FR" sz="1100" i="1" noProof="0" dirty="0" smtClean="0"/>
              <a:t>2003 Recommandations en matière de bonnes pratiques pour le secteur de l’utilisation des terres, changements d’affectation des terres et foresterie</a:t>
            </a:r>
            <a:r>
              <a:rPr lang="fr-FR" sz="1100" noProof="0" dirty="0" smtClean="0"/>
              <a:t>, </a:t>
            </a:r>
            <a:r>
              <a:rPr lang="fr-FR" sz="1100" noProof="0" dirty="0" err="1" smtClean="0"/>
              <a:t>Edité</a:t>
            </a:r>
            <a:r>
              <a:rPr lang="fr-FR" sz="1100" noProof="0" dirty="0" smtClean="0"/>
              <a:t> par le Programme GIEC des </a:t>
            </a:r>
            <a:r>
              <a:rPr lang="fr-FR" sz="1100" noProof="0" dirty="0" err="1" smtClean="0"/>
              <a:t>invetaires</a:t>
            </a:r>
            <a:r>
              <a:rPr lang="fr-FR" sz="1100" noProof="0" dirty="0" smtClean="0"/>
              <a:t> nationaux de gaz à effet de serre, </a:t>
            </a:r>
            <a:r>
              <a:rPr lang="fr-FR" sz="1100" noProof="0" dirty="0" err="1" smtClean="0"/>
              <a:t>Penman</a:t>
            </a:r>
            <a:r>
              <a:rPr lang="fr-FR" sz="1100" noProof="0" dirty="0" smtClean="0"/>
              <a:t>, J., </a:t>
            </a:r>
            <a:r>
              <a:rPr lang="fr-FR" sz="1100" noProof="0" dirty="0" err="1" smtClean="0"/>
              <a:t>Gytarsky</a:t>
            </a:r>
            <a:r>
              <a:rPr lang="fr-FR" sz="1100" noProof="0" dirty="0" smtClean="0"/>
              <a:t>, M., </a:t>
            </a:r>
            <a:r>
              <a:rPr lang="fr-FR" sz="1100" noProof="0" dirty="0" err="1" smtClean="0"/>
              <a:t>Hiraishi</a:t>
            </a:r>
            <a:r>
              <a:rPr lang="fr-FR" sz="1100" noProof="0" dirty="0" smtClean="0"/>
              <a:t>, T., </a:t>
            </a:r>
            <a:r>
              <a:rPr lang="fr-FR" sz="1100" noProof="0" dirty="0" err="1" smtClean="0"/>
              <a:t>Krug</a:t>
            </a:r>
            <a:r>
              <a:rPr lang="fr-FR" sz="1100" noProof="0" dirty="0" smtClean="0"/>
              <a:t>, T., Kruger, D., </a:t>
            </a:r>
            <a:r>
              <a:rPr lang="fr-FR" sz="1100" noProof="0" dirty="0" err="1" smtClean="0"/>
              <a:t>Pipatti</a:t>
            </a:r>
            <a:r>
              <a:rPr lang="fr-FR" sz="1100" noProof="0" dirty="0" smtClean="0"/>
              <a:t>, R., </a:t>
            </a:r>
            <a:r>
              <a:rPr lang="fr-FR" sz="1100" noProof="0" dirty="0" err="1" smtClean="0"/>
              <a:t>Buendia</a:t>
            </a:r>
            <a:r>
              <a:rPr lang="fr-FR" sz="1100" noProof="0" dirty="0" smtClean="0"/>
              <a:t>, L., </a:t>
            </a:r>
            <a:r>
              <a:rPr lang="fr-FR" sz="1100" noProof="0" dirty="0" err="1" smtClean="0"/>
              <a:t>Miwa</a:t>
            </a:r>
            <a:r>
              <a:rPr lang="fr-FR" sz="1100" noProof="0" dirty="0" smtClean="0"/>
              <a:t>, K., </a:t>
            </a:r>
            <a:r>
              <a:rPr lang="fr-FR" sz="1100" noProof="0" dirty="0" err="1" smtClean="0"/>
              <a:t>Ngara</a:t>
            </a:r>
            <a:r>
              <a:rPr lang="fr-FR" sz="1100" noProof="0" dirty="0" smtClean="0"/>
              <a:t>, T., </a:t>
            </a:r>
            <a:r>
              <a:rPr lang="fr-FR" sz="1100" noProof="0" dirty="0" err="1" smtClean="0"/>
              <a:t>Tanabe</a:t>
            </a:r>
            <a:r>
              <a:rPr lang="fr-FR" sz="1100" noProof="0" dirty="0" smtClean="0"/>
              <a:t>, K., Wagner, F. Publié par: IGES, Japon. </a:t>
            </a:r>
            <a:r>
              <a:rPr lang="fr-FR" sz="1100" u="sng" noProof="0" dirty="0" smtClean="0">
                <a:hlinkClick r:id="rId4"/>
              </a:rPr>
              <a:t>http://www.ipcc-nggip.iges.or.jp/public/gpglulucf/gpglulucf.html</a:t>
            </a:r>
            <a:r>
              <a:rPr lang="fr-FR" sz="1100" noProof="0" dirty="0" smtClean="0"/>
              <a:t> (souvent désignées par GPG-UTCATF)</a:t>
            </a:r>
          </a:p>
          <a:p>
            <a:pPr>
              <a:lnSpc>
                <a:spcPct val="150000"/>
              </a:lnSpc>
            </a:pPr>
            <a:r>
              <a:rPr lang="fr-FR" sz="1100" noProof="0" dirty="0" smtClean="0"/>
              <a:t>Mora, B., M. </a:t>
            </a:r>
            <a:r>
              <a:rPr lang="fr-FR" sz="1100" noProof="0" dirty="0" err="1" smtClean="0"/>
              <a:t>Herold</a:t>
            </a:r>
            <a:r>
              <a:rPr lang="fr-FR" sz="1100" noProof="0" dirty="0" smtClean="0"/>
              <a:t>, V. De </a:t>
            </a:r>
            <a:r>
              <a:rPr lang="fr-FR" sz="1100" noProof="0" dirty="0" err="1" smtClean="0"/>
              <a:t>Sy</a:t>
            </a:r>
            <a:r>
              <a:rPr lang="fr-FR" sz="1100" noProof="0" dirty="0" smtClean="0"/>
              <a:t>., A. </a:t>
            </a:r>
            <a:r>
              <a:rPr lang="fr-FR" sz="1100" noProof="0" dirty="0" err="1" smtClean="0"/>
              <a:t>Wijaya</a:t>
            </a:r>
            <a:r>
              <a:rPr lang="fr-FR" sz="1100" noProof="0" dirty="0" smtClean="0"/>
              <a:t>, L. </a:t>
            </a:r>
            <a:r>
              <a:rPr lang="fr-FR" sz="1100" noProof="0" dirty="0" err="1" smtClean="0"/>
              <a:t>Verchot</a:t>
            </a:r>
            <a:r>
              <a:rPr lang="fr-FR" sz="1100" noProof="0" dirty="0" smtClean="0"/>
              <a:t>, and J. </a:t>
            </a:r>
            <a:r>
              <a:rPr lang="fr-FR" sz="1100" noProof="0" dirty="0" err="1" smtClean="0"/>
              <a:t>Penman</a:t>
            </a:r>
            <a:r>
              <a:rPr lang="fr-FR" sz="1100" noProof="0" dirty="0" smtClean="0"/>
              <a:t>. 2012. </a:t>
            </a:r>
            <a:r>
              <a:rPr lang="fr-FR" sz="1100" i="1" noProof="0" dirty="0" err="1" smtClean="0"/>
              <a:t>Capacity</a:t>
            </a:r>
            <a:r>
              <a:rPr lang="fr-FR" sz="1100" i="1" noProof="0" dirty="0" smtClean="0"/>
              <a:t> </a:t>
            </a:r>
            <a:r>
              <a:rPr lang="fr-FR" sz="1100" i="1" noProof="0" dirty="0" err="1" smtClean="0"/>
              <a:t>Development</a:t>
            </a:r>
            <a:r>
              <a:rPr lang="fr-FR" sz="1100" i="1" noProof="0" dirty="0" smtClean="0"/>
              <a:t> in National Forest Monitoring: </a:t>
            </a:r>
            <a:r>
              <a:rPr lang="fr-FR" sz="1100" i="1" noProof="0" dirty="0" err="1" smtClean="0"/>
              <a:t>Experiences</a:t>
            </a:r>
            <a:r>
              <a:rPr lang="fr-FR" sz="1100" i="1" noProof="0" dirty="0" smtClean="0"/>
              <a:t> and Progress for REDD+</a:t>
            </a:r>
            <a:r>
              <a:rPr lang="fr-FR" sz="1100" noProof="0" dirty="0" smtClean="0"/>
              <a:t>. Bogor, </a:t>
            </a:r>
            <a:r>
              <a:rPr lang="fr-FR" sz="1100" noProof="0" dirty="0" err="1" smtClean="0"/>
              <a:t>Indonesia</a:t>
            </a:r>
            <a:r>
              <a:rPr lang="fr-FR" sz="1100" noProof="0" dirty="0" smtClean="0"/>
              <a:t>:  Joint report by Center for International </a:t>
            </a:r>
            <a:r>
              <a:rPr lang="fr-FR" sz="1100" noProof="0" dirty="0" err="1" smtClean="0"/>
              <a:t>Forestry</a:t>
            </a:r>
            <a:r>
              <a:rPr lang="fr-FR" sz="1100" noProof="0" dirty="0" smtClean="0"/>
              <a:t> </a:t>
            </a:r>
            <a:r>
              <a:rPr lang="fr-FR" sz="1100" noProof="0" dirty="0" err="1" smtClean="0"/>
              <a:t>Research</a:t>
            </a:r>
            <a:r>
              <a:rPr lang="fr-FR" sz="1100" noProof="0" dirty="0" smtClean="0"/>
              <a:t> and GOFC-GOLD. http://www.cifor.org/online-library/browse/view-publication/publication/3944.html.</a:t>
            </a:r>
          </a:p>
          <a:p>
            <a:pPr marL="0" indent="0">
              <a:lnSpc>
                <a:spcPct val="150000"/>
              </a:lnSpc>
              <a:buNone/>
            </a:pPr>
            <a:endParaRPr lang="fr-FR" sz="1100" noProof="0" dirty="0" smtClean="0"/>
          </a:p>
          <a:p>
            <a:pPr marL="0" indent="0">
              <a:buNone/>
            </a:pPr>
            <a:endParaRPr lang="fr-FR" sz="1100" noProof="0" dirty="0"/>
          </a:p>
        </p:txBody>
      </p:sp>
    </p:spTree>
    <p:extLst>
      <p:ext uri="{BB962C8B-B14F-4D97-AF65-F5344CB8AC3E}">
        <p14:creationId xmlns:p14="http://schemas.microsoft.com/office/powerpoint/2010/main" val="31325594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a:xfrm>
            <a:off x="491642" y="230188"/>
            <a:ext cx="8442796" cy="791650"/>
          </a:xfrm>
        </p:spPr>
        <p:txBody>
          <a:bodyPr/>
          <a:lstStyle/>
          <a:p>
            <a:r>
              <a:rPr lang="fr-FR" noProof="0" dirty="0" smtClean="0"/>
              <a:t>Plan du cours</a:t>
            </a:r>
            <a:endParaRPr lang="fr-FR" noProof="0" dirty="0"/>
          </a:p>
        </p:txBody>
      </p:sp>
      <p:sp>
        <p:nvSpPr>
          <p:cNvPr id="3" name="Tijdelijke aanduiding voor tekst 2"/>
          <p:cNvSpPr>
            <a:spLocks noGrp="1"/>
          </p:cNvSpPr>
          <p:nvPr>
            <p:ph type="body" sz="quarter" idx="10"/>
            <p:custDataLst>
              <p:tags r:id="rId2"/>
            </p:custDataLst>
          </p:nvPr>
        </p:nvSpPr>
        <p:spPr>
          <a:xfrm>
            <a:off x="421200" y="1389412"/>
            <a:ext cx="8521188" cy="4061361"/>
          </a:xfrm>
        </p:spPr>
        <p:txBody>
          <a:bodyPr/>
          <a:lstStyle/>
          <a:p>
            <a:pPr marL="342900" lvl="0" indent="-342900">
              <a:lnSpc>
                <a:spcPct val="100000"/>
              </a:lnSpc>
              <a:buSzPct val="100000"/>
              <a:buFont typeface="+mj-lt"/>
              <a:buAutoNum type="arabicPeriod"/>
            </a:pPr>
            <a:r>
              <a:rPr lang="fr-FR" sz="2400" noProof="0" dirty="0" smtClean="0"/>
              <a:t>Cadre institutionnel</a:t>
            </a:r>
          </a:p>
          <a:p>
            <a:pPr marL="342900" lvl="0" indent="-342900">
              <a:lnSpc>
                <a:spcPct val="100000"/>
              </a:lnSpc>
              <a:buSzPct val="100000"/>
              <a:buFont typeface="+mj-lt"/>
              <a:buAutoNum type="arabicPeriod"/>
            </a:pPr>
            <a:r>
              <a:rPr lang="fr-FR" sz="2400" noProof="0" dirty="0" smtClean="0"/>
              <a:t>Gestion des données</a:t>
            </a:r>
          </a:p>
          <a:p>
            <a:pPr marL="342900" indent="-342900">
              <a:lnSpc>
                <a:spcPct val="100000"/>
              </a:lnSpc>
              <a:buSzPct val="100000"/>
              <a:buFont typeface="+mj-lt"/>
              <a:buAutoNum type="arabicPeriod"/>
            </a:pPr>
            <a:endParaRPr lang="fr-FR" sz="2400" noProof="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a:xfrm>
            <a:off x="491642" y="230188"/>
            <a:ext cx="8442796" cy="840125"/>
          </a:xfrm>
        </p:spPr>
        <p:txBody>
          <a:bodyPr/>
          <a:lstStyle/>
          <a:p>
            <a:r>
              <a:rPr lang="fr-FR" noProof="0" dirty="0" smtClean="0"/>
              <a:t>Plan du cours</a:t>
            </a:r>
            <a:endParaRPr lang="fr-FR" noProof="0" dirty="0"/>
          </a:p>
        </p:txBody>
      </p:sp>
      <p:sp>
        <p:nvSpPr>
          <p:cNvPr id="3" name="Tijdelijke aanduiding voor tekst 2"/>
          <p:cNvSpPr>
            <a:spLocks noGrp="1"/>
          </p:cNvSpPr>
          <p:nvPr>
            <p:ph type="body" sz="quarter" idx="10"/>
            <p:custDataLst>
              <p:tags r:id="rId2"/>
            </p:custDataLst>
          </p:nvPr>
        </p:nvSpPr>
        <p:spPr>
          <a:xfrm>
            <a:off x="421200" y="1389412"/>
            <a:ext cx="8521188" cy="4061361"/>
          </a:xfrm>
        </p:spPr>
        <p:txBody>
          <a:bodyPr/>
          <a:lstStyle/>
          <a:p>
            <a:pPr marL="342900" lvl="0" indent="-342900">
              <a:lnSpc>
                <a:spcPct val="100000"/>
              </a:lnSpc>
              <a:buSzPct val="100000"/>
              <a:buFont typeface="+mj-lt"/>
              <a:buAutoNum type="arabicPeriod"/>
            </a:pPr>
            <a:r>
              <a:rPr lang="fr-FR" sz="2400" b="1" noProof="0" dirty="0" smtClean="0"/>
              <a:t>Cadre institutionnel</a:t>
            </a:r>
          </a:p>
          <a:p>
            <a:pPr marL="342900" lvl="0" indent="-342900">
              <a:lnSpc>
                <a:spcPct val="100000"/>
              </a:lnSpc>
              <a:buClr>
                <a:schemeClr val="bg2">
                  <a:lumMod val="20000"/>
                  <a:lumOff val="80000"/>
                </a:schemeClr>
              </a:buClr>
              <a:buSzPct val="100000"/>
              <a:buFont typeface="+mj-lt"/>
              <a:buAutoNum type="arabicPeriod"/>
            </a:pPr>
            <a:r>
              <a:rPr lang="fr-FR" sz="2400" noProof="0" dirty="0" smtClean="0">
                <a:solidFill>
                  <a:schemeClr val="bg2">
                    <a:lumMod val="20000"/>
                    <a:lumOff val="80000"/>
                  </a:schemeClr>
                </a:solidFill>
              </a:rPr>
              <a:t>Gestion des données</a:t>
            </a:r>
          </a:p>
          <a:p>
            <a:pPr marL="342900" indent="-342900">
              <a:lnSpc>
                <a:spcPct val="100000"/>
              </a:lnSpc>
              <a:buSzPct val="100000"/>
              <a:buFont typeface="+mj-lt"/>
              <a:buAutoNum type="arabicPeriod"/>
            </a:pPr>
            <a:endParaRPr lang="fr-FR" sz="2400" noProof="0" dirty="0"/>
          </a:p>
        </p:txBody>
      </p:sp>
    </p:spTree>
    <p:extLst>
      <p:ext uri="{BB962C8B-B14F-4D97-AF65-F5344CB8AC3E}">
        <p14:creationId xmlns:p14="http://schemas.microsoft.com/office/powerpoint/2010/main" val="19052315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a:xfrm>
            <a:off x="491642" y="230188"/>
            <a:ext cx="8442796" cy="1160462"/>
          </a:xfrm>
        </p:spPr>
        <p:txBody>
          <a:bodyPr/>
          <a:lstStyle/>
          <a:p>
            <a:r>
              <a:rPr lang="fr-FR" noProof="0" dirty="0" smtClean="0"/>
              <a:t>Importance du cadre institutionnel pour la MNV et la gestion des données</a:t>
            </a:r>
            <a:endParaRPr lang="fr-FR" noProof="0" dirty="0"/>
          </a:p>
        </p:txBody>
      </p:sp>
      <p:sp>
        <p:nvSpPr>
          <p:cNvPr id="3" name="Tijdelijke aanduiding voor tekst 2"/>
          <p:cNvSpPr>
            <a:spLocks noGrp="1"/>
          </p:cNvSpPr>
          <p:nvPr>
            <p:ph type="body" sz="quarter" idx="10"/>
            <p:custDataLst>
              <p:tags r:id="rId2"/>
            </p:custDataLst>
          </p:nvPr>
        </p:nvSpPr>
        <p:spPr>
          <a:xfrm>
            <a:off x="392625" y="1762125"/>
            <a:ext cx="8521188" cy="4219874"/>
          </a:xfrm>
        </p:spPr>
        <p:txBody>
          <a:bodyPr/>
          <a:lstStyle/>
          <a:p>
            <a:r>
              <a:rPr lang="fr-FR" noProof="0" dirty="0" smtClean="0"/>
              <a:t>Faire en sorte que différents acteurs et secteurs travaillent ensemble à des fins d’efficacité et de viabilité à long terme</a:t>
            </a:r>
          </a:p>
          <a:p>
            <a:r>
              <a:rPr lang="fr-FR" noProof="0" dirty="0" smtClean="0"/>
              <a:t>Définir clairement les rôles et responsabilités des organismes et des acteurs concernés</a:t>
            </a:r>
          </a:p>
          <a:p>
            <a:pPr marL="252413" lvl="1" indent="-252413">
              <a:spcBef>
                <a:spcPts val="1200"/>
              </a:spcBef>
              <a:buSzPct val="140000"/>
              <a:buFont typeface="Wingdings" pitchFamily="2" charset="2"/>
              <a:buChar char="§"/>
            </a:pPr>
            <a:r>
              <a:rPr lang="fr-FR" noProof="0" dirty="0" smtClean="0"/>
              <a:t>Améliorer la coordination entre les ministères, les administrations infranationales et d’autres organismes</a:t>
            </a:r>
          </a:p>
          <a:p>
            <a:r>
              <a:rPr lang="fr-FR" noProof="0" dirty="0" smtClean="0"/>
              <a:t>Améliorer l’efficacité et la viabilité à long terme</a:t>
            </a:r>
          </a:p>
          <a:p>
            <a:r>
              <a:rPr lang="fr-FR" noProof="0" dirty="0" smtClean="0"/>
              <a:t>Coordonner la prise de décision et les activités à différents échelons politiques </a:t>
            </a:r>
          </a:p>
        </p:txBody>
      </p:sp>
    </p:spTree>
    <p:extLst>
      <p:ext uri="{BB962C8B-B14F-4D97-AF65-F5344CB8AC3E}">
        <p14:creationId xmlns:p14="http://schemas.microsoft.com/office/powerpoint/2010/main" val="26118246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91642" y="230188"/>
            <a:ext cx="8442796" cy="783699"/>
          </a:xfrm>
        </p:spPr>
        <p:txBody>
          <a:bodyPr/>
          <a:lstStyle/>
          <a:p>
            <a:r>
              <a:rPr lang="fr-FR" sz="2700" noProof="0" dirty="0" smtClean="0"/>
              <a:t>Dispositifs institutionnels stables et bien établis</a:t>
            </a:r>
            <a:endParaRPr lang="fr-FR" sz="2700" noProof="0" dirty="0"/>
          </a:p>
        </p:txBody>
      </p:sp>
      <p:sp>
        <p:nvSpPr>
          <p:cNvPr id="3" name="Text Placeholder 2"/>
          <p:cNvSpPr>
            <a:spLocks noGrp="1"/>
          </p:cNvSpPr>
          <p:nvPr>
            <p:ph type="body" sz="quarter" idx="10"/>
            <p:custDataLst>
              <p:tags r:id="rId2"/>
            </p:custDataLst>
          </p:nvPr>
        </p:nvSpPr>
        <p:spPr>
          <a:xfrm>
            <a:off x="421200" y="1190626"/>
            <a:ext cx="8521188" cy="4734224"/>
          </a:xfrm>
        </p:spPr>
        <p:txBody>
          <a:bodyPr>
            <a:normAutofit fontScale="77500" lnSpcReduction="20000"/>
          </a:bodyPr>
          <a:lstStyle/>
          <a:p>
            <a:r>
              <a:rPr lang="fr-FR" sz="2000" noProof="0" dirty="0" smtClean="0">
                <a:sym typeface="Wingdings" panose="05000000000000000000" pitchFamily="2" charset="2"/>
              </a:rPr>
              <a:t>Le cadre institutionnel est important pour des pratiques de référence comme la documentation et l’archivage</a:t>
            </a:r>
          </a:p>
          <a:p>
            <a:r>
              <a:rPr lang="fr-FR" sz="2000" noProof="0" dirty="0" smtClean="0">
                <a:sym typeface="Wingdings" panose="05000000000000000000" pitchFamily="2" charset="2"/>
              </a:rPr>
              <a:t>Il faut des documents pour construire une mémoire institutionnelle, afin que d’autres parties comprennent la nature des informations à disposition</a:t>
            </a:r>
          </a:p>
          <a:p>
            <a:r>
              <a:rPr lang="fr-FR" sz="2000" noProof="0" dirty="0" smtClean="0">
                <a:sym typeface="Wingdings" panose="05000000000000000000" pitchFamily="2" charset="2"/>
              </a:rPr>
              <a:t>Avantages des dispositifs institutionnels :</a:t>
            </a:r>
            <a:endParaRPr lang="fr-FR" sz="2000" noProof="0" dirty="0" smtClean="0"/>
          </a:p>
          <a:p>
            <a:pPr lvl="1">
              <a:spcBef>
                <a:spcPts val="500"/>
              </a:spcBef>
            </a:pPr>
            <a:r>
              <a:rPr lang="fr-FR" sz="1800" noProof="0" dirty="0" smtClean="0"/>
              <a:t>L’équipe chargée de l’inventaire connait la source des données</a:t>
            </a:r>
          </a:p>
          <a:p>
            <a:pPr lvl="1">
              <a:spcBef>
                <a:spcPts val="500"/>
              </a:spcBef>
            </a:pPr>
            <a:r>
              <a:rPr lang="fr-FR" sz="1800" noProof="0" dirty="0" smtClean="0"/>
              <a:t>Si les responsabilités sont clairement communiquées aux fournisseurs de données, les responsables du secteur peuvent être assurés de la disponibilité des données</a:t>
            </a:r>
          </a:p>
          <a:p>
            <a:pPr lvl="1">
              <a:spcBef>
                <a:spcPts val="500"/>
              </a:spcBef>
            </a:pPr>
            <a:r>
              <a:rPr lang="fr-FR" sz="1800" noProof="0" dirty="0" smtClean="0"/>
              <a:t>Une mémoire institutionnelle se construit si les dispositifs favorisent la continuité</a:t>
            </a:r>
          </a:p>
          <a:p>
            <a:pPr lvl="1">
              <a:spcBef>
                <a:spcPts val="500"/>
              </a:spcBef>
            </a:pPr>
            <a:r>
              <a:rPr lang="fr-FR" sz="1800" noProof="0" dirty="0" smtClean="0"/>
              <a:t>Les organismes et les experts qui conviennent sont identifiés dès le début du processus</a:t>
            </a:r>
          </a:p>
        </p:txBody>
      </p:sp>
    </p:spTree>
    <p:extLst>
      <p:ext uri="{BB962C8B-B14F-4D97-AF65-F5344CB8AC3E}">
        <p14:creationId xmlns:p14="http://schemas.microsoft.com/office/powerpoint/2010/main" val="32692981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53413" y="196381"/>
            <a:ext cx="8290857" cy="1100791"/>
          </a:xfrm>
        </p:spPr>
        <p:txBody>
          <a:bodyPr>
            <a:normAutofit fontScale="90000"/>
          </a:bodyPr>
          <a:lstStyle/>
          <a:p>
            <a:r>
              <a:rPr lang="fr-FR" noProof="0" dirty="0" smtClean="0"/>
              <a:t>Prescriptions concernant le cadre institutionnel de MNV</a:t>
            </a:r>
            <a:endParaRPr lang="fr-FR" noProof="0" dirty="0"/>
          </a:p>
        </p:txBody>
      </p:sp>
      <p:sp>
        <p:nvSpPr>
          <p:cNvPr id="3" name="Text Placeholder 2"/>
          <p:cNvSpPr>
            <a:spLocks noGrp="1"/>
          </p:cNvSpPr>
          <p:nvPr>
            <p:ph type="body" sz="quarter" idx="10"/>
            <p:custDataLst>
              <p:tags r:id="rId2"/>
            </p:custDataLst>
          </p:nvPr>
        </p:nvSpPr>
        <p:spPr>
          <a:xfrm>
            <a:off x="411675" y="1500992"/>
            <a:ext cx="8521188" cy="4404807"/>
          </a:xfrm>
        </p:spPr>
        <p:txBody>
          <a:bodyPr/>
          <a:lstStyle/>
          <a:p>
            <a:r>
              <a:rPr lang="fr-FR" b="1" noProof="0" dirty="0" smtClean="0"/>
              <a:t>Coordination</a:t>
            </a:r>
            <a:r>
              <a:rPr lang="fr-FR" noProof="0" dirty="0" smtClean="0"/>
              <a:t> : Mécanisme de coordination et de coopération de haut niveau pour :</a:t>
            </a:r>
          </a:p>
          <a:p>
            <a:pPr lvl="1"/>
            <a:r>
              <a:rPr lang="fr-FR" sz="2000" noProof="0" dirty="0" smtClean="0"/>
              <a:t>Mettre la MNV du carbone forestier en lien avec la politique nationale de REDD+</a:t>
            </a:r>
          </a:p>
          <a:p>
            <a:pPr lvl="1"/>
            <a:r>
              <a:rPr lang="fr-FR" sz="2000" noProof="0" dirty="0" smtClean="0"/>
              <a:t>Préciser et contrôler les rôles et responsabilités </a:t>
            </a:r>
          </a:p>
          <a:p>
            <a:r>
              <a:rPr lang="fr-FR" noProof="0" dirty="0" smtClean="0"/>
              <a:t>Unités techniques et p</a:t>
            </a:r>
            <a:r>
              <a:rPr lang="fr-FR" dirty="0" err="1" smtClean="0"/>
              <a:t>rotocoles</a:t>
            </a:r>
            <a:r>
              <a:rPr lang="fr-FR" dirty="0" smtClean="0"/>
              <a:t> </a:t>
            </a:r>
            <a:r>
              <a:rPr lang="fr-FR" dirty="0"/>
              <a:t>de </a:t>
            </a:r>
            <a:r>
              <a:rPr lang="fr-FR" b="1" noProof="0" dirty="0" smtClean="0"/>
              <a:t>mesure et de suivi</a:t>
            </a:r>
            <a:r>
              <a:rPr lang="fr-FR" noProof="0" dirty="0" smtClean="0"/>
              <a:t> </a:t>
            </a:r>
            <a:r>
              <a:rPr lang="fr-FR" noProof="0" dirty="0" smtClean="0">
                <a:solidFill>
                  <a:schemeClr val="tx1"/>
                </a:solidFill>
              </a:rPr>
              <a:t>pour l’acquisition et l’analyse des données </a:t>
            </a:r>
            <a:endParaRPr lang="fr-FR" noProof="0" dirty="0" smtClean="0"/>
          </a:p>
          <a:p>
            <a:r>
              <a:rPr lang="fr-FR" noProof="0" dirty="0" smtClean="0"/>
              <a:t>Unité de </a:t>
            </a:r>
            <a:r>
              <a:rPr lang="fr-FR" b="1" noProof="0" dirty="0" smtClean="0"/>
              <a:t>notification </a:t>
            </a:r>
            <a:r>
              <a:rPr lang="fr-FR" noProof="0" dirty="0" smtClean="0"/>
              <a:t>chargée de regrouper les données dans une base de données centralisée -&gt; estimations nationales, rapports internationaux, etc.</a:t>
            </a:r>
          </a:p>
          <a:p>
            <a:r>
              <a:rPr lang="fr-FR" noProof="0" dirty="0" smtClean="0"/>
              <a:t>Cadre de </a:t>
            </a:r>
            <a:r>
              <a:rPr lang="fr-FR" b="1" noProof="0" dirty="0" smtClean="0"/>
              <a:t>vérification </a:t>
            </a:r>
            <a:endParaRPr lang="fr-FR" noProof="0" dirty="0"/>
          </a:p>
        </p:txBody>
      </p:sp>
    </p:spTree>
    <p:extLst>
      <p:ext uri="{BB962C8B-B14F-4D97-AF65-F5344CB8AC3E}">
        <p14:creationId xmlns:p14="http://schemas.microsoft.com/office/powerpoint/2010/main" val="29374841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91642" y="230188"/>
            <a:ext cx="8442796" cy="791650"/>
          </a:xfrm>
        </p:spPr>
        <p:txBody>
          <a:bodyPr/>
          <a:lstStyle/>
          <a:p>
            <a:r>
              <a:rPr lang="fr-FR" noProof="0" dirty="0" smtClean="0"/>
              <a:t>Institutions recommandées pour la MNV</a:t>
            </a:r>
            <a:endParaRPr lang="fr-FR" noProof="0" dirty="0"/>
          </a:p>
        </p:txBody>
      </p:sp>
      <p:sp>
        <p:nvSpPr>
          <p:cNvPr id="3" name="Text Placeholder 2"/>
          <p:cNvSpPr>
            <a:spLocks noGrp="1"/>
          </p:cNvSpPr>
          <p:nvPr>
            <p:ph type="body" sz="quarter" idx="10"/>
            <p:custDataLst>
              <p:tags r:id="rId2"/>
            </p:custDataLst>
          </p:nvPr>
        </p:nvSpPr>
        <p:spPr>
          <a:xfrm>
            <a:off x="421200" y="1323975"/>
            <a:ext cx="8521188" cy="4829475"/>
          </a:xfrm>
        </p:spPr>
        <p:txBody>
          <a:bodyPr>
            <a:normAutofit fontScale="92500"/>
          </a:bodyPr>
          <a:lstStyle/>
          <a:p>
            <a:r>
              <a:rPr lang="fr-FR" noProof="0" dirty="0" smtClean="0">
                <a:solidFill>
                  <a:schemeClr val="tx1"/>
                </a:solidFill>
              </a:rPr>
              <a:t>Un organe national de coordination et de pilotage ou un conseil consultatif, y compris un registre national du carbone</a:t>
            </a:r>
          </a:p>
          <a:p>
            <a:r>
              <a:rPr lang="fr-FR" noProof="0" dirty="0" smtClean="0">
                <a:solidFill>
                  <a:schemeClr val="tx1"/>
                </a:solidFill>
              </a:rPr>
              <a:t>Une autorité centrale chargée du suivi, de l’estimation, de l’information et de la vérification en ce qui concerne le carbone, comprenant des unité de mesure du carbone forestier</a:t>
            </a:r>
          </a:p>
          <a:p>
            <a:r>
              <a:rPr lang="fr-FR" noProof="0" dirty="0" smtClean="0">
                <a:solidFill>
                  <a:schemeClr val="tx1"/>
                </a:solidFill>
              </a:rPr>
              <a:t>Une infrastructure de données spatiales et/ou un système d’information sur les forêts et l’utilisation des terres</a:t>
            </a:r>
          </a:p>
          <a:p>
            <a:pPr marL="0" indent="-33337">
              <a:buNone/>
            </a:pPr>
            <a:r>
              <a:rPr lang="fr-FR" sz="2000" noProof="0" dirty="0" smtClean="0">
                <a:solidFill>
                  <a:schemeClr val="tx1"/>
                </a:solidFill>
                <a:sym typeface="Wingdings" panose="05000000000000000000" pitchFamily="2" charset="2"/>
              </a:rPr>
              <a:t> Les </a:t>
            </a:r>
            <a:r>
              <a:rPr lang="fr-FR" sz="2000" noProof="0" dirty="0" smtClean="0">
                <a:solidFill>
                  <a:schemeClr val="tx1"/>
                </a:solidFill>
              </a:rPr>
              <a:t>dispositifs institutionnels spécifiques dépendent de la situation du pays</a:t>
            </a:r>
          </a:p>
          <a:p>
            <a:pPr marL="0" indent="-33337">
              <a:buNone/>
            </a:pPr>
            <a:r>
              <a:rPr lang="fr-FR" sz="2000" noProof="0" dirty="0" smtClean="0">
                <a:solidFill>
                  <a:schemeClr val="tx1"/>
                </a:solidFill>
                <a:sym typeface="Wingdings" panose="05000000000000000000" pitchFamily="2" charset="2"/>
              </a:rPr>
              <a:t></a:t>
            </a:r>
            <a:r>
              <a:rPr lang="fr-FR" noProof="0" dirty="0" smtClean="0"/>
              <a:t> </a:t>
            </a:r>
            <a:r>
              <a:rPr lang="fr-FR" sz="2000" i="1" noProof="0" dirty="0" smtClean="0">
                <a:solidFill>
                  <a:schemeClr val="tx1"/>
                </a:solidFill>
                <a:sym typeface="Wingdings" panose="05000000000000000000" pitchFamily="2" charset="2"/>
              </a:rPr>
              <a:t>Le modèle EPA </a:t>
            </a:r>
            <a:r>
              <a:rPr lang="fr-FR" sz="2000" noProof="0" dirty="0" smtClean="0">
                <a:solidFill>
                  <a:schemeClr val="tx1"/>
                </a:solidFill>
                <a:sym typeface="Wingdings" panose="05000000000000000000" pitchFamily="2" charset="2"/>
              </a:rPr>
              <a:t>peut être utilisé pour </a:t>
            </a:r>
            <a:r>
              <a:rPr lang="fr-FR" sz="2000" noProof="0" dirty="0" smtClean="0"/>
              <a:t>dresser un état récapitulatif des dispositifs institutionnels existants et déterminer les besoins et les pistes d’amélioration (voir la section suivante)</a:t>
            </a:r>
            <a:endParaRPr lang="fr-FR" noProof="0" dirty="0"/>
          </a:p>
        </p:txBody>
      </p:sp>
    </p:spTree>
    <p:extLst>
      <p:ext uri="{BB962C8B-B14F-4D97-AF65-F5344CB8AC3E}">
        <p14:creationId xmlns:p14="http://schemas.microsoft.com/office/powerpoint/2010/main" val="5224418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18977" y="230188"/>
            <a:ext cx="8615461" cy="1013821"/>
          </a:xfrm>
        </p:spPr>
        <p:txBody>
          <a:bodyPr>
            <a:normAutofit fontScale="90000"/>
          </a:bodyPr>
          <a:lstStyle/>
          <a:p>
            <a:r>
              <a:rPr lang="fr-FR" noProof="0" dirty="0" smtClean="0"/>
              <a:t>Quelques options de dispositifs institutionnels</a:t>
            </a:r>
            <a:endParaRPr lang="fr-FR" noProof="0" dirty="0"/>
          </a:p>
        </p:txBody>
      </p:sp>
      <p:sp>
        <p:nvSpPr>
          <p:cNvPr id="3" name="Text Placeholder 2"/>
          <p:cNvSpPr>
            <a:spLocks noGrp="1"/>
          </p:cNvSpPr>
          <p:nvPr>
            <p:ph type="body" sz="quarter" idx="10"/>
            <p:custDataLst>
              <p:tags r:id="rId2"/>
            </p:custDataLst>
          </p:nvPr>
        </p:nvSpPr>
        <p:spPr/>
        <p:txBody>
          <a:bodyPr/>
          <a:lstStyle/>
          <a:p>
            <a:pPr marL="252413" lvl="1" indent="-252413">
              <a:spcBef>
                <a:spcPts val="1200"/>
              </a:spcBef>
              <a:buSzPct val="140000"/>
              <a:buFont typeface="Wingdings" pitchFamily="2" charset="2"/>
              <a:buChar char="§"/>
            </a:pPr>
            <a:r>
              <a:rPr lang="fr-FR" noProof="0" dirty="0" smtClean="0">
                <a:solidFill>
                  <a:schemeClr val="tx1"/>
                </a:solidFill>
              </a:rPr>
              <a:t>Les dispositifs institutionnels spécifiques dépendent de la situation du pays :</a:t>
            </a:r>
          </a:p>
          <a:p>
            <a:pPr lvl="1"/>
            <a:r>
              <a:rPr lang="fr-FR" sz="2000" noProof="0" dirty="0" smtClean="0"/>
              <a:t>Centralisés ou décentralisés</a:t>
            </a:r>
          </a:p>
          <a:p>
            <a:pPr lvl="1"/>
            <a:r>
              <a:rPr lang="fr-FR" sz="2000" noProof="0" dirty="0" smtClean="0"/>
              <a:t>Internes ou externes</a:t>
            </a:r>
          </a:p>
          <a:p>
            <a:pPr lvl="1"/>
            <a:r>
              <a:rPr lang="fr-FR" sz="2000" noProof="0" dirty="0" smtClean="0"/>
              <a:t>Comportant un ou plusieurs organismes</a:t>
            </a:r>
          </a:p>
          <a:p>
            <a:pPr lvl="1"/>
            <a:r>
              <a:rPr lang="fr-FR" sz="2000" noProof="0" dirty="0" smtClean="0"/>
              <a:t>Intégrés ou distincts</a:t>
            </a:r>
          </a:p>
          <a:p>
            <a:pPr marL="696913" lvl="1" indent="0">
              <a:buNone/>
            </a:pPr>
            <a:endParaRPr lang="fr-FR" noProof="0" dirty="0" smtClean="0"/>
          </a:p>
          <a:p>
            <a:pPr marL="0" indent="-33337">
              <a:buNone/>
            </a:pPr>
            <a:r>
              <a:rPr lang="fr-FR" sz="1400" noProof="0" dirty="0" smtClean="0"/>
              <a:t>Source : Hewson, </a:t>
            </a:r>
            <a:r>
              <a:rPr lang="fr-FR" sz="1400" noProof="0" dirty="0" err="1" smtClean="0"/>
              <a:t>Steininger</a:t>
            </a:r>
            <a:r>
              <a:rPr lang="fr-FR" sz="1400" noProof="0" dirty="0" smtClean="0"/>
              <a:t> et </a:t>
            </a:r>
            <a:r>
              <a:rPr lang="fr-FR" sz="1400" noProof="0" dirty="0" err="1" smtClean="0"/>
              <a:t>Pesmajoglou</a:t>
            </a:r>
            <a:r>
              <a:rPr lang="fr-FR" sz="1400" noProof="0" dirty="0" smtClean="0"/>
              <a:t>, 2013, ch. 2.4.</a:t>
            </a:r>
            <a:endParaRPr lang="fr-FR" sz="1400" noProof="0" dirty="0"/>
          </a:p>
        </p:txBody>
      </p:sp>
    </p:spTree>
    <p:extLst>
      <p:ext uri="{BB962C8B-B14F-4D97-AF65-F5344CB8AC3E}">
        <p14:creationId xmlns:p14="http://schemas.microsoft.com/office/powerpoint/2010/main" val="224039773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0"/>
</p:tagLst>
</file>

<file path=ppt/tags/tag11.xml><?xml version="1.0" encoding="utf-8"?>
<p:tagLst xmlns:a="http://schemas.openxmlformats.org/drawingml/2006/main" xmlns:r="http://schemas.openxmlformats.org/officeDocument/2006/relationships" xmlns:p="http://schemas.openxmlformats.org/presentationml/2006/main">
  <p:tag name="NUM" val="11"/>
</p:tagLst>
</file>

<file path=ppt/tags/tag12.xml><?xml version="1.0" encoding="utf-8"?>
<p:tagLst xmlns:a="http://schemas.openxmlformats.org/drawingml/2006/main" xmlns:r="http://schemas.openxmlformats.org/officeDocument/2006/relationships" xmlns:p="http://schemas.openxmlformats.org/presentationml/2006/main">
  <p:tag name="NUM" val="12"/>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4"/>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2"/>
</p:tagLst>
</file>

<file path=ppt/tags/tag44.xml><?xml version="1.0" encoding="utf-8"?>
<p:tagLst xmlns:a="http://schemas.openxmlformats.org/drawingml/2006/main" xmlns:r="http://schemas.openxmlformats.org/officeDocument/2006/relationships" xmlns:p="http://schemas.openxmlformats.org/presentationml/2006/main">
  <p:tag name="NUM" val="3"/>
</p:tagLst>
</file>

<file path=ppt/tags/tag45.xml><?xml version="1.0" encoding="utf-8"?>
<p:tagLst xmlns:a="http://schemas.openxmlformats.org/drawingml/2006/main" xmlns:r="http://schemas.openxmlformats.org/officeDocument/2006/relationships" xmlns:p="http://schemas.openxmlformats.org/presentationml/2006/main">
  <p:tag name="NUM" val="4"/>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NUM" val="3"/>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3"/>
</p:tagLst>
</file>

<file path=ppt/tags/tag52.xml><?xml version="1.0" encoding="utf-8"?>
<p:tagLst xmlns:a="http://schemas.openxmlformats.org/drawingml/2006/main" xmlns:r="http://schemas.openxmlformats.org/officeDocument/2006/relationships" xmlns:p="http://schemas.openxmlformats.org/presentationml/2006/main">
  <p:tag name="NUM" val="1"/>
</p:tagLst>
</file>

<file path=ppt/tags/tag53.xml><?xml version="1.0" encoding="utf-8"?>
<p:tagLst xmlns:a="http://schemas.openxmlformats.org/drawingml/2006/main" xmlns:r="http://schemas.openxmlformats.org/officeDocument/2006/relationships" xmlns:p="http://schemas.openxmlformats.org/presentationml/2006/main">
  <p:tag name="NUM" val="2"/>
</p:tagLst>
</file>

<file path=ppt/tags/tag54.xml><?xml version="1.0" encoding="utf-8"?>
<p:tagLst xmlns:a="http://schemas.openxmlformats.org/drawingml/2006/main" xmlns:r="http://schemas.openxmlformats.org/officeDocument/2006/relationships" xmlns:p="http://schemas.openxmlformats.org/presentationml/2006/main">
  <p:tag name="NUM" val="3"/>
</p:tagLst>
</file>

<file path=ppt/tags/tag55.xml><?xml version="1.0" encoding="utf-8"?>
<p:tagLst xmlns:a="http://schemas.openxmlformats.org/drawingml/2006/main" xmlns:r="http://schemas.openxmlformats.org/officeDocument/2006/relationships" xmlns:p="http://schemas.openxmlformats.org/presentationml/2006/main">
  <p:tag name="NUM" val="4"/>
</p:tagLst>
</file>

<file path=ppt/tags/tag56.xml><?xml version="1.0" encoding="utf-8"?>
<p:tagLst xmlns:a="http://schemas.openxmlformats.org/drawingml/2006/main" xmlns:r="http://schemas.openxmlformats.org/officeDocument/2006/relationships" xmlns:p="http://schemas.openxmlformats.org/presentationml/2006/main">
  <p:tag name="NUM" val="5"/>
</p:tagLst>
</file>

<file path=ppt/tags/tag57.xml><?xml version="1.0" encoding="utf-8"?>
<p:tagLst xmlns:a="http://schemas.openxmlformats.org/drawingml/2006/main" xmlns:r="http://schemas.openxmlformats.org/officeDocument/2006/relationships" xmlns:p="http://schemas.openxmlformats.org/presentationml/2006/main">
  <p:tag name="NUM" val="1"/>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2"/>
</p:tagLst>
</file>

<file path=ppt/tags/tag61.xml><?xml version="1.0" encoding="utf-8"?>
<p:tagLst xmlns:a="http://schemas.openxmlformats.org/drawingml/2006/main" xmlns:r="http://schemas.openxmlformats.org/officeDocument/2006/relationships" xmlns:p="http://schemas.openxmlformats.org/presentationml/2006/main">
  <p:tag name="NUM" val="1"/>
</p:tagLst>
</file>

<file path=ppt/tags/tag62.xml><?xml version="1.0" encoding="utf-8"?>
<p:tagLst xmlns:a="http://schemas.openxmlformats.org/drawingml/2006/main" xmlns:r="http://schemas.openxmlformats.org/officeDocument/2006/relationships" xmlns:p="http://schemas.openxmlformats.org/presentationml/2006/main">
  <p:tag name="NUM" val="2"/>
</p:tagLst>
</file>

<file path=ppt/tags/tag63.xml><?xml version="1.0" encoding="utf-8"?>
<p:tagLst xmlns:a="http://schemas.openxmlformats.org/drawingml/2006/main" xmlns:r="http://schemas.openxmlformats.org/officeDocument/2006/relationships" xmlns:p="http://schemas.openxmlformats.org/presentationml/2006/main">
  <p:tag name="NUM" val="1"/>
</p:tagLst>
</file>

<file path=ppt/tags/tag64.xml><?xml version="1.0" encoding="utf-8"?>
<p:tagLst xmlns:a="http://schemas.openxmlformats.org/drawingml/2006/main" xmlns:r="http://schemas.openxmlformats.org/officeDocument/2006/relationships" xmlns:p="http://schemas.openxmlformats.org/presentationml/2006/main">
  <p:tag name="NUM" val="2"/>
</p:tagLst>
</file>

<file path=ppt/tags/tag65.xml><?xml version="1.0" encoding="utf-8"?>
<p:tagLst xmlns:a="http://schemas.openxmlformats.org/drawingml/2006/main" xmlns:r="http://schemas.openxmlformats.org/officeDocument/2006/relationships" xmlns:p="http://schemas.openxmlformats.org/presentationml/2006/main">
  <p:tag name="NUM" val="1"/>
</p:tagLst>
</file>

<file path=ppt/tags/tag66.xml><?xml version="1.0" encoding="utf-8"?>
<p:tagLst xmlns:a="http://schemas.openxmlformats.org/drawingml/2006/main" xmlns:r="http://schemas.openxmlformats.org/officeDocument/2006/relationships" xmlns:p="http://schemas.openxmlformats.org/presentationml/2006/main">
  <p:tag name="NUM" val="2"/>
</p:tagLst>
</file>

<file path=ppt/tags/tag67.xml><?xml version="1.0" encoding="utf-8"?>
<p:tagLst xmlns:a="http://schemas.openxmlformats.org/drawingml/2006/main" xmlns:r="http://schemas.openxmlformats.org/officeDocument/2006/relationships" xmlns:p="http://schemas.openxmlformats.org/presentationml/2006/main">
  <p:tag name="NUM" val="1"/>
</p:tagLst>
</file>

<file path=ppt/tags/tag68.xml><?xml version="1.0" encoding="utf-8"?>
<p:tagLst xmlns:a="http://schemas.openxmlformats.org/drawingml/2006/main" xmlns:r="http://schemas.openxmlformats.org/officeDocument/2006/relationships" xmlns:p="http://schemas.openxmlformats.org/presentationml/2006/main">
  <p:tag name="NUM" val="2"/>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4"/>
</p:tagLst>
</file>

<file path=ppt/tags/tag73.xml><?xml version="1.0" encoding="utf-8"?>
<p:tagLst xmlns:a="http://schemas.openxmlformats.org/drawingml/2006/main" xmlns:r="http://schemas.openxmlformats.org/officeDocument/2006/relationships" xmlns:p="http://schemas.openxmlformats.org/presentationml/2006/main">
  <p:tag name="NUM" val="5"/>
</p:tagLst>
</file>

<file path=ppt/tags/tag74.xml><?xml version="1.0" encoding="utf-8"?>
<p:tagLst xmlns:a="http://schemas.openxmlformats.org/drawingml/2006/main" xmlns:r="http://schemas.openxmlformats.org/officeDocument/2006/relationships" xmlns:p="http://schemas.openxmlformats.org/presentationml/2006/main">
  <p:tag name="NUM" val="1"/>
</p:tagLst>
</file>

<file path=ppt/tags/tag75.xml><?xml version="1.0" encoding="utf-8"?>
<p:tagLst xmlns:a="http://schemas.openxmlformats.org/drawingml/2006/main" xmlns:r="http://schemas.openxmlformats.org/officeDocument/2006/relationships" xmlns:p="http://schemas.openxmlformats.org/presentationml/2006/main">
  <p:tag name="NUM" val="2"/>
</p:tagLst>
</file>

<file path=ppt/tags/tag76.xml><?xml version="1.0" encoding="utf-8"?>
<p:tagLst xmlns:a="http://schemas.openxmlformats.org/drawingml/2006/main" xmlns:r="http://schemas.openxmlformats.org/officeDocument/2006/relationships" xmlns:p="http://schemas.openxmlformats.org/presentationml/2006/main">
  <p:tag name="NUM" val="1"/>
</p:tagLst>
</file>

<file path=ppt/tags/tag77.xml><?xml version="1.0" encoding="utf-8"?>
<p:tagLst xmlns:a="http://schemas.openxmlformats.org/drawingml/2006/main" xmlns:r="http://schemas.openxmlformats.org/officeDocument/2006/relationships" xmlns:p="http://schemas.openxmlformats.org/presentationml/2006/main">
  <p:tag name="NUM" val="2"/>
</p:tagLst>
</file>

<file path=ppt/tags/tag78.xml><?xml version="1.0" encoding="utf-8"?>
<p:tagLst xmlns:a="http://schemas.openxmlformats.org/drawingml/2006/main" xmlns:r="http://schemas.openxmlformats.org/officeDocument/2006/relationships" xmlns:p="http://schemas.openxmlformats.org/presentationml/2006/main">
  <p:tag name="NUM" val="1"/>
</p:tagLst>
</file>

<file path=ppt/tags/tag79.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80.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heme/theme1.xml><?xml version="1.0" encoding="utf-8"?>
<a:theme xmlns:a="http://schemas.openxmlformats.org/drawingml/2006/main" name="Wageningen UR">
  <a:themeElements>
    <a:clrScheme name="WHUK - 010412">
      <a:dk1>
        <a:srgbClr val="005172"/>
      </a:dk1>
      <a:lt1>
        <a:srgbClr val="FFFFFF"/>
      </a:lt1>
      <a:dk2>
        <a:srgbClr val="34B233"/>
      </a:dk2>
      <a:lt2>
        <a:srgbClr val="005172"/>
      </a:lt2>
      <a:accent1>
        <a:srgbClr val="519FD7"/>
      </a:accent1>
      <a:accent2>
        <a:srgbClr val="948A85"/>
      </a:accent2>
      <a:accent3>
        <a:srgbClr val="D5D2CA"/>
      </a:accent3>
      <a:accent4>
        <a:srgbClr val="FF7900"/>
      </a:accent4>
      <a:accent5>
        <a:srgbClr val="00549F"/>
      </a:accent5>
      <a:accent6>
        <a:srgbClr val="000000"/>
      </a:accent6>
      <a:hlink>
        <a:srgbClr val="00549F"/>
      </a:hlink>
      <a:folHlink>
        <a:srgbClr val="000000"/>
      </a:folHlink>
    </a:clrScheme>
    <a:fontScheme name="Wageningen UR">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solidFill>
          <a:schemeClr val="accent3"/>
        </a:solidFill>
      </a:spPr>
      <a:bodyPr wrap="none" rtlCol="0">
        <a:spAutoFit/>
      </a:bodyPr>
      <a:lstStyle>
        <a:defPPr>
          <a:lnSpc>
            <a:spcPts val="1800"/>
          </a:lnSpc>
          <a:defRPr sz="1400" dirty="0" err="1" smtClean="0">
            <a:latin typeface="Verdana"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21306</TotalTime>
  <Words>2430</Words>
  <Application>Microsoft Office PowerPoint</Application>
  <PresentationFormat>On-screen Show (4:3)</PresentationFormat>
  <Paragraphs>335</Paragraphs>
  <Slides>29</Slides>
  <Notes>29</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Wageningen UR</vt:lpstr>
      <vt:lpstr>Module 3.1 Organisation et gestion des données au niveau national</vt:lpstr>
      <vt:lpstr>Documents de base</vt:lpstr>
      <vt:lpstr>Plan du cours</vt:lpstr>
      <vt:lpstr>Plan du cours</vt:lpstr>
      <vt:lpstr>Importance du cadre institutionnel pour la MNV et la gestion des données</vt:lpstr>
      <vt:lpstr>Dispositifs institutionnels stables et bien établis</vt:lpstr>
      <vt:lpstr>Prescriptions concernant le cadre institutionnel de MNV</vt:lpstr>
      <vt:lpstr>Institutions recommandées pour la MNV</vt:lpstr>
      <vt:lpstr>Quelques options de dispositifs institutionnels</vt:lpstr>
      <vt:lpstr>Exemple de dispositif institutionnel en Inde</vt:lpstr>
      <vt:lpstr>Recommandations concernant les dispositifs institutionnels : Système de gestion des données</vt:lpstr>
      <vt:lpstr>Plan du cours</vt:lpstr>
      <vt:lpstr>Importance d’une organisation des données au niveau national et de l’établissement d’un système de gestion des données</vt:lpstr>
      <vt:lpstr>Concept d’infrastructure de données spatiales</vt:lpstr>
      <vt:lpstr>Systèmes d’information sur les forêts et l’utilisation des terres (FLUIS)</vt:lpstr>
      <vt:lpstr>FLUIS : Exemple représentatif du flux de données entre collecteurs et utilisateurs finaux </vt:lpstr>
      <vt:lpstr>Exemples de FLUIS : Cameroun &amp; Indonésie</vt:lpstr>
      <vt:lpstr>Exemples de réseaux nationaux de données spatiales</vt:lpstr>
      <vt:lpstr>Besoins de gestion des données pour la préparation d’un inventaire national de GES (1/3)</vt:lpstr>
      <vt:lpstr>Besoins de gestion des données pour la préparation d’un inventaire national de GES (2/3)</vt:lpstr>
      <vt:lpstr>Besoins de gestion des données pour la préparation d’un inventaire national de GES (3/3)</vt:lpstr>
      <vt:lpstr>Développer des capacités de collecte et de gestion des données</vt:lpstr>
      <vt:lpstr>Assurance / contrôle de la qualité </vt:lpstr>
      <vt:lpstr>Modèles de système national de l’Agence américaine de protection de l’environnement (EPA)</vt:lpstr>
      <vt:lpstr>Modèle EPA 2 : « Documentation des méthodes et des données »</vt:lpstr>
      <vt:lpstr>Récapitulatif</vt:lpstr>
      <vt:lpstr>Modules complémentaires recommandés</vt:lpstr>
      <vt:lpstr>Références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Erika Romijn</dc:creator>
  <cp:lastModifiedBy>Carter, Sarah</cp:lastModifiedBy>
  <cp:revision>949</cp:revision>
  <cp:lastPrinted>2015-06-10T11:45:42Z</cp:lastPrinted>
  <dcterms:created xsi:type="dcterms:W3CDTF">2011-09-29T08:30:03Z</dcterms:created>
  <dcterms:modified xsi:type="dcterms:W3CDTF">2017-04-03T10:54:40Z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_Template">
    <vt:lpwstr>WHUK.pptx</vt:lpwstr>
  </property>
</Properties>
</file>