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7">
  <p:sldMasterIdLst>
    <p:sldMasterId id="2147483648" r:id="rId1"/>
  </p:sldMasterIdLst>
  <p:notesMasterIdLst>
    <p:notesMasterId r:id="rId70"/>
  </p:notesMasterIdLst>
  <p:handoutMasterIdLst>
    <p:handoutMasterId r:id="rId71"/>
  </p:handoutMasterIdLst>
  <p:sldIdLst>
    <p:sldId id="380" r:id="rId2"/>
    <p:sldId id="381" r:id="rId3"/>
    <p:sldId id="465" r:id="rId4"/>
    <p:sldId id="464" r:id="rId5"/>
    <p:sldId id="383" r:id="rId6"/>
    <p:sldId id="398" r:id="rId7"/>
    <p:sldId id="408" r:id="rId8"/>
    <p:sldId id="466" r:id="rId9"/>
    <p:sldId id="365" r:id="rId10"/>
    <p:sldId id="425" r:id="rId11"/>
    <p:sldId id="368" r:id="rId12"/>
    <p:sldId id="369" r:id="rId13"/>
    <p:sldId id="370" r:id="rId14"/>
    <p:sldId id="467" r:id="rId15"/>
    <p:sldId id="406" r:id="rId16"/>
    <p:sldId id="471" r:id="rId17"/>
    <p:sldId id="472" r:id="rId18"/>
    <p:sldId id="470" r:id="rId19"/>
    <p:sldId id="473" r:id="rId20"/>
    <p:sldId id="411" r:id="rId21"/>
    <p:sldId id="420" r:id="rId22"/>
    <p:sldId id="427" r:id="rId23"/>
    <p:sldId id="413" r:id="rId24"/>
    <p:sldId id="421" r:id="rId25"/>
    <p:sldId id="414" r:id="rId26"/>
    <p:sldId id="415" r:id="rId27"/>
    <p:sldId id="416" r:id="rId28"/>
    <p:sldId id="417" r:id="rId29"/>
    <p:sldId id="422" r:id="rId30"/>
    <p:sldId id="423" r:id="rId31"/>
    <p:sldId id="468" r:id="rId32"/>
    <p:sldId id="409" r:id="rId33"/>
    <p:sldId id="384" r:id="rId34"/>
    <p:sldId id="385" r:id="rId35"/>
    <p:sldId id="386" r:id="rId36"/>
    <p:sldId id="387" r:id="rId37"/>
    <p:sldId id="388" r:id="rId38"/>
    <p:sldId id="389" r:id="rId39"/>
    <p:sldId id="390" r:id="rId40"/>
    <p:sldId id="391" r:id="rId41"/>
    <p:sldId id="392" r:id="rId42"/>
    <p:sldId id="439" r:id="rId43"/>
    <p:sldId id="393" r:id="rId44"/>
    <p:sldId id="394" r:id="rId45"/>
    <p:sldId id="395" r:id="rId46"/>
    <p:sldId id="469" r:id="rId47"/>
    <p:sldId id="440" r:id="rId48"/>
    <p:sldId id="441" r:id="rId49"/>
    <p:sldId id="442" r:id="rId50"/>
    <p:sldId id="443" r:id="rId51"/>
    <p:sldId id="444" r:id="rId52"/>
    <p:sldId id="445" r:id="rId53"/>
    <p:sldId id="446" r:id="rId54"/>
    <p:sldId id="450" r:id="rId55"/>
    <p:sldId id="456" r:id="rId56"/>
    <p:sldId id="457" r:id="rId57"/>
    <p:sldId id="454" r:id="rId58"/>
    <p:sldId id="447" r:id="rId59"/>
    <p:sldId id="474" r:id="rId60"/>
    <p:sldId id="475" r:id="rId61"/>
    <p:sldId id="448" r:id="rId62"/>
    <p:sldId id="449" r:id="rId63"/>
    <p:sldId id="476" r:id="rId64"/>
    <p:sldId id="477" r:id="rId65"/>
    <p:sldId id="478" r:id="rId66"/>
    <p:sldId id="479" r:id="rId67"/>
    <p:sldId id="480" r:id="rId68"/>
    <p:sldId id="481" r:id="rId69"/>
  </p:sldIdLst>
  <p:sldSz cx="9144000" cy="6858000" type="screen4x3"/>
  <p:notesSz cx="7010400" cy="92964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630"/>
    <a:srgbClr val="FFFFCC"/>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92" autoAdjust="0"/>
    <p:restoredTop sz="68519" autoAdjust="0"/>
  </p:normalViewPr>
  <p:slideViewPr>
    <p:cSldViewPr snapToGrid="0" showGuides="1">
      <p:cViewPr varScale="1">
        <p:scale>
          <a:sx n="60" d="100"/>
          <a:sy n="60" d="100"/>
        </p:scale>
        <p:origin x="-1740" y="-84"/>
      </p:cViewPr>
      <p:guideLst>
        <p:guide orient="horz" pos="1219"/>
        <p:guide orient="horz" pos="147"/>
        <p:guide orient="horz"/>
        <p:guide orient="horz" pos="3756"/>
        <p:guide pos="339"/>
        <p:guide pos="5633"/>
      </p:guideLst>
    </p:cSldViewPr>
  </p:slideViewPr>
  <p:outlineViewPr>
    <p:cViewPr>
      <p:scale>
        <a:sx n="33" d="100"/>
        <a:sy n="33" d="100"/>
      </p:scale>
      <p:origin x="0" y="-97902"/>
    </p:cViewPr>
  </p:outlineViewPr>
  <p:notesTextViewPr>
    <p:cViewPr>
      <p:scale>
        <a:sx n="118" d="100"/>
        <a:sy n="118" d="100"/>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783860-4368-477E-949C-EFFB2D7A6FCF}" type="datetimeFigureOut">
              <a:rPr lang="nl-NL" smtClean="0"/>
              <a:pPr/>
              <a:t>9-12-2016</a:t>
            </a:fld>
            <a:endParaRPr lang="es-ES" dirty="0"/>
          </a:p>
        </p:txBody>
      </p:sp>
      <p:sp>
        <p:nvSpPr>
          <p:cNvPr id="4" name="Tijdelijke aanduiding voor voetteks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48ACCC5-82E5-465D-9C4B-E9A05E0E54D2}" type="slidenum">
              <a:rPr lang="nl-NL" smtClean="0"/>
              <a:pPr/>
              <a:t>‹#›</a:t>
            </a:fld>
            <a:endParaRPr lang="es-ES" dirty="0"/>
          </a:p>
        </p:txBody>
      </p:sp>
    </p:spTree>
    <p:extLst>
      <p:ext uri="{BB962C8B-B14F-4D97-AF65-F5344CB8AC3E}">
        <p14:creationId xmlns:p14="http://schemas.microsoft.com/office/powerpoint/2010/main" val="21437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D5A3A1-DC64-4EF9-BE01-EE8ACAEB9029}" type="datetimeFigureOut">
              <a:rPr lang="en-GB" smtClean="0"/>
              <a:pPr/>
              <a:t>09/12/2016</a:t>
            </a:fld>
            <a:endParaRPr lang="es-E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599C58-F26E-484C-B158-D7CF572B4912}" type="slidenum">
              <a:rPr lang="en-GB" smtClean="0"/>
              <a:pPr/>
              <a:t>‹#›</a:t>
            </a:fld>
            <a:endParaRPr lang="es-ES"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a:t>
            </a:fld>
            <a:endParaRPr lang="es-ES" dirty="0"/>
          </a:p>
        </p:txBody>
      </p:sp>
    </p:spTree>
    <p:extLst>
      <p:ext uri="{BB962C8B-B14F-4D97-AF65-F5344CB8AC3E}">
        <p14:creationId xmlns:p14="http://schemas.microsoft.com/office/powerpoint/2010/main" val="41750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a:defRPr/>
            </a:pPr>
            <a:r>
              <a:rPr lang="en-US" dirty="0"/>
              <a:t>UMM = unidad mínima de mapeo.</a:t>
            </a:r>
            <a:endParaRPr lang="es-E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20</a:t>
            </a:fld>
            <a:endParaRPr lang="es-ES" dirty="0" smtClean="0"/>
          </a:p>
        </p:txBody>
      </p:sp>
    </p:spTree>
    <p:extLst>
      <p:ext uri="{BB962C8B-B14F-4D97-AF65-F5344CB8AC3E}">
        <p14:creationId xmlns:p14="http://schemas.microsoft.com/office/powerpoint/2010/main" val="49935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lvl="1" indent="-174708" defTabSz="931774">
              <a:buFontTx/>
              <a:buChar char="-"/>
              <a:defRPr/>
            </a:pPr>
            <a:r>
              <a:rPr lang="es-ES_tradnl" noProof="0" dirty="0" smtClean="0"/>
              <a:t>Las incongruencias temporales de las variaciones estacionales que pueden conducir a un falso cambio (fenología) y las condiciones de iluminación y atmosféricas diferentes se pueden reducir en el proceso de selección de imágenes mediante el uso de imágenes de la misma temporada o, cuando sea posible, la aplicación de dos imágenes para cada momento.</a:t>
            </a:r>
          </a:p>
          <a:p>
            <a:pPr marL="0" lvl="1" defTabSz="931774">
              <a:defRPr/>
            </a:pPr>
            <a:endParaRPr lang="es-ES_tradnl" noProof="0" dirty="0" smtClean="0"/>
          </a:p>
          <a:p>
            <a:pPr marL="174708" lvl="1" indent="-174708" defTabSz="931774">
              <a:buFontTx/>
              <a:buChar char="-"/>
              <a:defRPr/>
            </a:pPr>
            <a:r>
              <a:rPr lang="es-ES_tradnl" noProof="0" dirty="0" smtClean="0"/>
              <a:t>Se necesitan correcciones para los datos con un procesamiento geométrico/radiométrico bajo o nulo.</a:t>
            </a:r>
          </a:p>
          <a:p>
            <a:pPr marL="0" lvl="1" defTabSz="931774">
              <a:defRPr/>
            </a:pPr>
            <a:endParaRPr lang="es-ES_tradnl" noProof="0" dirty="0" smtClean="0"/>
          </a:p>
          <a:p>
            <a:pPr marL="174708" lvl="1" indent="-174708" defTabSz="931774">
              <a:buFontTx/>
              <a:buChar char="-"/>
              <a:defRPr/>
            </a:pPr>
            <a:r>
              <a:rPr lang="es-ES_tradnl" sz="1800" noProof="0" dirty="0" smtClean="0"/>
              <a:t>La provisión de datos iniciales, productos de datos intermedios, una documentación de todas las claves de interpretación de los pasos del procesamiento y los datos de capacitación junto con los mapas y las estimaciones finales contribuye a una consideración transparente del marco de seguimiento aplicado. El mapeo congruente también incluye un tratamiento adecuado de áreas sin datos (es decir, de limitaciones debido a la cubierta nubosa). </a:t>
            </a:r>
          </a:p>
          <a:p>
            <a:pPr marL="174708" lvl="1" indent="-174708">
              <a:buFontTx/>
              <a:buChar char="-"/>
              <a:defRPr/>
            </a:pP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21</a:t>
            </a:fld>
            <a:endParaRPr lang="es-ES" dirty="0" smtClean="0"/>
          </a:p>
        </p:txBody>
      </p:sp>
    </p:spTree>
    <p:extLst>
      <p:ext uri="{BB962C8B-B14F-4D97-AF65-F5344CB8AC3E}">
        <p14:creationId xmlns:p14="http://schemas.microsoft.com/office/powerpoint/2010/main" val="4112019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defTabSz="931774">
              <a:defRPr/>
            </a:pPr>
            <a:r>
              <a:rPr lang="es-ES_tradnl" noProof="0" dirty="0" smtClean="0"/>
              <a:t>Se presume que se producirán algunos errores aleatorios en la clasificación de la tierra durante la interpretación de imágenes individuales. Con una mayor escala de agregación estos errores pueden anularse: dos mapas consecutivos pueden parecer “exactos” en cuanto a la dimensión de área forestal frente al área no forestal. Sin embargo, cuando se superponen los mapas para detectar los cambios, se puede llegar a observar una falsa deforestación y aforestación.</a:t>
            </a: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22</a:t>
            </a:fld>
            <a:endParaRPr lang="es-ES" dirty="0" smtClean="0"/>
          </a:p>
        </p:txBody>
      </p:sp>
    </p:spTree>
    <p:extLst>
      <p:ext uri="{BB962C8B-B14F-4D97-AF65-F5344CB8AC3E}">
        <p14:creationId xmlns:p14="http://schemas.microsoft.com/office/powerpoint/2010/main" val="160683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s-ES_tradnl" noProof="0" dirty="0" smtClean="0"/>
              <a:t>Son pertinentes dos</a:t>
            </a:r>
            <a:r>
              <a:rPr lang="es-ES_tradnl" sz="1100" noProof="0" dirty="0" smtClean="0"/>
              <a:t> </a:t>
            </a:r>
            <a:r>
              <a:rPr lang="es-ES_tradnl" noProof="0" dirty="0" smtClean="0"/>
              <a:t>enfoques generales para la confección de mapas de cambio basados en la detección remota. La clasificación directa implica la confección del mapa directamente a partir de un conjunto de datos de capacitación de cambio y dos o más conjuntos de datos detectados de forma remota, en tanto que la posclasificación implica la construcción del mapa al comparar dos mapas de la cubierta terrestre por separado, cada uno construido con conjuntos únicos de datos de capacitación de la cubierta terrestre y datos detectados de forma remota. A menudo se prefiere la clasificación directa por varios motivos, incluso que solo debe considerarse un conjunto de errores (Fuller y otros, 2003), aunque los errores de los mapas de cambio son típicamente más frecuentes que los de los mapas de la cubierta terrestre. Además, la posclasificación puede ser la única alternativa posible debido a factores tales como la incapacidad de observar los mismos lugares en varias ocasiones (necesario para obtener datos de capacitación de cambio), la cantidad insuficiente de observaciones de capacitación de cambio, incluso cuando se observan los mismos lugares, o el requisito de utilizar un mapa de referencia histórica. Los datos de referencia de la evaluación de exactitud deben distinguirse de los datos de capacitación, aunque a menudo se utilizan con ambos fines. Es de importancia fundamental que, para que las estimaciones de exactitud, cubierta terrestre o cambio sean representativas de áreas completas de interés, los datos de referencia se obtengan con un diseño de muestreo de probabilidad, independientemente de la manera en la que se obtuvieron los datos de capacitación. Además, la naturaleza de los datos de referencia depende del método utilizado para confeccionar el mapa. Para los mapas confeccionados con la clasificación directa, los datos de referencia deben constar de observaciones del cambio basadas en dos fechas para los mismos lugares de muestra. Para los mapas confeccionados con posclasificación, los datos de referencia pueden constar ya sea de los mismos datos de referencia para los mapas hechos con la clasificación directa o para dos fechas, cada uno en lugares diferentes. </a:t>
            </a:r>
          </a:p>
          <a:p>
            <a:endParaRPr lang="es-ES_tradnl" noProof="0" dirty="0" smtClean="0"/>
          </a:p>
          <a:p>
            <a:pPr marL="174708" lvl="1" indent="-174708" defTabSz="931774">
              <a:buFontTx/>
              <a:buChar char="-"/>
              <a:defRPr/>
            </a:pP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23</a:t>
            </a:fld>
            <a:endParaRPr lang="es-ES" dirty="0" smtClean="0"/>
          </a:p>
        </p:txBody>
      </p:sp>
    </p:spTree>
    <p:extLst>
      <p:ext uri="{BB962C8B-B14F-4D97-AF65-F5344CB8AC3E}">
        <p14:creationId xmlns:p14="http://schemas.microsoft.com/office/powerpoint/2010/main" val="133097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defTabSz="931774">
              <a:defRPr/>
            </a:pPr>
            <a:r>
              <a:rPr lang="es-ES_tradnl" noProof="0" dirty="0" smtClean="0"/>
              <a:t>Basado en Fuller, Smith y Devereux (2003). </a:t>
            </a: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24</a:t>
            </a:fld>
            <a:endParaRPr lang="es-ES" dirty="0" smtClean="0"/>
          </a:p>
        </p:txBody>
      </p:sp>
    </p:spTree>
    <p:extLst>
      <p:ext uri="{BB962C8B-B14F-4D97-AF65-F5344CB8AC3E}">
        <p14:creationId xmlns:p14="http://schemas.microsoft.com/office/powerpoint/2010/main" val="2342762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lvl="1" indent="-174708">
              <a:buFontTx/>
              <a:buChar char="-"/>
              <a:defRPr/>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25</a:t>
            </a:fld>
            <a:endParaRPr lang="es-ES" dirty="0" smtClean="0"/>
          </a:p>
        </p:txBody>
      </p:sp>
    </p:spTree>
    <p:extLst>
      <p:ext uri="{BB962C8B-B14F-4D97-AF65-F5344CB8AC3E}">
        <p14:creationId xmlns:p14="http://schemas.microsoft.com/office/powerpoint/2010/main" val="2310815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s-ES_tradnl" b="1" noProof="0" dirty="0" smtClean="0"/>
              <a:t>Diseño de la muestra</a:t>
            </a:r>
            <a:endParaRPr lang="es-ES_tradnl" noProof="0" dirty="0" smtClean="0"/>
          </a:p>
          <a:p>
            <a:r>
              <a:rPr lang="es-ES_tradnl" noProof="0" dirty="0" smtClean="0"/>
              <a:t>El diseño de muestreo es un protocolo para seleccionar los lugares en los que se obtienen los datos de referencia. El enfoque preferido es el diseño de muestreo de probabilidades, que habitualmente combina un muestreo aleatorio, sistemático o estratificado simple con muestreo en grupos (según la correlación espacial y el costo de las observaciones). Deben utilizarse estimadores que sigan el principio de estimación congruente, y la estrategia de muestreo debe producir estimaciones de exactitud, de área y de área de cambio con la precisión adecuada. El protocolo del diseño de muestreo incluye la especificación del tamaño de la muestra, lugares de la muestra y las unidades de evaluación de referencia (es decir, píxeles o bloques de imágenes). Se debe utilizar el muestreo estratificado cuando algunas clases son poco frecuentes, que a menudo es el caso de las categorías de cambio, y para reflejar y tener en cuenta los gradientes pertinentes (es decir, ecorregiones) o factores conocidos que influyen en la exactitud del proceso de mapeo.</a:t>
            </a:r>
          </a:p>
          <a:p>
            <a:endParaRPr lang="es-ES_tradnl" noProof="0" dirty="0" smtClean="0"/>
          </a:p>
          <a:p>
            <a:r>
              <a:rPr lang="es-ES_tradnl" noProof="0" dirty="0" smtClean="0"/>
              <a:t>Por lo general, el muestreo sistemático con un punto de inicio aleatorio es más eficiente que el muestreo aleatorio simple y también es más rastreable. La variabilidad del muestreo se puede cuantificar con estimadores estándar sin sesgo en forma de fórmulas estadísticas. Si bien no se dispone de estimadores de variación sin sesgo para el muestreo sistemático, el uso de estimadores de muestreo aleatorio simple produce aproximaciones de variación conservadoras en el sentido de que son levemente mayores que las variaciones reales. El no muestreo o los errores de "medición" son más difíciles de evaluar y requieren acciones de doble control (inspección en una submuestra, etc.).</a:t>
            </a:r>
          </a:p>
          <a:p>
            <a:pPr marL="174708" lvl="1" indent="-174708">
              <a:buFontTx/>
              <a:buChar char="-"/>
              <a:defRPr/>
            </a:pP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26</a:t>
            </a:fld>
            <a:endParaRPr lang="es-ES" dirty="0" smtClean="0"/>
          </a:p>
        </p:txBody>
      </p:sp>
    </p:spTree>
    <p:extLst>
      <p:ext uri="{BB962C8B-B14F-4D97-AF65-F5344CB8AC3E}">
        <p14:creationId xmlns:p14="http://schemas.microsoft.com/office/powerpoint/2010/main" val="3240596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s-ES_tradnl" b="1" noProof="0" dirty="0" smtClean="0"/>
              <a:t>Diseño de respuesta</a:t>
            </a:r>
            <a:endParaRPr lang="es-ES_tradnl" noProof="0" dirty="0" smtClean="0"/>
          </a:p>
          <a:p>
            <a:r>
              <a:rPr lang="es-ES_tradnl" noProof="0" dirty="0" smtClean="0"/>
              <a:t>El diseño de respuesta consta de los protocolos utilizados para determinar las clases de referencia o condición de la tierra y la definición del acuerdo para comparar las clases de mapa con las clases de referencia. La información de referencia debe provenir de datos de mayor calidad que las etiquetas de los mapas. En general, las observaciones terrestres se consideran el estándar, aunque también se utilizan datos de mayor resolución obtenidos con la detección remota (Stehman, 2009; Sannier y otros, 2014). Se requiere congruencia y compatibilidad en las definiciones temáticas y la interpretación para comparar los datos de referencia y del mapa.</a:t>
            </a:r>
          </a:p>
          <a:p>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27</a:t>
            </a:fld>
            <a:endParaRPr lang="es-ES" dirty="0" smtClean="0"/>
          </a:p>
        </p:txBody>
      </p:sp>
    </p:spTree>
    <p:extLst>
      <p:ext uri="{BB962C8B-B14F-4D97-AF65-F5344CB8AC3E}">
        <p14:creationId xmlns:p14="http://schemas.microsoft.com/office/powerpoint/2010/main" val="3578154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s-ES_tradnl" b="1" noProof="0" dirty="0" smtClean="0"/>
              <a:t>Diseño de análisis</a:t>
            </a:r>
            <a:endParaRPr lang="es-ES_tradnl" noProof="0" dirty="0" smtClean="0"/>
          </a:p>
          <a:p>
            <a:r>
              <a:rPr lang="es-ES_tradnl" noProof="0" dirty="0" smtClean="0"/>
              <a:t>El diseño de análisis incluye estimadores (fórmulas estadísticas) y procedimientos de análisis para la estimación y presentación de informes de la exactitud. Es importante que los estimadores sean congruentes con el diseño de la muestra; por ejemplo, los estimadores de muestreo aleatorio simple no se pueden utilizar con los datos de referencia de la evaluación de exactitud obtenidos mediante un diseño de muestreo estratificado con diferentes intensidades de muestreo dentro de cada estrato. Las comparaciones de datos de mapas y de referencia producen un conjunto de estimaciones estadísticas que incluyen matrices de error, exactitudes específicas de la clase (de error de comisión y omisión), estimaciones de área y cambio de área e intervalos de confianza y variaciones asociados. </a:t>
            </a:r>
          </a:p>
          <a:p>
            <a:pPr marL="174708" lvl="1" indent="-174708">
              <a:buFontTx/>
              <a:buChar char="-"/>
              <a:defRPr/>
            </a:pPr>
            <a:endParaRPr lang="es-ES_tradnl" noProof="0" dirty="0" smtClean="0"/>
          </a:p>
          <a:p>
            <a:pPr marL="174708" lvl="1" indent="-174708">
              <a:buFontTx/>
              <a:buChar char="-"/>
              <a:defRPr/>
            </a:pP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28</a:t>
            </a:fld>
            <a:endParaRPr lang="es-ES" dirty="0" smtClean="0"/>
          </a:p>
        </p:txBody>
      </p:sp>
    </p:spTree>
    <p:extLst>
      <p:ext uri="{BB962C8B-B14F-4D97-AF65-F5344CB8AC3E}">
        <p14:creationId xmlns:p14="http://schemas.microsoft.com/office/powerpoint/2010/main" val="186100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4"/>
            <a:r>
              <a:rPr lang="es-ES_tradnl" b="1" noProof="0" dirty="0" smtClean="0"/>
              <a:t>Consideraciones para la implementación y la presentación de informes</a:t>
            </a:r>
          </a:p>
          <a:p>
            <a:r>
              <a:rPr lang="es-ES_tradnl" noProof="0" dirty="0" smtClean="0"/>
              <a:t>Las rigurosas técnicas descritas en la sección anterior se basan en gran medida en diseños de muestreo de probabilidad y la disponibilidad de datos de referencia adecuados. Si bien un sistema nacional de vigilancia debe apuntar a la estimación sólida de la incertidumbre, un enfoque estadístico puede no lograrse ni ser factible, en particular, para el seguimiento de los cambios históricos de la tierra (es decir, deforestación entre 1990 y 2000) o en muchos países en desarrollo.</a:t>
            </a:r>
          </a:p>
          <a:p>
            <a:endParaRPr lang="es-ES_tradnl" noProof="0" dirty="0" smtClean="0"/>
          </a:p>
          <a:p>
            <a:r>
              <a:rPr lang="es-ES_tradnl" noProof="0" dirty="0" smtClean="0"/>
              <a:t>En las primeras etapas de la preparación de un sistema nacional de vigilancia, los esfuerzos de verificación deben ayudar a fomentar la confianza en el enfoque. Con el aumento de la experiencia (es decir, mejora del conocimiento de la fuente y la magnitud de los posibles errores), los desarrollos técnicos en curso y la evolución de las capacidades nacionales se lograrán mejoras continuas y, por lo tanto, se reducirá la incertidumbre de las estimaciones de la cubierta terrestre y el área de cambio de la cubierta terrestre. El seguimiento debe funcionar en forma retrospectiva a partir de un punto de referencia más reciente para utilizar los datos de mayor calidad primero y permitir la mejora progresiva de los métodos. En general, se dispone de más datos de referencia para períodos más recientes. Si no es posible ni practicable la evaluación de exactitud exhaustiva, se recomienda aplicar el método de mapeo más apto de una manera transparente. Como mínimo, una evaluación de la congruencia (es decir, la reinterpretación de muestras pequeñas en una manera independiente por parte de expertos regionales) debe permitir algún cálculo de la calidad de las estimaciones basadas en el mapa del cambio en la cubierta terrestre. En este caso de ausencia de datos de referencia para el cambio en la cubierta terrestre, la validación de mapas de fecha única ayuda, en general, a brindar confianza en las estimaciones del cambio.</a:t>
            </a:r>
          </a:p>
          <a:p>
            <a:pPr marL="174708" lvl="1" indent="-174708">
              <a:buFontTx/>
              <a:buChar char="-"/>
              <a:defRPr/>
            </a:pP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29</a:t>
            </a:fld>
            <a:endParaRPr lang="es-ES" dirty="0" smtClean="0"/>
          </a:p>
        </p:txBody>
      </p:sp>
    </p:spTree>
    <p:extLst>
      <p:ext uri="{BB962C8B-B14F-4D97-AF65-F5344CB8AC3E}">
        <p14:creationId xmlns:p14="http://schemas.microsoft.com/office/powerpoint/2010/main" val="412771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a:t>
            </a:fld>
            <a:endParaRPr lang="es-ES" dirty="0"/>
          </a:p>
        </p:txBody>
      </p:sp>
    </p:spTree>
    <p:extLst>
      <p:ext uri="{BB962C8B-B14F-4D97-AF65-F5344CB8AC3E}">
        <p14:creationId xmlns:p14="http://schemas.microsoft.com/office/powerpoint/2010/main" val="2575023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s-ES_tradnl" noProof="0" dirty="0" smtClean="0"/>
              <a:t>La información obtenida sin un diseño adecuado de la muestra de probabilidad aún puede ser útil para entender la estructura básica de la incertidumbre del mapa y crear confianza en las estimaciones generadas. Dicha información incluye:</a:t>
            </a:r>
          </a:p>
          <a:p>
            <a:endParaRPr lang="es-ES_tradnl" noProof="0" dirty="0" smtClean="0"/>
          </a:p>
          <a:p>
            <a:pPr marL="174708" indent="-174708">
              <a:buFontTx/>
              <a:buChar char="-"/>
            </a:pPr>
            <a:r>
              <a:rPr lang="es-ES_tradnl" noProof="0" dirty="0" smtClean="0"/>
              <a:t>Valores de confianza distribuidos espacialmente provistos por la interpretación o el propio algoritmo de clasificación. Esto puede incluir un método simple mediante la retención de un subconjunto aleatorio de una muestra de probabilidad de las observaciones de capacitación del proceso de clasificación y luego usar esas observaciones como datos de referencia. Los</a:t>
            </a:r>
            <a:r>
              <a:rPr lang="es-ES_tradnl" sz="1100" noProof="0" dirty="0" smtClean="0"/>
              <a:t> </a:t>
            </a:r>
            <a:r>
              <a:rPr lang="es-ES_tradnl" noProof="0" dirty="0" smtClean="0"/>
              <a:t>resultados pueden indicar la magnitud relativa de los diferentes tipos de errores probables que se pueden encontrar en el mapa.</a:t>
            </a:r>
          </a:p>
          <a:p>
            <a:pPr marL="174708" indent="-174708">
              <a:buFontTx/>
              <a:buChar char="-"/>
            </a:pPr>
            <a:endParaRPr lang="es-ES_tradnl" noProof="0" dirty="0" smtClean="0"/>
          </a:p>
          <a:p>
            <a:pPr marL="174708" indent="-174708">
              <a:buFontTx/>
              <a:buChar char="-"/>
            </a:pPr>
            <a:r>
              <a:rPr lang="es-ES_tradnl" noProof="0" dirty="0" smtClean="0"/>
              <a:t>Exámenes cualitativos sistemáticos del mapa y comparaciones (tanto cualitativas como cuantitativas) con otros mapas y fuentes de datos.</a:t>
            </a:r>
          </a:p>
          <a:p>
            <a:pPr marL="174708" indent="-174708">
              <a:buFontTx/>
              <a:buChar char="-"/>
            </a:pPr>
            <a:endParaRPr lang="es-ES_tradnl" noProof="0" dirty="0" smtClean="0"/>
          </a:p>
          <a:p>
            <a:pPr marL="174708" indent="-174708">
              <a:buFontTx/>
              <a:buChar char="-"/>
            </a:pPr>
            <a:r>
              <a:rPr lang="es-ES_tradnl" noProof="0" dirty="0" smtClean="0"/>
              <a:t>Revisión y juicios sistemáticos de expertos locales y regionales.</a:t>
            </a:r>
          </a:p>
          <a:p>
            <a:pPr marL="174708" indent="-174708">
              <a:buFontTx/>
              <a:buChar char="-"/>
            </a:pPr>
            <a:endParaRPr lang="es-ES_tradnl" noProof="0" dirty="0" smtClean="0"/>
          </a:p>
          <a:p>
            <a:pPr marL="174708" indent="-174708">
              <a:buFontTx/>
              <a:buChar char="-"/>
            </a:pPr>
            <a:r>
              <a:rPr lang="es-ES_tradnl" noProof="0" dirty="0" smtClean="0"/>
              <a:t>Comparaciones con datos no espaciales y estadísticos.</a:t>
            </a:r>
          </a:p>
          <a:p>
            <a:pPr marL="174708" indent="-174708">
              <a:buFontTx/>
              <a:buChar char="-"/>
            </a:pPr>
            <a:endParaRPr lang="es-ES_tradnl" noProof="0" dirty="0" smtClean="0"/>
          </a:p>
          <a:p>
            <a:r>
              <a:rPr lang="es-ES_tradnl" noProof="0" dirty="0" smtClean="0"/>
              <a:t>Cualquier límite de incertidumbre debe tratarse de forma conservadora para evitar generar un beneficio para el país, como la sobrestimación de absorciones, mejoras o la subestimación de reducciones de emisiones.</a:t>
            </a:r>
          </a:p>
          <a:p>
            <a:endParaRPr lang="es-ES_tradnl" noProof="0" dirty="0" smtClean="0"/>
          </a:p>
          <a:p>
            <a:r>
              <a:rPr lang="es-ES_tradnl" noProof="0" dirty="0" smtClean="0"/>
              <a:t>En períodos futuros, se debe planificar una evaluación de exactitud estadísticamente sólida desde el principio y debe incluirse en los presupuestos de costos y tiempo. Es necesario que dicho esfuerzo se base en una muestra de probabilidad, a partir de datos de referencia adecuados de mayor calidad y la estimación y presentación de informes transparentes de incertidumbres. La comunidad técnica puede proporcionar directrices técnicas más detalladas y aceptadas para este fin.</a:t>
            </a: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30</a:t>
            </a:fld>
            <a:endParaRPr lang="es-ES" dirty="0" smtClean="0"/>
          </a:p>
        </p:txBody>
      </p:sp>
    </p:spTree>
    <p:extLst>
      <p:ext uri="{BB962C8B-B14F-4D97-AF65-F5344CB8AC3E}">
        <p14:creationId xmlns:p14="http://schemas.microsoft.com/office/powerpoint/2010/main" val="1598898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lvl="1" indent="-174708">
              <a:buFontTx/>
              <a:buChar char="-"/>
              <a:defRPr/>
            </a:pPr>
            <a:r>
              <a:rPr lang="es-ES_tradnl" noProof="0" dirty="0" smtClean="0"/>
              <a:t>La evaluación de las incertidumbres en las estimaciones de las reservas de C y, por consiguiente, de los cambios en las reservas de C (los </a:t>
            </a:r>
            <a:r>
              <a:rPr lang="es-ES_tradnl" b="1" noProof="0" dirty="0" smtClean="0"/>
              <a:t>FE</a:t>
            </a:r>
            <a:r>
              <a:rPr lang="es-ES_tradnl" noProof="0" dirty="0" smtClean="0"/>
              <a:t>), puede ser más compleja que la estimación de las incertidumbres del área y los cambios en el área (los </a:t>
            </a:r>
            <a:r>
              <a:rPr lang="es-ES_tradnl" b="1" noProof="0" dirty="0" smtClean="0"/>
              <a:t>DA</a:t>
            </a:r>
            <a:r>
              <a:rPr lang="es-ES_tradnl" noProof="0" dirty="0" smtClean="0"/>
              <a:t>). A menudo es subjetiva y está vinculada a los juicios de los expertos. Esto se aplica especialmente a los bosques tropicales, que a menudo se caracterizan por un alto grado de variabilidad espacial. </a:t>
            </a:r>
          </a:p>
          <a:p>
            <a:pPr marL="0" lvl="1">
              <a:defRPr/>
            </a:pPr>
            <a:endParaRPr lang="es-ES_tradnl" noProof="0" dirty="0" smtClean="0"/>
          </a:p>
          <a:p>
            <a:pPr marL="174708" lvl="1" indent="-174708">
              <a:buFontTx/>
              <a:buChar char="-"/>
              <a:defRPr/>
            </a:pPr>
            <a:r>
              <a:rPr lang="es-ES_tradnl" noProof="0" dirty="0" smtClean="0"/>
              <a:t>De acuerdo con la bibliografía, la incertidumbre total de los FE es generalmente mayor que la incertidumbre total de los DA. Tenga en cuenta que en la bibliografía a veces se informan valores de incertidumbre muy bajos para las reservas de C. Esto se debe a que, por lo general, estos valores presumiblemente hacen referencia </a:t>
            </a:r>
            <a:r>
              <a:rPr lang="es-ES_tradnl" i="1" noProof="0" dirty="0" smtClean="0"/>
              <a:t>solo</a:t>
            </a:r>
            <a:r>
              <a:rPr lang="es-ES_tradnl" noProof="0" dirty="0" smtClean="0"/>
              <a:t> a los errores aleatorios en grandes áreas (que disminuyen con el aumento del tamaño de la muestra), pero no tienen en cuenta plenamente la probabilidad de sesgos.</a:t>
            </a:r>
          </a:p>
          <a:p>
            <a:pPr marL="0" lvl="1">
              <a:defRPr/>
            </a:pPr>
            <a:endParaRPr lang="es-ES_tradnl" noProof="0"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32</a:t>
            </a:fld>
            <a:endParaRPr lang="es-ES" dirty="0" smtClean="0"/>
          </a:p>
        </p:txBody>
      </p:sp>
    </p:spTree>
    <p:extLst>
      <p:ext uri="{BB962C8B-B14F-4D97-AF65-F5344CB8AC3E}">
        <p14:creationId xmlns:p14="http://schemas.microsoft.com/office/powerpoint/2010/main" val="3193221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s-ES_tradnl" noProof="0" dirty="0" smtClean="0"/>
              <a:t>Los errores aleatorios son, como su nombre lo indica, impredecibles y, por lo tanto, casi inevitables. Los errores sistemáticos son generalmente predecibles, y si se conocen las causas del error, pueden eliminarse. Más allá de esta distinción general, las diversas fuentes de incertidumbre pueden estar relacionadas con lo siguiente: </a:t>
            </a:r>
          </a:p>
          <a:p>
            <a:endParaRPr lang="es-ES_tradnl" noProof="0" dirty="0" smtClean="0"/>
          </a:p>
          <a:p>
            <a:pPr marL="0" lvl="1" indent="-174708">
              <a:buFont typeface="Calibri" panose="020F0502020204030204" pitchFamily="34" charset="0"/>
              <a:buChar char="−"/>
            </a:pPr>
            <a:r>
              <a:rPr lang="es-ES_tradnl" noProof="0" dirty="0" smtClean="0"/>
              <a:t>Protocolo del inventario: errores de muestreo (tamaño y cantidad de la parcela) y representatividad. </a:t>
            </a:r>
          </a:p>
          <a:p>
            <a:pPr marL="0" lvl="1" indent="-174708">
              <a:buFont typeface="Calibri" panose="020F0502020204030204" pitchFamily="34" charset="0"/>
              <a:buChar char="−"/>
            </a:pPr>
            <a:endParaRPr lang="es-ES_tradnl" noProof="0" dirty="0" smtClean="0"/>
          </a:p>
          <a:p>
            <a:pPr marL="0" lvl="1" indent="-174708">
              <a:buFont typeface="Calibri" panose="020F0502020204030204" pitchFamily="34" charset="0"/>
              <a:buChar char="−"/>
            </a:pPr>
            <a:r>
              <a:rPr lang="es-ES_tradnl" noProof="0" dirty="0" smtClean="0"/>
              <a:t>Métodos para convertir la medición del árbol en biomasa: ecuaciones alométricas o sobre los factores de expansión de la biomasa (FEB).</a:t>
            </a:r>
          </a:p>
          <a:p>
            <a:pPr marL="0" lvl="1"/>
            <a:endParaRPr lang="es-ES_tradnl" noProof="0" dirty="0" smtClean="0"/>
          </a:p>
          <a:p>
            <a:pPr marL="0" lvl="1" indent="-174708">
              <a:buFont typeface="Calibri" panose="020F0502020204030204" pitchFamily="34" charset="0"/>
              <a:buChar char="−"/>
            </a:pPr>
            <a:r>
              <a:rPr lang="es-ES_tradnl" noProof="0" dirty="0" smtClean="0"/>
              <a:t>Integridad.</a:t>
            </a:r>
          </a:p>
          <a:p>
            <a:pPr marL="0" lvl="1">
              <a:defRPr/>
            </a:pPr>
            <a:endParaRPr lang="es-ES_tradnl" noProof="0"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33</a:t>
            </a:fld>
            <a:endParaRPr lang="es-ES" dirty="0" smtClean="0"/>
          </a:p>
        </p:txBody>
      </p:sp>
    </p:spTree>
    <p:extLst>
      <p:ext uri="{BB962C8B-B14F-4D97-AF65-F5344CB8AC3E}">
        <p14:creationId xmlns:p14="http://schemas.microsoft.com/office/powerpoint/2010/main" val="2897521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indent="-174708">
              <a:buFontTx/>
              <a:buChar char="-"/>
              <a:defRPr/>
            </a:pPr>
            <a:r>
              <a:rPr lang="es-ES_tradnl" noProof="0" dirty="0" smtClean="0"/>
              <a:t>Las incertidumbres debidas a errores aleatorios pueden surgir de todo tipo de errores instrumentales como el ruido o la manipulación incorrecta.</a:t>
            </a:r>
          </a:p>
          <a:p>
            <a:pPr marL="174708" indent="-174708">
              <a:buFontTx/>
              <a:buChar char="-"/>
              <a:defRPr/>
            </a:pPr>
            <a:r>
              <a:rPr lang="es-ES_tradnl" noProof="0" dirty="0" smtClean="0"/>
              <a:t>Más allá de estas mediciones, las incertidumbres de error en las estimaciones de las reservas de carbono también pueden ser causadas por la variación natural de la biomasa en los bosques tropicales, que a menudo son de gran extensión, con poco o ningún acceso, que tienen una estructura compleja con varias capas, una alta biodiversidad y en general se estudian menos en comparación con otros tipos de bosques (por ejemplo, los bosques boreales). Los valores de la biomasa en los bosques tropicales dependen de varios factores, tales como la temperatura, la altitud, la precipitación, el tipo de bosque, la composición de las especies de árboles, la estratificación, la escala espacial, las</a:t>
            </a:r>
            <a:r>
              <a:rPr lang="es-ES_tradnl" baseline="0" noProof="0" dirty="0" smtClean="0"/>
              <a:t> perturbaciones </a:t>
            </a:r>
            <a:r>
              <a:rPr lang="es-ES_tradnl" noProof="0" dirty="0" smtClean="0"/>
              <a:t>naturales y humanas, el tipo de suelo y los nutrientes del suelo (Clark y Clark, 2000; Pelletier y otros, 2012).</a:t>
            </a:r>
          </a:p>
          <a:p>
            <a:pPr marL="174708" indent="-174708">
              <a:buFontTx/>
              <a:buChar char="-"/>
              <a:defRPr/>
            </a:pPr>
            <a:endParaRPr lang="es-ES_tradnl" noProof="0" dirty="0" smtClean="0"/>
          </a:p>
          <a:p>
            <a:pPr marL="174708" indent="-174708">
              <a:buFontTx/>
              <a:buChar char="-"/>
              <a:defRPr/>
            </a:pPr>
            <a:endParaRPr lang="es-ES_tradnl" noProof="0" dirty="0" smtClean="0"/>
          </a:p>
          <a:p>
            <a:pPr>
              <a:defRPr/>
            </a:pPr>
            <a:endParaRPr lang="es-ES_tradnl" noProof="0"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7D1F7C-538F-47C4-8BFC-1D2D69A0C859}" type="slidenum">
              <a:rPr lang="en-GB" smtClean="0"/>
              <a:pPr/>
              <a:t>34</a:t>
            </a:fld>
            <a:endParaRPr lang="es-ES" dirty="0" smtClean="0"/>
          </a:p>
        </p:txBody>
      </p:sp>
    </p:spTree>
    <p:extLst>
      <p:ext uri="{BB962C8B-B14F-4D97-AF65-F5344CB8AC3E}">
        <p14:creationId xmlns:p14="http://schemas.microsoft.com/office/powerpoint/2010/main" val="1843755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s-ES_tradnl" noProof="0" dirty="0" smtClean="0"/>
              <a:t>La </a:t>
            </a:r>
            <a:r>
              <a:rPr lang="es-ES_tradnl" b="1" noProof="0" dirty="0" smtClean="0"/>
              <a:t>alometría del árbol</a:t>
            </a:r>
            <a:r>
              <a:rPr lang="es-ES_tradnl" noProof="0" dirty="0" smtClean="0"/>
              <a:t> establece relaciones cuantitativas entre algunas dimensiones características clave de los árboles fáciles de medir (por ejemplo, diámetro o volumen) y otras propiedades más difíciles de evaluar (por ejemplo, la biomasa aérea total, BA). La clave es la selección del modelo alométrico que mejor se ajuste al tipo de bosque respectivo. En áreas con baja biodiversidad (p. ej., los bosques templados), se han formulado modelos alométricos para especies de árboles individuales, pero esto no es factible en las zonas tropicales con una variedad de especies de árboles diferentes por hectárea. El modelo alométrico equivocado puede representar un error del 20 % de la estimación de la BA del árbol (Keller, Palace y Hurtt, 2001; Pelletier y otros, 2012).</a:t>
            </a:r>
          </a:p>
          <a:p>
            <a:pPr marL="174708" lvl="2" indent="-174708">
              <a:buFontTx/>
              <a:buChar char="-"/>
              <a:defRPr/>
            </a:pPr>
            <a:endParaRPr lang="es-ES_tradnl" noProof="0" dirty="0" smtClean="0"/>
          </a:p>
          <a:p>
            <a:pPr marL="0" lvl="2">
              <a:defRPr/>
            </a:pPr>
            <a:r>
              <a:rPr lang="es-ES_tradnl" noProof="0" dirty="0" smtClean="0"/>
              <a:t>Otro método para convertir los datos del inventario forestal en estimaciones de BA es el uso de </a:t>
            </a:r>
            <a:r>
              <a:rPr lang="es-ES_tradnl" b="1" noProof="0" dirty="0" smtClean="0"/>
              <a:t>factores de expansión de la biomasa </a:t>
            </a:r>
            <a:r>
              <a:rPr lang="es-ES_tradnl" noProof="0" dirty="0" smtClean="0"/>
              <a:t>(FEB), que emplean relaciones para convertir volumen de madera en biomasa. Los FEB exigen la estimación de volúmenes de madera, seguida de la aplicación de factores de expansión para dar cuenta de los componentes de árboles no inventariados</a:t>
            </a:r>
            <a:r>
              <a:rPr lang="es-ES_tradnl" baseline="0" noProof="0" dirty="0" smtClean="0"/>
              <a:t> y, finalmente, la propagación de </a:t>
            </a:r>
            <a:r>
              <a:rPr lang="es-ES_tradnl" noProof="0" dirty="0" smtClean="0"/>
              <a:t>las fuentes de error que aparezcan en el camino (Brown 1997). La incertidumbre en la conversión del volumen del árbol a contenido de carbono es una de las principales brechas en la contabilidad del carbono a nivel regional y nacional, pero también es obvia la escasa aplicación del análisis cuantitativo de la incertidumbre (además de los conocimientos de los expertos) (Lehtonen y otros, 2007). </a:t>
            </a:r>
          </a:p>
          <a:p>
            <a:endParaRPr lang="es-ES_tradnl" noProof="0" dirty="0" smtClean="0"/>
          </a:p>
          <a:p>
            <a:r>
              <a:rPr lang="es-ES_tradnl" noProof="0" dirty="0" smtClean="0"/>
              <a:t>Con ambos métodos, la exactitud y precisión relativas dependen de los datos subyacentes utilizados para obtener el modelo alométrico o la relación entre el volumen y la biomasa.</a:t>
            </a:r>
          </a:p>
          <a:p>
            <a:endParaRPr lang="es-ES_tradnl" noProof="0" dirty="0" smtClean="0"/>
          </a:p>
          <a:p>
            <a:pPr marL="174708" lvl="2" indent="-174708">
              <a:buFontTx/>
              <a:buChar char="-"/>
              <a:defRPr/>
            </a:pPr>
            <a:r>
              <a:rPr lang="es-ES_tradnl" noProof="0" dirty="0" smtClean="0"/>
              <a:t>Las incertidumbres sobre la BA a nivel de la parcela (en el intervalo de confianza del 95 %) varían entre el 12 % (bosque secundario en Colombia, Sierra y otros, 2007), 30 % (bosque primario en Colombia, Sierra y otros, 2007) y 5 %-16 % (Panamá Central, Chave y otros, 2004), según el tipo de bosque y la dimensión de la parcela.</a:t>
            </a:r>
          </a:p>
          <a:p>
            <a:pPr marL="174708" lvl="2" indent="-174708">
              <a:buFontTx/>
              <a:buChar char="-"/>
              <a:defRPr/>
            </a:pPr>
            <a:endParaRPr lang="es-ES_tradnl" noProof="0" dirty="0" smtClean="0"/>
          </a:p>
          <a:p>
            <a:pPr marL="174708" lvl="2" indent="-174708">
              <a:buFontTx/>
              <a:buChar char="-"/>
              <a:defRPr/>
            </a:pPr>
            <a:r>
              <a:rPr lang="es-ES_tradnl" noProof="0" dirty="0" smtClean="0"/>
              <a:t>Los valores promedio de BA según el IPCC (2006) oscilan entre</a:t>
            </a:r>
            <a:r>
              <a:rPr lang="es-ES_tradnl" baseline="0" noProof="0" dirty="0" smtClean="0"/>
              <a:t> el</a:t>
            </a:r>
            <a:r>
              <a:rPr lang="es-ES_tradnl" noProof="0" dirty="0" smtClean="0"/>
              <a:t> -60 % y el +70 %. Sin embargo, los rangos individuales pueden ser mucho más amplios.</a:t>
            </a:r>
          </a:p>
          <a:p>
            <a:pPr marL="0" lvl="2" defTabSz="931774">
              <a:defRPr/>
            </a:pPr>
            <a:endParaRPr lang="es-ES_tradnl" noProof="0" dirty="0" smtClean="0"/>
          </a:p>
          <a:p>
            <a:pPr marL="0" lvl="2" defTabSz="931774">
              <a:defRPr/>
            </a:pPr>
            <a:r>
              <a:rPr lang="es-ES_tradnl" noProof="0" dirty="0" smtClean="0"/>
              <a:t>Tenga en cuenta que en la bibliografía a veces se informan valores muy bajos de incertidumbre para las reservas de C. Esto se debe a que, por lo general, estos valores hacen referencia </a:t>
            </a:r>
            <a:r>
              <a:rPr lang="es-ES_tradnl" i="1" noProof="0" dirty="0" smtClean="0"/>
              <a:t>solo</a:t>
            </a:r>
            <a:r>
              <a:rPr lang="es-ES_tradnl" noProof="0" dirty="0" smtClean="0"/>
              <a:t> a los errores aleatorios (que disminuyen con el aumento del tamaño de la muestra), pero no tienen en cuenta plenamente la probabilidad de sesgos.</a:t>
            </a:r>
          </a:p>
          <a:p>
            <a:pPr marL="0" lvl="2">
              <a:defRPr/>
            </a:pPr>
            <a:endParaRPr lang="es-ES_tradnl" noProof="0" dirty="0" smtClean="0"/>
          </a:p>
          <a:p>
            <a:pPr marL="174708" lvl="2" indent="-174708" defTabSz="931774">
              <a:buFontTx/>
              <a:buChar char="-"/>
              <a:defRPr/>
            </a:pPr>
            <a:endParaRPr lang="es-ES_tradnl" noProof="0" dirty="0" smtClean="0"/>
          </a:p>
          <a:p>
            <a:pPr marL="174708" lvl="2" indent="-174708">
              <a:buFontTx/>
              <a:buChar char="-"/>
              <a:defRPr/>
            </a:pPr>
            <a:endParaRPr lang="es-ES_tradnl" noProof="0"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E25A94-4CAF-41A5-B3E2-8170A69DFAB0}" type="slidenum">
              <a:rPr lang="en-GB" smtClean="0"/>
              <a:pPr/>
              <a:t>35</a:t>
            </a:fld>
            <a:endParaRPr lang="es-ES" dirty="0" smtClean="0"/>
          </a:p>
        </p:txBody>
      </p:sp>
    </p:spTree>
    <p:extLst>
      <p:ext uri="{BB962C8B-B14F-4D97-AF65-F5344CB8AC3E}">
        <p14:creationId xmlns:p14="http://schemas.microsoft.com/office/powerpoint/2010/main" val="1220249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lvl="2" indent="-174708">
              <a:buFontTx/>
              <a:buChar char="-"/>
              <a:defRPr/>
            </a:pPr>
            <a:r>
              <a:rPr lang="es-ES_tradnl" noProof="0" dirty="0" smtClean="0"/>
              <a:t>Aumento del tamaño de la muestra (Chave y otros, 2004). Sin embargo, puede restringirse la factibilidad de una gran cantidad de muestras.</a:t>
            </a:r>
          </a:p>
          <a:p>
            <a:pPr marL="0" lvl="2">
              <a:defRPr/>
            </a:pPr>
            <a:endParaRPr lang="es-ES_tradnl" noProof="0" dirty="0" smtClean="0"/>
          </a:p>
          <a:p>
            <a:pPr marL="174708" lvl="2" indent="-174708">
              <a:buFontTx/>
              <a:buChar char="-"/>
              <a:defRPr/>
            </a:pPr>
            <a:r>
              <a:rPr lang="es-ES_tradnl" noProof="0" dirty="0" smtClean="0"/>
              <a:t>Debido a la alta biodiversidad de árboles en los bosques tropicales deben utilizarse modelos alométricos generalizados en compilaciones regionales o pantropicales, los cuales tienen que ser los preferidos para los modelos específicos del lugar basados en muestras pequeñas (Chave y otros, 2005). Localmente, el error en la estimación de la biomasa de un árbol fue del orden de ± 5 %. (BA = biomasa aérea en kg; D = diámetro en cm; p = madera secada al horno sobre volumen verde en g/cm^-3; A = altura del árbol en m; ≡ = identidad matemática)</a:t>
            </a:r>
          </a:p>
          <a:p>
            <a:pPr marL="174708" lvl="2" indent="-174708">
              <a:buFontTx/>
              <a:buChar char="-"/>
              <a:defRPr/>
            </a:pPr>
            <a:endParaRPr lang="es-ES_tradnl" noProof="0" dirty="0" smtClean="0"/>
          </a:p>
          <a:p>
            <a:pPr marL="174708" lvl="2" indent="-174708">
              <a:buFontTx/>
              <a:buChar char="-"/>
              <a:defRPr/>
            </a:pPr>
            <a:r>
              <a:rPr lang="es-ES_tradnl" noProof="0" dirty="0" smtClean="0"/>
              <a:t>La inclusión de la altura del árbol dentro de los modelos alométricos generalmente mejora la exactitud de la estimación de la BA (las estimaciones sin la altura del árbol, por lo general, tienden a sobrestimar la BA hasta en un 13 %; Feldpausch y otros, 2012).</a:t>
            </a:r>
          </a:p>
          <a:p>
            <a:pPr marL="174708" lvl="2" indent="-174708">
              <a:buFontTx/>
              <a:buChar char="-"/>
              <a:defRPr/>
            </a:pPr>
            <a:endParaRPr lang="es-ES_tradnl" noProof="0" dirty="0" smtClean="0"/>
          </a:p>
          <a:p>
            <a:endParaRPr lang="es-ES_tradnl" noProof="0" dirty="0" smtClean="0"/>
          </a:p>
          <a:p>
            <a:pPr marL="174708" lvl="2" indent="-174708">
              <a:buFontTx/>
              <a:buChar char="-"/>
              <a:defRPr/>
            </a:pPr>
            <a:endParaRPr lang="es-ES_tradnl" noProof="0"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DCE8A1-8D81-49EA-B1CA-D2BFE7D7F7F4}" type="slidenum">
              <a:rPr lang="en-GB" smtClean="0"/>
              <a:pPr/>
              <a:t>36</a:t>
            </a:fld>
            <a:endParaRPr lang="es-ES" dirty="0" smtClean="0"/>
          </a:p>
        </p:txBody>
      </p:sp>
    </p:spTree>
    <p:extLst>
      <p:ext uri="{BB962C8B-B14F-4D97-AF65-F5344CB8AC3E}">
        <p14:creationId xmlns:p14="http://schemas.microsoft.com/office/powerpoint/2010/main" val="349233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2">
              <a:defRPr/>
            </a:pPr>
            <a:r>
              <a:rPr lang="es-ES_tradnl" noProof="0" dirty="0" smtClean="0"/>
              <a:t>Además, hay dos modelos alométricos generalizados en compilaciones regionales o pantropicales de árboles de manglares húmedos y bosques húmedos (Chave y otros, 2005). </a:t>
            </a:r>
            <a:br>
              <a:rPr lang="es-ES_tradnl" noProof="0" dirty="0" smtClean="0"/>
            </a:br>
            <a:endParaRPr lang="es-ES_tradnl" noProof="0" dirty="0" smtClean="0"/>
          </a:p>
          <a:p>
            <a:pPr marL="174708" lvl="2" indent="-174708">
              <a:buFontTx/>
              <a:buChar char="-"/>
              <a:defRPr/>
            </a:pPr>
            <a:endParaRPr lang="es-ES_tradnl" noProof="0"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CA8781-D590-4E5C-BAB7-692FA6E4B0D2}" type="slidenum">
              <a:rPr lang="en-GB" smtClean="0"/>
              <a:pPr/>
              <a:t>37</a:t>
            </a:fld>
            <a:endParaRPr lang="es-ES" dirty="0" smtClean="0"/>
          </a:p>
        </p:txBody>
      </p:sp>
    </p:spTree>
    <p:extLst>
      <p:ext uri="{BB962C8B-B14F-4D97-AF65-F5344CB8AC3E}">
        <p14:creationId xmlns:p14="http://schemas.microsoft.com/office/powerpoint/2010/main" val="561442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lvl="2" indent="-174708">
              <a:buFontTx/>
              <a:buChar char="-"/>
              <a:defRPr/>
            </a:pPr>
            <a:r>
              <a:rPr lang="es-ES_tradnl" noProof="0" dirty="0" smtClean="0"/>
              <a:t>La integridad de las reservas de carbono es un punto crucial de la incertidumbre. Existen cinco reservas de carbono: biomasa aérea, biomasa subterránea, hojarasca, madera muerta y carbono orgánico de suelo y, con frecuencia, no se incluyen todas las reservas a pesar de que son relevantes para el país respectivo.</a:t>
            </a:r>
          </a:p>
          <a:p>
            <a:pPr marL="174708" lvl="2" indent="-174708">
              <a:buFontTx/>
              <a:buChar char="-"/>
              <a:defRPr/>
            </a:pPr>
            <a:endParaRPr lang="es-ES_tradnl" noProof="0" dirty="0" smtClean="0"/>
          </a:p>
          <a:p>
            <a:pPr marL="174708" lvl="2" indent="-174708">
              <a:buFontTx/>
              <a:buChar char="-"/>
              <a:defRPr/>
            </a:pPr>
            <a:r>
              <a:rPr lang="es-ES_tradnl" noProof="0" dirty="0" smtClean="0"/>
              <a:t>El 15 % de todas las emisiones de carbono relacionadas con la deforestación proviene de las pérdidas de materia orgánica muerta y un 25 %-30 % proviene de las pérdidas de carbono del suelo (Freibauer, 2007).</a:t>
            </a:r>
          </a:p>
          <a:p>
            <a:pPr marL="174708" lvl="2" indent="-174708">
              <a:buFontTx/>
              <a:buChar char="-"/>
              <a:defRPr/>
            </a:pPr>
            <a:endParaRPr lang="es-ES_tradnl" noProof="0" dirty="0" smtClean="0"/>
          </a:p>
          <a:p>
            <a:pPr marL="174708" lvl="2" indent="-174708">
              <a:buFontTx/>
              <a:buChar char="-"/>
              <a:defRPr/>
            </a:pPr>
            <a:r>
              <a:rPr lang="es-ES_tradnl" noProof="0" dirty="0" smtClean="0"/>
              <a:t>Sin embargo, otras reservas, excepto BA y biomasa subterránea, no suelen incluirse cuando se calculan los factores de emisión debido a la falta de datos.</a:t>
            </a:r>
          </a:p>
          <a:p>
            <a:pPr marL="174708" lvl="2" indent="-174708">
              <a:buFontTx/>
              <a:buChar char="-"/>
              <a:defRPr/>
            </a:pPr>
            <a:endParaRPr lang="es-ES_tradnl" noProof="0" dirty="0" smtClean="0"/>
          </a:p>
          <a:p>
            <a:pPr marL="174708" lvl="2" indent="-174708">
              <a:buFontTx/>
              <a:buChar char="-"/>
              <a:defRPr/>
            </a:pPr>
            <a:endParaRPr lang="es-ES_tradnl" noProof="0"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851F8A-E21B-4C6B-A9C7-6FE88A1D62D7}" type="slidenum">
              <a:rPr lang="en-GB" smtClean="0"/>
              <a:pPr/>
              <a:t>38</a:t>
            </a:fld>
            <a:endParaRPr lang="es-ES" dirty="0" smtClean="0"/>
          </a:p>
        </p:txBody>
      </p:sp>
    </p:spTree>
    <p:extLst>
      <p:ext uri="{BB962C8B-B14F-4D97-AF65-F5344CB8AC3E}">
        <p14:creationId xmlns:p14="http://schemas.microsoft.com/office/powerpoint/2010/main" val="30311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s-ES_tradnl" noProof="0" dirty="0" smtClean="0"/>
              <a:t>Es fundamental conocer qué depósitos de carbono son "significativos" para el país respectivo (GOFC-GOLD, 2012</a:t>
            </a:r>
            <a:r>
              <a:rPr lang="es-ES_tradnl" sz="1400" noProof="0" dirty="0" smtClean="0"/>
              <a:t>).</a:t>
            </a:r>
            <a:r>
              <a:rPr lang="es-ES_tradnl" noProof="0" dirty="0" smtClean="0"/>
              <a:t> ¿Qué son las categorías clave? Las categorías clave (CC) son fuentes/sumideros de emisiones/absorciones que contribuyen sustancialmente al inventario nacional general o son fuentes clave de incertidumbre al cuantificar la tendencia general. En una CC, un</a:t>
            </a:r>
            <a:r>
              <a:rPr lang="es-ES_tradnl" baseline="0" noProof="0" dirty="0" smtClean="0"/>
              <a:t> depósito </a:t>
            </a:r>
            <a:r>
              <a:rPr lang="es-ES_tradnl" noProof="0" dirty="0" smtClean="0"/>
              <a:t>es "significativo" si constituye &gt;25 %-30 % de las emisiones de la categoría.</a:t>
            </a:r>
          </a:p>
          <a:p>
            <a:endParaRPr lang="es-ES_tradnl" noProof="0" dirty="0" smtClean="0"/>
          </a:p>
          <a:p>
            <a:pPr marL="174708" lvl="2" indent="-174708">
              <a:buFontTx/>
              <a:buChar char="-"/>
              <a:defRPr/>
            </a:pPr>
            <a:r>
              <a:rPr lang="es-ES_tradnl" noProof="0" dirty="0" smtClean="0"/>
              <a:t>Las categorías clave deben supervisarse con el nivel 2 o 3.</a:t>
            </a:r>
          </a:p>
          <a:p>
            <a:pPr marL="174708" lvl="2" indent="-174708">
              <a:buFontTx/>
              <a:buChar char="-"/>
              <a:defRPr/>
            </a:pPr>
            <a:endParaRPr lang="es-ES_tradnl" noProof="0" dirty="0" smtClean="0"/>
          </a:p>
          <a:p>
            <a:pPr marL="174708" lvl="2" indent="-174708">
              <a:buFontTx/>
              <a:buChar char="-"/>
              <a:defRPr/>
            </a:pPr>
            <a:r>
              <a:rPr lang="es-ES_tradnl" noProof="0" dirty="0" smtClean="0"/>
              <a:t>De acuerdo con el principio</a:t>
            </a:r>
            <a:r>
              <a:rPr lang="es-ES_tradnl" baseline="0" noProof="0" dirty="0" smtClean="0"/>
              <a:t> conservador</a:t>
            </a:r>
            <a:r>
              <a:rPr lang="es-ES_tradnl" noProof="0" dirty="0" smtClean="0"/>
              <a:t>, un</a:t>
            </a:r>
            <a:r>
              <a:rPr lang="es-ES_tradnl" baseline="0" noProof="0" dirty="0" smtClean="0"/>
              <a:t> depósito </a:t>
            </a:r>
            <a:r>
              <a:rPr lang="es-ES_tradnl" noProof="0" dirty="0" smtClean="0"/>
              <a:t>puede omitirse a propósito si se puede demostrar que la estimación general es conservadora. En este caso, también podría usarse un nivel más bajo que el necesario </a:t>
            </a:r>
            <a:r>
              <a:rPr lang="es-ES_tradnl" noProof="0" dirty="0" smtClean="0">
                <a:sym typeface="Wingdings"/>
              </a:rPr>
              <a:t></a:t>
            </a:r>
            <a:r>
              <a:rPr lang="es-ES_tradnl" noProof="0" dirty="0" smtClean="0"/>
              <a:t> en algún caso puede ser más rentable.</a:t>
            </a:r>
          </a:p>
          <a:p>
            <a:pPr marL="174708" lvl="2" indent="-174708">
              <a:buFontTx/>
              <a:buChar char="-"/>
              <a:defRPr/>
            </a:pPr>
            <a:endParaRPr lang="es-ES_tradnl" noProof="0" dirty="0" smtClean="0"/>
          </a:p>
          <a:p>
            <a:pPr marL="0" lvl="2">
              <a:defRPr/>
            </a:pPr>
            <a:r>
              <a:rPr lang="es-ES_tradnl" noProof="0" dirty="0" smtClean="0"/>
              <a:t>Referencia:</a:t>
            </a:r>
          </a:p>
          <a:p>
            <a:pPr marL="0" lvl="2">
              <a:defRPr/>
            </a:pPr>
            <a:r>
              <a:rPr lang="es-ES_tradnl" noProof="0" dirty="0" smtClean="0"/>
              <a:t>CMNUCC. 2013. Decisión -/CP.19: Directrices y procedimientos para la evaluación técnica de las comunicaciones presentadas por las Partes sobre los niveles de referencia de las emisiones forestales y/o los niveles de referencia forestal. http://unfccc.int/resource/docs/2013/sbsta/spa/l33a01s.pdf</a:t>
            </a:r>
          </a:p>
          <a:p>
            <a:pPr marL="174708" lvl="2" indent="-174708">
              <a:buFontTx/>
              <a:buChar char="-"/>
              <a:defRPr/>
            </a:pPr>
            <a:endParaRPr lang="es-ES_tradnl" noProof="0" dirty="0" smtClean="0"/>
          </a:p>
          <a:p>
            <a:pPr marL="174708" lvl="2" indent="-174708">
              <a:buFontTx/>
              <a:buChar char="-"/>
              <a:defRPr/>
            </a:pPr>
            <a:endParaRPr lang="es-ES_tradnl" noProof="0"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DD719F-705E-431C-8A88-FA3127E5426D}" type="slidenum">
              <a:rPr lang="en-GB" smtClean="0"/>
              <a:pPr/>
              <a:t>39</a:t>
            </a:fld>
            <a:endParaRPr lang="es-ES" dirty="0" smtClean="0"/>
          </a:p>
        </p:txBody>
      </p:sp>
    </p:spTree>
    <p:extLst>
      <p:ext uri="{BB962C8B-B14F-4D97-AF65-F5344CB8AC3E}">
        <p14:creationId xmlns:p14="http://schemas.microsoft.com/office/powerpoint/2010/main" val="3232988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2">
              <a:defRPr/>
            </a:pPr>
            <a:r>
              <a:rPr lang="es-ES_tradnl" noProof="0" dirty="0" smtClean="0"/>
              <a:t>Debido a la variación por causas naturales y humanas antes mencionada en los valores de la biomasa, es necesario obtener estimaciones exactas (no valores promedio del país o del ecosistema, Houghton, 2005).</a:t>
            </a:r>
          </a:p>
          <a:p>
            <a:pPr marL="0" lvl="2">
              <a:defRPr/>
            </a:pPr>
            <a:endParaRPr lang="es-ES_tradnl" noProof="0" dirty="0" smtClean="0"/>
          </a:p>
          <a:p>
            <a:pPr marL="174708" lvl="2" indent="-174708">
              <a:buFontTx/>
              <a:buChar char="-"/>
              <a:defRPr/>
            </a:pPr>
            <a:endParaRPr lang="es-ES_tradnl" noProof="0"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196F2B-9021-416C-BB68-26B4DC330468}" type="slidenum">
              <a:rPr lang="en-GB" smtClean="0"/>
              <a:pPr/>
              <a:t>40</a:t>
            </a:fld>
            <a:endParaRPr lang="es-ES" dirty="0" smtClean="0"/>
          </a:p>
        </p:txBody>
      </p:sp>
    </p:spTree>
    <p:extLst>
      <p:ext uri="{BB962C8B-B14F-4D97-AF65-F5344CB8AC3E}">
        <p14:creationId xmlns:p14="http://schemas.microsoft.com/office/powerpoint/2010/main" val="308263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Calibri" panose="020F0502020204030204" pitchFamily="34" charset="0"/>
              <a:buChar char="−"/>
            </a:pPr>
            <a:r>
              <a:rPr lang="es-ES_tradnl" noProof="0" dirty="0" smtClean="0"/>
              <a:t>La </a:t>
            </a:r>
            <a:r>
              <a:rPr lang="es-ES_tradnl" i="1" noProof="0" dirty="0" smtClean="0"/>
              <a:t>exactitud</a:t>
            </a:r>
            <a:r>
              <a:rPr lang="es-ES_tradnl" noProof="0" dirty="0" smtClean="0"/>
              <a:t> es la coincidencia entre las estimaciones y los valores exactos o verdaderos. </a:t>
            </a:r>
          </a:p>
          <a:p>
            <a:pPr marL="174708" indent="-174708">
              <a:buFont typeface="Calibri" panose="020F0502020204030204" pitchFamily="34" charset="0"/>
              <a:buChar char="−"/>
            </a:pPr>
            <a:endParaRPr lang="es-ES_tradnl" noProof="0" dirty="0" smtClean="0"/>
          </a:p>
          <a:p>
            <a:pPr marL="174708" indent="-174708">
              <a:buFont typeface="Calibri" panose="020F0502020204030204" pitchFamily="34" charset="0"/>
              <a:buChar char="−"/>
            </a:pPr>
            <a:r>
              <a:rPr lang="es-ES_tradnl" noProof="0" dirty="0" smtClean="0"/>
              <a:t>La p</a:t>
            </a:r>
            <a:r>
              <a:rPr lang="es-ES_tradnl" i="1" noProof="0" dirty="0" smtClean="0"/>
              <a:t>recisión</a:t>
            </a:r>
            <a:r>
              <a:rPr lang="es-ES_tradnl" noProof="0" dirty="0" smtClean="0"/>
              <a:t> es el nivel de coincidencia entre mediciones o estimaciones repetidas. </a:t>
            </a:r>
          </a:p>
          <a:p>
            <a:pPr marL="174708" indent="-174708">
              <a:buFont typeface="Calibri" panose="020F0502020204030204" pitchFamily="34" charset="0"/>
              <a:buChar char="−"/>
            </a:pPr>
            <a:endParaRPr lang="es-ES_tradnl" noProof="0" dirty="0" smtClean="0"/>
          </a:p>
          <a:p>
            <a:pPr marL="174708" indent="-174708">
              <a:buFont typeface="Calibri" panose="020F0502020204030204" pitchFamily="34" charset="0"/>
              <a:buChar char="−"/>
            </a:pPr>
            <a:r>
              <a:rPr lang="es-ES_tradnl" noProof="0" dirty="0" smtClean="0"/>
              <a:t>Las definiciones anteriores provienen del IPCC. Sin embargo, en diferentes contextos la palabra “incertidumbre” puede utilizarse con un significado levemente diferente (p. ej., a veces solo se refiere a errores aleatorios). </a:t>
            </a:r>
          </a:p>
          <a:p>
            <a:pPr marL="174708" indent="-174708">
              <a:buFont typeface="Calibri" panose="020F0502020204030204" pitchFamily="34" charset="0"/>
              <a:buChar char="−"/>
            </a:pPr>
            <a:endParaRPr lang="es-ES_tradnl" noProof="0" dirty="0" smtClean="0"/>
          </a:p>
          <a:p>
            <a:pPr marL="174708" indent="-174708">
              <a:buFont typeface="Calibri" panose="020F0502020204030204" pitchFamily="34" charset="0"/>
              <a:buChar char="−"/>
            </a:pPr>
            <a:r>
              <a:rPr lang="es-ES_tradnl" noProof="0" dirty="0" smtClean="0"/>
              <a:t>Por lo tanto, cuando se habla de “incertidumbre”, siempre debe aclararse a qué clase de incertidumbre se refiere.</a:t>
            </a:r>
            <a:endParaRPr lang="es-ES_tradnl"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9</a:t>
            </a:fld>
            <a:endParaRPr lang="es-ES" dirty="0"/>
          </a:p>
        </p:txBody>
      </p:sp>
    </p:spTree>
    <p:extLst>
      <p:ext uri="{BB962C8B-B14F-4D97-AF65-F5344CB8AC3E}">
        <p14:creationId xmlns:p14="http://schemas.microsoft.com/office/powerpoint/2010/main" val="332796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lvl="2" indent="-174708">
              <a:buFontTx/>
              <a:buChar char="-"/>
              <a:defRPr/>
            </a:pPr>
            <a:r>
              <a:rPr lang="es-ES_tradnl" noProof="0" dirty="0" smtClean="0"/>
              <a:t>Es necesario un muestreo estadístico sólido (p. ej., muestreo de las reservas de carbono en áreas clave de deforestación; Pelletier, Ramankutty y Potvin, 2011).</a:t>
            </a:r>
          </a:p>
          <a:p>
            <a:pPr marL="174708" lvl="2" indent="-174708">
              <a:buFontTx/>
              <a:buChar char="-"/>
              <a:defRPr/>
            </a:pPr>
            <a:endParaRPr lang="es-ES_tradnl" noProof="0" dirty="0" smtClean="0"/>
          </a:p>
          <a:p>
            <a:pPr marL="174708" lvl="2" indent="-174708" defTabSz="931774">
              <a:buFontTx/>
              <a:buChar char="-"/>
              <a:defRPr/>
            </a:pPr>
            <a:r>
              <a:rPr lang="es-ES_tradnl" noProof="0" dirty="0" smtClean="0"/>
              <a:t>Las muestras deben distribuirse en las principales gradientes de suelo y topográficas de paisaje (Clark y Clark, 2000). Keller, Palace y Hurtt (2001) sugieren el uso de más de 20 parcelas de al menos 0,25 hectáreas, lo que posibilita una estimación de la BA a escala del paisaje con un error de ± 10 % en el IC del 95 %. De forma alternativa, Chave y otros (2004) sugieren que es necesaria un área de aproximadamente 5,00 hectáreas para estimar la BA a escala del paisaje dentro del 10 % de la media.</a:t>
            </a:r>
          </a:p>
          <a:p>
            <a:pPr marL="174708" lvl="2" indent="-174708" defTabSz="931774">
              <a:buFontTx/>
              <a:buChar char="-"/>
              <a:defRPr/>
            </a:pPr>
            <a:endParaRPr lang="es-ES_tradnl" noProof="0" dirty="0" smtClean="0"/>
          </a:p>
          <a:p>
            <a:pPr marL="174708" lvl="2" indent="-174708">
              <a:buFontTx/>
              <a:buChar char="-"/>
              <a:defRPr/>
            </a:pPr>
            <a:r>
              <a:rPr lang="es-ES_tradnl" noProof="0" dirty="0" smtClean="0"/>
              <a:t>Si se conoce la posición geográfica de la deforestación/degradación de los bosques, pueden emplearse mapas de la biomasa mundial de detección remota (de Saatchi/Baccini) para obtener estimaciones más representativas (Saatchi y otros, 2011; Baccini y otros, 2012). Sin embargo, debe mencionarse que la aplicación de la tecnología de detección remota también introduce otra fuente de incertidumbre, ya que ningún sensor es capaz de medir directamente la biomasa.</a:t>
            </a:r>
          </a:p>
          <a:p>
            <a:pPr marL="0" lvl="2">
              <a:defRPr/>
            </a:pPr>
            <a:endParaRPr lang="es-ES_tradnl" noProof="0" dirty="0" smtClean="0"/>
          </a:p>
          <a:p>
            <a:pPr marL="174708" lvl="2" indent="-174708">
              <a:buFontTx/>
              <a:buChar char="-"/>
              <a:defRPr/>
            </a:pPr>
            <a:r>
              <a:rPr lang="es-ES_tradnl" noProof="0" dirty="0" smtClean="0"/>
              <a:t>Sin embargo, en los países donde no se conoce la posición geográfica exacta del área deforestada, se pueden emplear los mapas de Saatchi/Baccini (o una combinación de ellos) para obtener mejores valores del nivel 1 (Langner y otros, en preparación).</a:t>
            </a:r>
          </a:p>
          <a:p>
            <a:pPr marL="174708" lvl="2" indent="-174708">
              <a:buFontTx/>
              <a:buChar char="-"/>
              <a:defRPr/>
            </a:pPr>
            <a:endParaRPr lang="es-ES_tradnl" noProof="0"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AA82F3-D046-49B1-9F80-5BC7DB4AA9CB}" type="slidenum">
              <a:rPr lang="en-GB" smtClean="0"/>
              <a:pPr/>
              <a:t>41</a:t>
            </a:fld>
            <a:endParaRPr lang="es-ES" dirty="0" smtClean="0"/>
          </a:p>
        </p:txBody>
      </p:sp>
    </p:spTree>
    <p:extLst>
      <p:ext uri="{BB962C8B-B14F-4D97-AF65-F5344CB8AC3E}">
        <p14:creationId xmlns:p14="http://schemas.microsoft.com/office/powerpoint/2010/main" val="976452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lvl="2"/>
            <a:r>
              <a:rPr lang="es-ES_tradnl" noProof="0" dirty="0" smtClean="0"/>
              <a:t>Se analizan cuatro pasos del inventario de la estimación de la BA respecto de su propagación de error para una parcela de 50 hectáreas en la isla de Barro Colorado en Panamá y una red de parcelas de 1 hectárea distribuidas en Panamá central (Chave y otros, 2004). Todos estos pasos contienen determinadas incertidumbres.</a:t>
            </a:r>
          </a:p>
          <a:p>
            <a:pPr marL="0" lvl="2"/>
            <a:endParaRPr lang="es-ES_tradnl" baseline="0" noProof="0" dirty="0" smtClean="0"/>
          </a:p>
          <a:p>
            <a:pPr marL="174708" lvl="2" indent="-174708">
              <a:buFontTx/>
              <a:buChar char="-"/>
            </a:pPr>
            <a:r>
              <a:rPr lang="es-ES_tradnl" noProof="0" dirty="0" smtClean="0"/>
              <a:t>En el primer paso, cada árbol de una parcela se identifica, etiqueta y mide (tallos con DAP &gt;10 cm a 130 cm por encima del suelo o por encima de cualquier deformidad del tronco; quizás también se mide la altura). Los errores pueden corresponderse con imprecisiones de las mediciones o errores de clasificación, que luego se traducen en valores erróneos de la gravedad específica de la madera. Para el caso de estudio, los autores estimaron incertidumbres de entre el 48 % y el 78 % para los árboles de más de 10 cm de DAP y árboles más pequeños de 10 cm de DAP, respectivamente.</a:t>
            </a:r>
          </a:p>
          <a:p>
            <a:pPr marL="0" lvl="2"/>
            <a:endParaRPr lang="es-ES_tradnl" baseline="0" noProof="0" dirty="0" smtClean="0"/>
          </a:p>
          <a:p>
            <a:pPr marL="174708" lvl="2" indent="-174708">
              <a:buFontTx/>
              <a:buChar char="-"/>
            </a:pPr>
            <a:r>
              <a:rPr lang="es-ES_tradnl" noProof="0" dirty="0" smtClean="0"/>
              <a:t>En una segunda etapa se selecciona una ecuación alométrica para relacionar el diámetro de un árbol con una estimación de la BA. En contraste con las regiones boreales, los modelos alométricos de los bosques tropicales se basan generalmente en una cantidad limitada de árboles recolectados, se suelen aplicar más allá de su rango de diámetro válido, y solo rara vez consideran la gravedad específica de la madera debido a la enorme biodiversidad de estos ecosistemas. Aquí los autores proporcionan una incertidumbre del 22 % antes y del 13 % después de la corrección de la gravedad de la madera. La incertidumbre se puede reducir hasta el 11 % cuando se utiliza la corrección de un árbol grande (sin utilizar árboles por encima de un rango limitado).</a:t>
            </a:r>
          </a:p>
          <a:p>
            <a:pPr marL="0" lvl="2"/>
            <a:endParaRPr lang="es-ES_tradnl" baseline="0" noProof="0" dirty="0" smtClean="0"/>
          </a:p>
          <a:p>
            <a:pPr marL="174708" lvl="2" indent="-174708">
              <a:buFontTx/>
              <a:buChar char="-"/>
            </a:pPr>
            <a:r>
              <a:rPr lang="es-ES_tradnl" noProof="0" dirty="0" smtClean="0"/>
              <a:t>En tercer lugar, se suman todas las estimaciones individuales por parcela para obtener una estimación de la BA a nivel del árbol. Las fuentes de error pueden ser estimaciones incorrectas del área de la parcela, la falta de árboles (o todo lo contrario, como una contabilización doble), así como también el recuento de árboles muertos como vivos. Cuanto menor sea el tamaño de las parcelas más grandes son los errores, dado que las parcelas grandes generalmente promedian los errores a nivel del árbol. Para una parcela típica de 0,25 hectáreas, el error en la estimación de la BA es del 10 % de la media. Por lo tanto, es aconsejable el establecimiento de tamaños de parcelas más grandes (el tamaño mínimo es de parcelas de 0,25 hectáreas) y las parcelas de 1 hectárea solo tienen un error de 5 % de la media. </a:t>
            </a:r>
          </a:p>
          <a:p>
            <a:pPr marL="174708" lvl="2" indent="-174708">
              <a:buFontTx/>
              <a:buChar char="-"/>
            </a:pPr>
            <a:endParaRPr lang="es-ES_tradnl" baseline="0" noProof="0" dirty="0" smtClean="0"/>
          </a:p>
          <a:p>
            <a:pPr marL="174708" lvl="2" indent="-174708">
              <a:buFontTx/>
              <a:buChar char="-"/>
            </a:pPr>
            <a:r>
              <a:rPr lang="es-ES_tradnl" noProof="0" dirty="0" smtClean="0"/>
              <a:t>Como cuarto paso, esta suma se realiza para todas las parcelas del inventario. El promedio de todas las parcelas proporciona una estimación de la BA de un bosque en particular (por lo tanto, debe tenerse en cuenta la variabilidad a escala de paisaje del entorno). En cuanto a la representatividad a escala del paisaje, un posible sesgo es seleccionar bosques especialmente atractivos o evitar los bosques alcanzados por investigadores. Por lo tanto, una distribución aleatoria de las parcelas de muestreo es un requisito previo crucial. Varios estudios sugieren un error del 10 % en torno a la media (IC del 95 %) cuando se utilizan 20 parcelas de 0,25 hectáreas (superficie</a:t>
            </a:r>
            <a:r>
              <a:rPr lang="es-ES_tradnl" baseline="0" noProof="0" dirty="0" smtClean="0"/>
              <a:t> </a:t>
            </a:r>
            <a:r>
              <a:rPr lang="es-ES_tradnl" noProof="0" dirty="0" smtClean="0"/>
              <a:t>de al menos 5 hectáreas en total) (Clark y Clark, 2000; Keller, Palace y Hurtt, 2001). Aquí los autores asignan un valor del 11 %. </a:t>
            </a:r>
          </a:p>
          <a:p>
            <a:pPr marL="174708" lvl="2" indent="-174708">
              <a:buFontTx/>
              <a:buChar char="-"/>
            </a:pPr>
            <a:endParaRPr lang="es-ES_tradnl" baseline="0" noProof="0" dirty="0" smtClean="0"/>
          </a:p>
          <a:p>
            <a:pPr marL="174708" lvl="2" indent="-174708">
              <a:buFontTx/>
              <a:buChar char="-"/>
            </a:pPr>
            <a:r>
              <a:rPr lang="es-ES_tradnl" noProof="0" dirty="0" smtClean="0"/>
              <a:t>En total, el 24 % de la media es el resultado del estudio realizado por Chave y otros (2004), con 50 parcelas de 1 hectárea después de la corrección de la gravedad (densidad) y de árbol grande.</a:t>
            </a:r>
          </a:p>
          <a:p>
            <a:pPr marL="0" lvl="2"/>
            <a:endParaRPr lang="es-ES_tradnl" baseline="0" noProof="0" dirty="0" smtClean="0"/>
          </a:p>
          <a:p>
            <a:pPr marL="174708" lvl="2" indent="-174708">
              <a:buFontTx/>
              <a:buChar char="-"/>
            </a:pPr>
            <a:r>
              <a:rPr lang="es-ES_tradnl" noProof="0" dirty="0" smtClean="0"/>
              <a:t>De acuerdo con este análisis, la fuente de error más importante es la elección del modelo alométrico.</a:t>
            </a:r>
            <a:br>
              <a:rPr lang="es-ES_tradnl" noProof="0" dirty="0" smtClean="0"/>
            </a:br>
            <a:endParaRPr lang="es-ES_tradnl" noProof="0" dirty="0" smtClean="0"/>
          </a:p>
        </p:txBody>
      </p:sp>
      <p:sp>
        <p:nvSpPr>
          <p:cNvPr id="49156"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586BFF2D-C59B-4919-91F2-607464CEFC5B}" type="slidenum">
              <a:rPr lang="en-GB" sz="1200"/>
              <a:pPr algn="r"/>
              <a:t>42</a:t>
            </a:fld>
            <a:endParaRPr lang="es-ES" sz="1200" dirty="0"/>
          </a:p>
        </p:txBody>
      </p:sp>
    </p:spTree>
    <p:extLst>
      <p:ext uri="{BB962C8B-B14F-4D97-AF65-F5344CB8AC3E}">
        <p14:creationId xmlns:p14="http://schemas.microsoft.com/office/powerpoint/2010/main" val="2998230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2">
              <a:defRPr/>
            </a:pPr>
            <a:r>
              <a:rPr lang="es-ES_tradnl" noProof="0" dirty="0" smtClean="0"/>
              <a:t>Las incertidumbres del mapa de Saatchi y otros (2011) se encuentran en el intervalo de confianza del 95 %: una incertidumbre general promedio en la BA a nivel del píxel ± 30 %, pero no uniforme en todas las regiones, (± 6 % a ± 53 %), las incertidumbres regionales son ±27 % en los Estados Unidos, ±32 % en África, ± 33 % en Asia, incertidumbre promediada de la reserva total de C a nivel del píxel ± 38 %, ± 5 % a áreas de 10 000 ha y ±1 % para las estimaciones nacionales (&gt;1 000 000 ha).</a:t>
            </a:r>
            <a:br>
              <a:rPr lang="es-ES_tradnl" noProof="0" dirty="0" smtClean="0"/>
            </a:br>
            <a:endParaRPr lang="es-ES_tradnl" noProof="0" dirty="0" smtClean="0"/>
          </a:p>
          <a:p>
            <a:pPr marL="174708" lvl="2" indent="-174708">
              <a:buFontTx/>
              <a:buChar char="-"/>
              <a:defRPr/>
            </a:pPr>
            <a:endParaRPr lang="es-ES_tradnl" noProof="0" dirty="0" smtClean="0"/>
          </a:p>
          <a:p>
            <a:pPr marL="174708" lvl="2" indent="-174708">
              <a:buFontTx/>
              <a:buChar char="-"/>
              <a:defRPr/>
            </a:pPr>
            <a:endParaRPr lang="es-ES_tradnl" noProof="0" dirty="0" smtClean="0"/>
          </a:p>
          <a:p>
            <a:pPr marL="174708" lvl="2" indent="-174708">
              <a:buFontTx/>
              <a:buChar char="-"/>
              <a:defRPr/>
            </a:pPr>
            <a:endParaRPr lang="es-ES_tradnl" noProof="0"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F4B889-1DEE-4DAA-A6DD-E959C2E83AB5}" type="slidenum">
              <a:rPr lang="en-GB" smtClean="0"/>
              <a:pPr/>
              <a:t>43</a:t>
            </a:fld>
            <a:endParaRPr lang="es-ES" dirty="0" smtClean="0"/>
          </a:p>
        </p:txBody>
      </p:sp>
    </p:spTree>
    <p:extLst>
      <p:ext uri="{BB962C8B-B14F-4D97-AF65-F5344CB8AC3E}">
        <p14:creationId xmlns:p14="http://schemas.microsoft.com/office/powerpoint/2010/main" val="4212931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lvl="2"/>
            <a:r>
              <a:rPr lang="es-ES_tradnl" noProof="0" dirty="0" smtClean="0"/>
              <a:t>Las incertidumbres del mapa de Baccini y otros (2012) de las reservas de carbono presentan un intervalo de confianza del 95 %: ±7,1 % en América, ±13,2 % en África, ±6,5 % en Asia.</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D05994-F079-47C6-85CD-4FD6E635B838}" type="slidenum">
              <a:rPr lang="en-GB" smtClean="0"/>
              <a:pPr/>
              <a:t>44</a:t>
            </a:fld>
            <a:endParaRPr lang="es-ES" dirty="0" smtClean="0"/>
          </a:p>
        </p:txBody>
      </p:sp>
    </p:spTree>
    <p:extLst>
      <p:ext uri="{BB962C8B-B14F-4D97-AF65-F5344CB8AC3E}">
        <p14:creationId xmlns:p14="http://schemas.microsoft.com/office/powerpoint/2010/main" val="4151343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4708" lvl="2" indent="-174708">
              <a:buFontTx/>
              <a:buChar char="-"/>
            </a:pPr>
            <a:r>
              <a:rPr lang="es-ES_tradnl" noProof="0" dirty="0" smtClean="0"/>
              <a:t>Una comparación entre los mapas de Saatchi y Baccini (mediante el cálculo de Saatchi </a:t>
            </a:r>
            <a:r>
              <a:rPr lang="es-ES_tradnl" i="1" noProof="0" dirty="0" smtClean="0"/>
              <a:t>menos</a:t>
            </a:r>
            <a:r>
              <a:rPr lang="es-ES_tradnl" noProof="0" dirty="0" smtClean="0"/>
              <a:t> Baccini) muestra el patrón espacial de las diferencias entre ambos mapas. En algunas regiones estas diferencias pueden ser muy importantes. Especialmente en las áreas interna del Amazonas, Baccini tiene estimaciones de BA mucho más altas que Saatchi.</a:t>
            </a:r>
          </a:p>
          <a:p>
            <a:pPr marL="0" lvl="2"/>
            <a:endParaRPr lang="es-ES_tradnl" noProof="0" dirty="0" smtClean="0"/>
          </a:p>
          <a:p>
            <a:pPr marL="174708" lvl="2" indent="-174708">
              <a:buFontTx/>
              <a:buChar char="-"/>
            </a:pPr>
            <a:r>
              <a:rPr lang="es-ES_tradnl" noProof="0" dirty="0" smtClean="0"/>
              <a:t>Un estudio reciente de Mitchard y otros (2013) analizó la incertidumbre en la distribución espacial de ambos mapas de la biomasa tropical. Los resultados muestran que existen diferencias sustanciales en la distribución espacial de la biomasa entre ambos mapas. Sin embargo, cuando se agregan a escala regional (a nivel nacional o del bioma), los mapas muestran resultados más similares, lo que indica que las reservas de la biomasa a escala regional se pueden estimar con cierta seguridad. Los resultados de este estudio demostraron además que el mapa de Baccini muestra valores promedio de la biomasa superiores al de Saatchi, muy probablemente debido a la exclusión de la altura en sus ecuaciones alométricas. </a:t>
            </a:r>
          </a:p>
        </p:txBody>
      </p:sp>
      <p:sp>
        <p:nvSpPr>
          <p:cNvPr id="49156"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586BFF2D-C59B-4919-91F2-607464CEFC5B}" type="slidenum">
              <a:rPr lang="en-GB" sz="1200"/>
              <a:pPr algn="r"/>
              <a:t>45</a:t>
            </a:fld>
            <a:endParaRPr lang="es-ES" sz="1200" dirty="0"/>
          </a:p>
        </p:txBody>
      </p:sp>
    </p:spTree>
    <p:extLst>
      <p:ext uri="{BB962C8B-B14F-4D97-AF65-F5344CB8AC3E}">
        <p14:creationId xmlns:p14="http://schemas.microsoft.com/office/powerpoint/2010/main" val="395731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Observe que el IPCC (2006) utiliza los términos </a:t>
            </a:r>
            <a:r>
              <a:rPr lang="en-US" i="1" dirty="0" smtClean="0"/>
              <a:t>enfoque</a:t>
            </a:r>
            <a:r>
              <a:rPr dirty="0" smtClean="0"/>
              <a:t> en lugar de </a:t>
            </a:r>
            <a:r>
              <a:rPr lang="en-US" i="1" dirty="0" smtClean="0"/>
              <a:t>nivel </a:t>
            </a:r>
            <a:r>
              <a:rPr dirty="0" smtClean="0"/>
              <a:t>para combinar las incertidumbres. </a:t>
            </a:r>
            <a:endParaRPr lang="es-E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47</a:t>
            </a:fld>
            <a:endParaRPr lang="es-ES" dirty="0"/>
          </a:p>
        </p:txBody>
      </p:sp>
    </p:spTree>
    <p:extLst>
      <p:ext uri="{BB962C8B-B14F-4D97-AF65-F5344CB8AC3E}">
        <p14:creationId xmlns:p14="http://schemas.microsoft.com/office/powerpoint/2010/main" val="1504388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La propagación de error se basa en dos ecuaciones: una para la multiplicación y una para la suma y resta.</a:t>
            </a:r>
            <a:endParaRPr lang="es-ES_tradnl"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49</a:t>
            </a:fld>
            <a:endParaRPr lang="es-ES" dirty="0"/>
          </a:p>
        </p:txBody>
      </p:sp>
    </p:spTree>
    <p:extLst>
      <p:ext uri="{BB962C8B-B14F-4D97-AF65-F5344CB8AC3E}">
        <p14:creationId xmlns:p14="http://schemas.microsoft.com/office/powerpoint/2010/main" val="3110559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Calibri" panose="020F0502020204030204" pitchFamily="34" charset="0"/>
              <a:buChar char="−"/>
              <a:defRPr/>
            </a:pPr>
            <a:r>
              <a:rPr lang="es-ES_tradnl" noProof="0" dirty="0" smtClean="0"/>
              <a:t>El supuesto básico es que los factores de emisión y otros parámetros se correlacionan totalmente a través de los años (sensibilidad de tipo A). En general, se asume que los datos de actividad, por otra parte, se correlacionan a través de los años (sensibilidad de tipo B). </a:t>
            </a:r>
          </a:p>
          <a:p>
            <a:pPr marL="174708" indent="-174708" defTabSz="931774">
              <a:buFont typeface="Calibri" panose="020F0502020204030204" pitchFamily="34" charset="0"/>
              <a:buChar char="−"/>
              <a:defRPr/>
            </a:pPr>
            <a:endParaRPr lang="es-ES_tradnl" noProof="0" dirty="0" smtClean="0"/>
          </a:p>
          <a:p>
            <a:pPr marL="174708" indent="-174708">
              <a:buFont typeface="Calibri" panose="020F0502020204030204" pitchFamily="34" charset="0"/>
              <a:buChar char="−"/>
            </a:pPr>
            <a:r>
              <a:rPr lang="es-ES_tradnl" noProof="0" dirty="0" smtClean="0"/>
              <a:t>Sin embargo, no siempre se mantendrá esta asociación y, al modificar el cálculo, es posible aplicar las sensibilidades de tipo A a los DA y las sensibilidades de tipo B a los FE para reflejar circunstancias específicas. Las sensibilidades de tipo A y B son simplificaciones introducidas para el análisis aproximado de la correlación. Para obtener resultados más exactos o para poder manejar las correlaciones explícitamente, se necesitará el método del nivel 2.</a:t>
            </a:r>
            <a:endParaRPr lang="es-ES_tradnl"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51</a:t>
            </a:fld>
            <a:endParaRPr lang="es-ES" dirty="0"/>
          </a:p>
        </p:txBody>
      </p:sp>
    </p:spTree>
    <p:extLst>
      <p:ext uri="{BB962C8B-B14F-4D97-AF65-F5344CB8AC3E}">
        <p14:creationId xmlns:p14="http://schemas.microsoft.com/office/powerpoint/2010/main" val="516587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_tradnl" noProof="0" dirty="0" smtClean="0"/>
              <a:t>Las emisiones y absorciones de cada categoría en los años 1 y 2 se ingresan en las columnas C y D, y las incertidumbres de los porcentajes respectivos expresadas con el intervalo de confianza del 95 % se ingresan en las columnas E y F. En el resto de las columnas, las ecuaciones se ingresan como se muestra en el cuadro. Las letras (por ejemplo C) indican las entradas en la misma fila y columna respectiva, en tanto que las sumas (por ejemplo ΣC) indican la suma de todas las entradas en la columna respectiva. Las incertidumbres de nivel y tendencia se calculan en la última fila del cuadro. </a:t>
            </a:r>
          </a:p>
          <a:p>
            <a:endParaRPr lang="es-ES_tradnl"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52</a:t>
            </a:fld>
            <a:endParaRPr lang="es-ES" dirty="0"/>
          </a:p>
        </p:txBody>
      </p:sp>
    </p:spTree>
    <p:extLst>
      <p:ext uri="{BB962C8B-B14F-4D97-AF65-F5344CB8AC3E}">
        <p14:creationId xmlns:p14="http://schemas.microsoft.com/office/powerpoint/2010/main" val="2494244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53</a:t>
            </a:fld>
            <a:endParaRPr lang="es-ES" dirty="0"/>
          </a:p>
        </p:txBody>
      </p:sp>
    </p:spTree>
    <p:extLst>
      <p:ext uri="{BB962C8B-B14F-4D97-AF65-F5344CB8AC3E}">
        <p14:creationId xmlns:p14="http://schemas.microsoft.com/office/powerpoint/2010/main" val="456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Ex-post significa </a:t>
            </a:r>
            <a:r>
              <a:rPr lang="en-US" i="1" dirty="0" smtClean="0"/>
              <a:t>con posterioridad</a:t>
            </a:r>
            <a:r>
              <a:rPr dirty="0" smtClean="0"/>
              <a:t>.</a:t>
            </a:r>
            <a:endParaRPr lang="es-E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10</a:t>
            </a:fld>
            <a:endParaRPr lang="es-ES" dirty="0"/>
          </a:p>
        </p:txBody>
      </p:sp>
    </p:spTree>
    <p:extLst>
      <p:ext uri="{BB962C8B-B14F-4D97-AF65-F5344CB8AC3E}">
        <p14:creationId xmlns:p14="http://schemas.microsoft.com/office/powerpoint/2010/main" val="332796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El enfoque de Monte Carlo consta de cuatro pasos claramente definidos que se muestran en el gráfico. Solo el primero de ellos requiere esfuerzo de parte del usuario, los restantes son realizados por el paquete de </a:t>
            </a:r>
            <a:r>
              <a:rPr lang="es-ES_tradnl" i="1" noProof="0" dirty="0" smtClean="0"/>
              <a:t>software</a:t>
            </a:r>
            <a:r>
              <a:rPr lang="es-ES_tradnl" noProof="0" dirty="0" smtClean="0"/>
              <a:t>. El cálculo del inventario de emisiones, las funciones de densidad de probabilidad (FDP) y los valores de correlación deben configurarse en el paquete de Monte Carlo. El </a:t>
            </a:r>
            <a:r>
              <a:rPr lang="es-ES_tradnl" i="1" noProof="0" dirty="0" smtClean="0"/>
              <a:t>software</a:t>
            </a:r>
            <a:r>
              <a:rPr lang="es-ES_tradnl" noProof="0" dirty="0" smtClean="0"/>
              <a:t> realiza los pasos siguientes.</a:t>
            </a:r>
          </a:p>
          <a:p>
            <a:endParaRPr lang="es-ES_tradnl" noProof="0" dirty="0" smtClean="0"/>
          </a:p>
          <a:p>
            <a:r>
              <a:rPr lang="es-ES_tradnl" noProof="0" dirty="0" smtClean="0"/>
              <a:t>Paso 1: Especifique las incertidumbres de la categoría. Esto incluye los parámetros de la estimación y los datos de actividad, sus medias y FDP asociados y las correlaciones.</a:t>
            </a:r>
          </a:p>
          <a:p>
            <a:endParaRPr lang="es-ES_tradnl" noProof="0" dirty="0" smtClean="0"/>
          </a:p>
          <a:p>
            <a:r>
              <a:rPr lang="es-ES_tradnl" noProof="0" dirty="0" smtClean="0"/>
              <a:t>Paso 2: Seleccione variables aleatorias. Seleccione los valores de entrada. Los valores de entrada son las estimaciones aplicadas en el cálculo del inventario. Este es el comienzo de las iteraciones. Para cada elemento de los datos de entrada, se selecciona un número aleatoriamente del FDP de dicha variable.</a:t>
            </a:r>
          </a:p>
          <a:p>
            <a:endParaRPr lang="es-ES_tradnl" noProof="0" dirty="0" smtClean="0"/>
          </a:p>
          <a:p>
            <a:r>
              <a:rPr lang="es-ES_tradnl" noProof="0" dirty="0" smtClean="0"/>
              <a:t>Paso 3: Estime las emisiones y absorciones. Las variables seleccionadas en el paso 2 se utilizan para estimar las emisiones y absorciones anuales basadas en los valores de entrada. Las correlaciones del 100 % son fáciles de incorporar, y los buenos paquetes de Monte Carlo permiten incluir otras correlaciones. Debido a que los cálculos de emisiones deben ser iguales a aquellos utilizados para estimar el inventario nacional, el proceso de Monte Carlo podría integrarse totalmente en las estimaciones de emisiones anuales.</a:t>
            </a:r>
          </a:p>
          <a:p>
            <a:endParaRPr lang="es-ES_tradnl" noProof="0" dirty="0" smtClean="0"/>
          </a:p>
          <a:p>
            <a:r>
              <a:rPr lang="es-ES_tradnl" noProof="0" dirty="0" smtClean="0"/>
              <a:t>Paso 4: Itere y observe los resultados. El total calculado del paso 3 se guarda, y el proceso luego se repite desde el paso 2. Los resultados de las repeticiones se utilizan para calcular la media y el FDP.</a:t>
            </a:r>
          </a:p>
          <a:p>
            <a:endParaRPr lang="es-ES_tradnl"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55</a:t>
            </a:fld>
            <a:endParaRPr lang="es-ES" dirty="0"/>
          </a:p>
        </p:txBody>
      </p:sp>
    </p:spTree>
    <p:extLst>
      <p:ext uri="{BB962C8B-B14F-4D97-AF65-F5344CB8AC3E}">
        <p14:creationId xmlns:p14="http://schemas.microsoft.com/office/powerpoint/2010/main" val="2388099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El método de Monte Carlo puede utilizarse para estimar las incertidumbres en la tendencia así como también el valor absoluto de emisiones en un año determinado. El procedimiento es una simple extensión de aquel descrito en la diapositiva anterior. La tendencia se define aquí como la diferencia porcentual entre el año básico y el año de interés (año </a:t>
            </a:r>
            <a:r>
              <a:rPr lang="es-ES_tradnl" b="1" noProof="0" dirty="0" smtClean="0"/>
              <a:t>t</a:t>
            </a:r>
            <a:r>
              <a:rPr lang="es-ES_tradnl" noProof="0" dirty="0" smtClean="0"/>
              <a:t>). Por lo tanto, es necesario configurar el análisis de Monte Carlo para estimar ambos años simultáneamente. Los pasos siguientes muestran el procedimiento.</a:t>
            </a:r>
          </a:p>
          <a:p>
            <a:endParaRPr lang="es-ES_tradnl" noProof="0" dirty="0" smtClean="0"/>
          </a:p>
          <a:p>
            <a:r>
              <a:rPr lang="es-ES_tradnl" noProof="0" dirty="0" smtClean="0"/>
              <a:t>Paso 1: Especifique las incertidumbres de la categoría fuente/sumidero. Determine las funciones de densidad de probabilidad para FE, DA y otros parámetros de estimación. Este es el mismo proceso que aquel descrito para la diapositiva anterior excepto que es necesario realizarlo tanto para el año básico como para el año actual y considerar las relaciones entre los datos. Para muchas categorías, se utilizará el mismo FE para cada año (es decir, los FE para ambos años están 100 % correlacionados). En estos casos, se describe una distribución y el valor seleccionado a partir de ella se utiliza para cada año del paso 3. En general, se asume que la incertidumbre en los datos de actividad no está correlacionada entre los años y, por lo tanto, deben ingresarse dos distribuciones, incluso si sus parámetros son los mismos, por lo que dos selecciones aleatorias diferentes de estas distribuciones se generarán en el paso 3. El paquete informático utilizado puede posibilitar la configuración de otras correlaciones y estas capacidades podrían utilizarse si se dispone de información suficiente.</a:t>
            </a:r>
          </a:p>
          <a:p>
            <a:endParaRPr lang="es-ES_tradnl" noProof="0" dirty="0" smtClean="0"/>
          </a:p>
          <a:p>
            <a:r>
              <a:rPr lang="es-ES_tradnl" noProof="0" dirty="0" smtClean="0"/>
              <a:t>Paso 2: Seleccione variables aleatorias. El programa de computación continuará según lo descrito, teniendo en cuenta cualquier correlación entre las funciones de densidad de probabilidad (FDP). </a:t>
            </a:r>
          </a:p>
          <a:p>
            <a:endParaRPr lang="es-ES_tradnl" noProof="0" dirty="0" smtClean="0"/>
          </a:p>
          <a:p>
            <a:r>
              <a:rPr lang="es-ES_tradnl" noProof="0" dirty="0" smtClean="0"/>
              <a:t>Paso 3: Estime las emisiones. Como en la descripción anterior, las variables seleccionadas en el paso 2 se utilizarán para estimar las emisiones totales.</a:t>
            </a:r>
          </a:p>
          <a:p>
            <a:endParaRPr lang="es-ES_tradnl" noProof="0" dirty="0" smtClean="0"/>
          </a:p>
          <a:p>
            <a:r>
              <a:rPr lang="es-ES_tradnl" noProof="0" dirty="0" smtClean="0"/>
              <a:t>Paso 4: Resultados. El total de emisiones calculado en el paso 3 se guarda en un archivo de datos. El proceso luego se repite desde el paso 2 hasta que haya una convergencia adecuada de los resultados.</a:t>
            </a:r>
          </a:p>
          <a:p>
            <a:endParaRPr lang="es-ES_tradnl" noProof="0" dirty="0" smtClean="0"/>
          </a:p>
          <a:p>
            <a:r>
              <a:rPr lang="es-ES_tradnl" noProof="0" dirty="0" smtClean="0"/>
              <a:t>Se estima un rango de resultados al mismo tiempo, incluidas emisiones/absorciones totales y sectoriales para el año básico, emisiones/absorciones totales y sectoriales para el año </a:t>
            </a:r>
            <a:r>
              <a:rPr lang="es-ES_tradnl" b="1" noProof="0" dirty="0" smtClean="0"/>
              <a:t>t</a:t>
            </a:r>
            <a:r>
              <a:rPr lang="es-ES_tradnl" noProof="0" dirty="0" smtClean="0"/>
              <a:t> y las diferencias porcentuales (tendencias) entre estos para el total y cualquier sector de interés.</a:t>
            </a:r>
            <a:endParaRPr lang="es-ES_tradnl"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56</a:t>
            </a:fld>
            <a:endParaRPr lang="es-ES" dirty="0"/>
          </a:p>
        </p:txBody>
      </p:sp>
    </p:spTree>
    <p:extLst>
      <p:ext uri="{BB962C8B-B14F-4D97-AF65-F5344CB8AC3E}">
        <p14:creationId xmlns:p14="http://schemas.microsoft.com/office/powerpoint/2010/main" val="2388099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_tradnl" noProof="0" dirty="0" smtClean="0"/>
              <a:t>En la teoría de probabilidades, una distribución logarítmicamente normal es una distribución de probabilidad continua de una variable aleatoria cuyo logaritmo se distribuye normalmente.</a:t>
            </a:r>
          </a:p>
          <a:p>
            <a:pPr defTabSz="931774">
              <a:defRPr/>
            </a:pPr>
            <a:endParaRPr lang="es-ES_tradnl"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57</a:t>
            </a:fld>
            <a:endParaRPr lang="es-ES" dirty="0"/>
          </a:p>
        </p:txBody>
      </p:sp>
    </p:spTree>
    <p:extLst>
      <p:ext uri="{BB962C8B-B14F-4D97-AF65-F5344CB8AC3E}">
        <p14:creationId xmlns:p14="http://schemas.microsoft.com/office/powerpoint/2010/main" val="2388099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_tradnl" noProof="0" dirty="0" smtClean="0"/>
              <a:t>Aquí hay una versión levemente simplificada del cuadro del IPCC. Las columnas A-G son las mismas que en el anterior si se utiliza el método del nivel 1. La columna H se calculará de acuerdo con la ecuación dada, en tanto las entradas en la columna I se calcularán por categoría siguiendo el mismo método que en el cálculo de la incertidumbre de la tendencia total. La columna J es para información adicional sobre los métodos utilizados. </a:t>
            </a:r>
          </a:p>
          <a:p>
            <a:endParaRPr lang="es-ES_tradnl"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58</a:t>
            </a:fld>
            <a:endParaRPr lang="es-ES" dirty="0"/>
          </a:p>
        </p:txBody>
      </p:sp>
    </p:spTree>
    <p:extLst>
      <p:ext uri="{BB962C8B-B14F-4D97-AF65-F5344CB8AC3E}">
        <p14:creationId xmlns:p14="http://schemas.microsoft.com/office/powerpoint/2010/main" val="222692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lvl="1" indent="-174708">
              <a:buFontTx/>
              <a:buChar char="-"/>
              <a:defRPr/>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15</a:t>
            </a:fld>
            <a:endParaRPr lang="es-ES" dirty="0" smtClean="0"/>
          </a:p>
        </p:txBody>
      </p:sp>
    </p:spTree>
    <p:extLst>
      <p:ext uri="{BB962C8B-B14F-4D97-AF65-F5344CB8AC3E}">
        <p14:creationId xmlns:p14="http://schemas.microsoft.com/office/powerpoint/2010/main" val="268790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4"/>
            <a:r>
              <a:rPr lang="es-ES_tradnl" b="1" noProof="0" dirty="0" smtClean="0"/>
              <a:t>Uso de los resultados de la evaluación de exactitud para la estimación del área</a:t>
            </a:r>
          </a:p>
          <a:p>
            <a:r>
              <a:rPr lang="es-ES_tradnl" noProof="0" dirty="0" smtClean="0"/>
              <a:t>Como se indicó, todos los mapas basados en datos detectados de forma remota incluyen errores de clasificación y la función de la evaluación de exactitud es clasificar la frecuencia de los errores para cada clase de cubierta terrestre en el mapa. Cada clase puede tener errores tanto de omisión como de comisión y en la mayoría de las situaciones los errores de omisión y comisión de una clase no son equivalentes. Las diferencias en estos dos errores pueden utilizarse para ajustar las estimaciones del área y también para estimar las incertidumbres (intervalos de confianza) para las áreas de cada clase. El ajuste de las estimaciones del área a partir de una rigurosa evaluación de la exactitud representa una mejora con respecto a la simple presentación de informes de las áreas de las clases de mapas. Debido a que las áreas de cambio de la cubierta terrestre son importantes factores causantes de las emisiones, es fundamental proporcionar las mejores estimaciones posibles de estas áreas.</a:t>
            </a:r>
          </a:p>
          <a:p>
            <a:endParaRPr lang="es-ES_tradnl" noProof="0" dirty="0" smtClean="0"/>
          </a:p>
          <a:p>
            <a:r>
              <a:rPr lang="es-ES_tradnl" noProof="0" dirty="0" smtClean="0"/>
              <a:t>Se han informado múltiples procedimientos estadísticos para estimar las exactitudes, los datos de actividad y los factores de emisiones e intervalos de confianza (McRoberts y otros, 2010). Con frecuencia, las diferencias entre las estimaciones que producen no son sustanciales. Card (1982) proporciona un enfoque relativamente simple, aunque sólido, que es viable cuando el diseño de la muestra de la evaluación de exactitud es aleatorio y simple o aleatorio y estratificado. Es relativamente fácil de usar y proporciona a los encargados de estimar los intervalos de confianza para las estimaciones del área una clasificación explícita útil de uno de los elementos clave de incertidumbre en las estimaciones de emisiones de GEI. Van Oort (2007) describe un método para computar un límite superior para la exactitud del cambio a partir de las exactitudes de mapas de una fecha única pero sin asumir la independencia de los errores en las dos fechas. McRoberts y Walters (2012) y Olofsson y otros (2013) ilustran métodos para establecer intervalos de confianza para las estimaciones del área utilizando la información de matrices de errores. Cuando se han adquirido los datos de referencia del cambio con una muestra de probabilidad, pueden emplearse los mismos métodos para estimar el cambio y construir intervalos de confianza que aquellos utilizados para las estimaciones de la cubierta terrestre (Sannier y otros, 2014). Cuando se utilizan datos de referencia para dos fechas de dos lugares diferentes a fin de estimar el cambio para los mapas construidos con posclasificación, pueden emplearse los métodos descritos e ilustrados por McRoberts y Walters (2012) y McRoberts (2014). </a:t>
            </a: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16</a:t>
            </a:fld>
            <a:endParaRPr lang="es-ES" dirty="0" smtClean="0"/>
          </a:p>
        </p:txBody>
      </p:sp>
    </p:spTree>
    <p:extLst>
      <p:ext uri="{BB962C8B-B14F-4D97-AF65-F5344CB8AC3E}">
        <p14:creationId xmlns:p14="http://schemas.microsoft.com/office/powerpoint/2010/main" val="96213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lvl="1" indent="-174708">
              <a:buFontTx/>
              <a:buChar char="-"/>
              <a:defRPr/>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17</a:t>
            </a:fld>
            <a:endParaRPr lang="es-ES" dirty="0" smtClean="0"/>
          </a:p>
        </p:txBody>
      </p:sp>
    </p:spTree>
    <p:extLst>
      <p:ext uri="{BB962C8B-B14F-4D97-AF65-F5344CB8AC3E}">
        <p14:creationId xmlns:p14="http://schemas.microsoft.com/office/powerpoint/2010/main" val="2611044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s-ES_tradnl" noProof="0" dirty="0" smtClean="0"/>
              <a:t>Los mapas con el uso de la tierra y el cambio del uso de la tierra (mapas DA) contienen errores. Estos mapas se generan a través de la clasificación de datos de detección remota. En el contexto de ONU-REDD, la presentación de informes sobre las estimaciones del área forestal y el cambio en el área forestal involucra una reflexión sobre la incertidumbre de los datos y mapas y también es necesario informar las exactitudes de las estimaciones. La evaluación de exactitud se realiza para identificar los errores de clasificación. Esto se hace comparando una muestra del mapa clasificado con una muestra de datos más exactos, los datos de referencia. El conjunto de datos de referencia puede ser un mapa del uso de la tierra (cambio) de mayor calidad, que se produce a partir de datos satelitales de mayor resolución, o puede basarse en observaciones terrestres. Se utiliza un diseño de muestreo para obtener pares de puntos tanto de mapas como de conjuntos de datos; en general, un diseño de muestreo de probabilidad es la opción preferida (consulte el módulo 2.7, parte 3, “Incertidumbres en los cambios del área”). Las clases de uso de la tierra de ambas muestras en los datos de la clasificación y los datos de referencia se informan en una matriz de error, que proporciona toda la información necesaria para realizar una evaluación de exactitud de clasificación y obtener medidas de exactitud.</a:t>
            </a:r>
          </a:p>
          <a:p>
            <a:pPr marL="174708" indent="-174708" defTabSz="931774">
              <a:buFontTx/>
              <a:buChar char="-"/>
              <a:defRPr/>
            </a:pPr>
            <a:endParaRPr lang="es-ES_tradnl" noProof="0" dirty="0" smtClean="0"/>
          </a:p>
          <a:p>
            <a:pPr marL="174708" indent="-174708" defTabSz="931774">
              <a:buFontTx/>
              <a:buChar char="-"/>
              <a:defRPr/>
            </a:pPr>
            <a:r>
              <a:rPr lang="es-ES_tradnl" noProof="0" dirty="0" smtClean="0"/>
              <a:t>En esta diapositiva se muestra un ejemplo de una matriz de error de recuentos de muestras para una clasificación de uso de la tierra hipotético. Las clases representan B, bosque; A, agricultura; Ag, agua; U, urbano; y S, suelo desnudo.</a:t>
            </a:r>
          </a:p>
          <a:p>
            <a:pPr marL="174708" indent="-174708" defTabSz="931774">
              <a:buFontTx/>
              <a:buChar char="-"/>
              <a:defRPr/>
            </a:pPr>
            <a:endParaRPr lang="es-ES_tradnl" noProof="0" dirty="0" smtClean="0"/>
          </a:p>
          <a:p>
            <a:pPr marL="174708" indent="-174708" defTabSz="931774">
              <a:buFontTx/>
              <a:buChar char="-"/>
              <a:defRPr/>
            </a:pPr>
            <a:r>
              <a:rPr lang="es-ES_tradnl" noProof="0" dirty="0" smtClean="0"/>
              <a:t>Las siguientes medidas de exactitud pueden calcularse a partir de esta matriz: e</a:t>
            </a:r>
            <a:r>
              <a:rPr lang="es-ES_tradnl" sz="1600" noProof="0" dirty="0" smtClean="0"/>
              <a:t>rror de comisión, error de omisión, exactitud del usuario, exactitud del productor y exactitud de la clasificación general.</a:t>
            </a:r>
          </a:p>
          <a:p>
            <a:pPr marL="174708" indent="-174708" defTabSz="931774">
              <a:buFontTx/>
              <a:buChar char="-"/>
              <a:defRPr/>
            </a:pPr>
            <a:endParaRPr lang="es-ES_tradnl" b="0"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18</a:t>
            </a:fld>
            <a:endParaRPr lang="es-ES" dirty="0"/>
          </a:p>
        </p:txBody>
      </p:sp>
    </p:spTree>
    <p:extLst>
      <p:ext uri="{BB962C8B-B14F-4D97-AF65-F5344CB8AC3E}">
        <p14:creationId xmlns:p14="http://schemas.microsoft.com/office/powerpoint/2010/main" val="367788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4708" lvl="1" indent="-174708" defTabSz="931774">
              <a:buFontTx/>
              <a:buChar char="-"/>
              <a:defRPr/>
            </a:pPr>
            <a:r>
              <a:rPr lang="es-ES_tradnl" noProof="0" dirty="0" smtClean="0"/>
              <a:t>Si algunas áreas de actividad son pequeñas, se prefieren los diseños de muestreo aleatorio y estratificado en lugar de diseños de muestreo aleatorio o sistemático simple. </a:t>
            </a:r>
          </a:p>
          <a:p>
            <a:pPr marL="0" lvl="1" defTabSz="931774">
              <a:defRPr/>
            </a:pPr>
            <a:endParaRPr lang="es-ES_tradnl" noProof="0" dirty="0" smtClean="0"/>
          </a:p>
          <a:p>
            <a:pPr marL="174708" lvl="1" indent="-174708" defTabSz="931774">
              <a:buFontTx/>
              <a:buChar char="-"/>
              <a:defRPr/>
            </a:pPr>
            <a:r>
              <a:rPr lang="es-ES_tradnl" noProof="0" dirty="0" smtClean="0"/>
              <a:t>Estos problemas se conocen y se han abordado en estudios que demuestran satisfactoriamente las evaluaciones de exactitud para el cambio de la cubierta terrestre (Lowell, 2001; Stehman y otros, 2003). </a:t>
            </a:r>
          </a:p>
          <a:p>
            <a:pPr marL="0" lvl="1">
              <a:defRPr/>
            </a:pPr>
            <a:endParaRPr lang="es-ES_tradnl" noProof="0" dirty="0" smtClean="0"/>
          </a:p>
          <a:p>
            <a:pPr marL="174708" lvl="1" indent="-174708">
              <a:buFontTx/>
              <a:buChar char="-"/>
              <a:defRPr/>
            </a:pPr>
            <a:endParaRPr lang="es-ES_tradnl" noProof="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C9D10-2589-4A33-8CFA-9C1E936810A1}" type="slidenum">
              <a:rPr lang="en-GB" smtClean="0"/>
              <a:pPr/>
              <a:t>19</a:t>
            </a:fld>
            <a:endParaRPr lang="es-ES" dirty="0" smtClean="0"/>
          </a:p>
        </p:txBody>
      </p:sp>
    </p:spTree>
    <p:extLst>
      <p:ext uri="{BB962C8B-B14F-4D97-AF65-F5344CB8AC3E}">
        <p14:creationId xmlns:p14="http://schemas.microsoft.com/office/powerpoint/2010/main" val="240474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Espacio para el logotipo del socio </a:t>
            </a:r>
            <a:r>
              <a:rPr dirty="0"/>
              <a:t/>
            </a:r>
            <a:br>
              <a:rPr dirty="0"/>
            </a:br>
            <a:r>
              <a:rPr lang="en-GB" sz="800" baseline="0" dirty="0" smtClean="0">
                <a:solidFill>
                  <a:schemeClr val="accent3"/>
                </a:solidFill>
              </a:rPr>
              <a:t>(coloque una forma en blanco detrás de la del logotipo para ocultar este texto y borde)</a:t>
            </a:r>
            <a:endParaRPr lang="es-ES"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11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Espacio para el logotipo del socio </a:t>
            </a:r>
            <a:r>
              <a:rPr dirty="0"/>
              <a:t/>
            </a:r>
            <a:br>
              <a:rPr dirty="0"/>
            </a:br>
            <a:r>
              <a:rPr lang="en-GB" sz="800" baseline="0" dirty="0" smtClean="0">
                <a:solidFill>
                  <a:schemeClr val="accent3"/>
                </a:solidFill>
              </a:rPr>
              <a:t>(coloque una forma en blanco detrás de la del logotipo para ocultar este texto y borde)</a:t>
            </a:r>
            <a:endParaRPr lang="es-ES"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3"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8" y="6113155"/>
            <a:ext cx="7260707" cy="784830"/>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Módulo 2.7: Estimación de incertidumbres</a:t>
            </a:r>
            <a:endParaRPr lang="es-E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Materiales de capacitación sobre</a:t>
            </a:r>
            <a:r>
              <a:rPr lang="en-GB" sz="1400" i="1" baseline="0" dirty="0" smtClean="0">
                <a:solidFill>
                  <a:schemeClr val="accent6">
                    <a:lumMod val="50000"/>
                    <a:lumOff val="50000"/>
                  </a:schemeClr>
                </a:solidFill>
                <a:latin typeface="Calibri" panose="020F0502020204030204" pitchFamily="34" charset="0"/>
              </a:rPr>
              <a:t> </a:t>
            </a:r>
            <a:r>
              <a:rPr lang="en-GB" sz="1400" i="1" dirty="0" err="1" smtClean="0">
                <a:solidFill>
                  <a:schemeClr val="accent6">
                    <a:lumMod val="50000"/>
                    <a:lumOff val="50000"/>
                  </a:schemeClr>
                </a:solidFill>
                <a:latin typeface="Calibri" panose="020F0502020204030204" pitchFamily="34" charset="0"/>
              </a:rPr>
              <a:t>REDD</a:t>
            </a:r>
            <a:r>
              <a:rPr lang="en-GB" sz="1400" i="1" dirty="0" smtClean="0">
                <a:solidFill>
                  <a:schemeClr val="accent6">
                    <a:lumMod val="50000"/>
                    <a:lumOff val="50000"/>
                  </a:schemeClr>
                </a:solidFill>
                <a:latin typeface="Calibri" panose="020F0502020204030204" pitchFamily="34" charset="0"/>
              </a:rPr>
              <a:t>+ de GOFC-GOLD, Universidad de Wageningen, FCPF del Banco Mundial</a:t>
            </a:r>
          </a:p>
        </p:txBody>
      </p:sp>
      <p:sp>
        <p:nvSpPr>
          <p:cNvPr id="12" name="Chevron 11"/>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s-ES"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74" r:id="rId21"/>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5.em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fao.org/icatalog/search/dett.asp?aries_id=7736"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ipcc-nggip.iges.or.jp/public/gpglulucf/gpglulucf.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ipcc-nggip.iges.or.jp/public/2006gl/vol4.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91642" y="230188"/>
            <a:ext cx="8442796" cy="840125"/>
          </a:xfrm>
        </p:spPr>
        <p:txBody>
          <a:bodyPr/>
          <a:lstStyle/>
          <a:p>
            <a:pPr eaLnBrk="1" hangingPunct="1">
              <a:defRPr/>
            </a:pPr>
            <a:r>
              <a:rPr lang="es-ES_tradnl" sz="2800" noProof="0" dirty="0" smtClean="0"/>
              <a:t>Módulo 2.7: Estimación de incertidumbres</a:t>
            </a:r>
            <a:endParaRPr lang="es-ES_tradnl" sz="2800" noProof="0" dirty="0"/>
          </a:p>
        </p:txBody>
      </p:sp>
      <p:sp>
        <p:nvSpPr>
          <p:cNvPr id="18436" name="Tijdelijke aanduiding voor tekst 6"/>
          <p:cNvSpPr>
            <a:spLocks noGrp="1"/>
          </p:cNvSpPr>
          <p:nvPr>
            <p:ph type="body" sz="quarter" idx="4294967295"/>
          </p:nvPr>
        </p:nvSpPr>
        <p:spPr>
          <a:xfrm>
            <a:off x="377967" y="2480298"/>
            <a:ext cx="8023225" cy="2918105"/>
          </a:xfrm>
        </p:spPr>
        <p:txBody>
          <a:bodyPr/>
          <a:lstStyle/>
          <a:p>
            <a:pPr eaLnBrk="1" hangingPunct="1">
              <a:lnSpc>
                <a:spcPct val="100000"/>
              </a:lnSpc>
              <a:buFont typeface="Wingdings" pitchFamily="2" charset="2"/>
              <a:buNone/>
            </a:pPr>
            <a:r>
              <a:rPr lang="es-ES_tradnl" noProof="0" dirty="0" smtClean="0"/>
              <a:t/>
            </a:r>
            <a:br>
              <a:rPr lang="es-ES_tradnl" noProof="0" dirty="0" smtClean="0"/>
            </a:br>
            <a:endParaRPr lang="es-ES_tradnl" sz="1400" noProof="0" dirty="0" smtClean="0"/>
          </a:p>
          <a:p>
            <a:pPr eaLnBrk="1" hangingPunct="1">
              <a:lnSpc>
                <a:spcPct val="100000"/>
              </a:lnSpc>
              <a:spcBef>
                <a:spcPts val="0"/>
              </a:spcBef>
              <a:buFont typeface="Wingdings" pitchFamily="2" charset="2"/>
              <a:buNone/>
            </a:pPr>
            <a:r>
              <a:rPr lang="es-ES_tradnl" sz="1800" i="1" noProof="0" dirty="0" smtClean="0"/>
              <a:t>Al finalizar el curso, los participantes </a:t>
            </a:r>
            <a:br>
              <a:rPr lang="es-ES_tradnl" sz="1800" i="1" noProof="0" dirty="0" smtClean="0"/>
            </a:br>
            <a:r>
              <a:rPr lang="es-ES_tradnl" sz="1800" i="1" noProof="0" dirty="0" smtClean="0"/>
              <a:t>deben ser capaces de lo siguiente:</a:t>
            </a:r>
          </a:p>
          <a:p>
            <a:pPr eaLnBrk="1" hangingPunct="1">
              <a:lnSpc>
                <a:spcPct val="100000"/>
              </a:lnSpc>
              <a:buFont typeface="Arial" charset="0"/>
              <a:buChar char="•"/>
            </a:pPr>
            <a:r>
              <a:rPr lang="es-ES_tradnl" sz="1500" noProof="0" dirty="0" smtClean="0"/>
              <a:t>Identificar las fuentes de incertidumbre en las estimaciones del cambio del área (datos de actividad) y del cambio en las reservas de carbono (factor de emisión)</a:t>
            </a:r>
          </a:p>
          <a:p>
            <a:pPr eaLnBrk="1" hangingPunct="1">
              <a:lnSpc>
                <a:spcPct val="100000"/>
              </a:lnSpc>
              <a:buFont typeface="Arial" charset="0"/>
              <a:buChar char="•"/>
            </a:pPr>
            <a:r>
              <a:rPr lang="es-ES_tradnl" sz="1500" noProof="0" dirty="0" smtClean="0"/>
              <a:t>Implementar los pasos correctos para calcular las incertidumbres para las estimaciones del cambio del área y el cambio en las reservas de carbono </a:t>
            </a:r>
          </a:p>
          <a:p>
            <a:pPr eaLnBrk="1" hangingPunct="1">
              <a:lnSpc>
                <a:spcPct val="100000"/>
              </a:lnSpc>
              <a:buFont typeface="Arial" charset="0"/>
              <a:buChar char="•"/>
            </a:pPr>
            <a:r>
              <a:rPr lang="es-ES_tradnl" sz="1500" noProof="0" dirty="0" smtClean="0"/>
              <a:t>Comprender el posible tratamiento de las incertidumbres de manera conservadora</a:t>
            </a:r>
          </a:p>
        </p:txBody>
      </p:sp>
      <p:sp>
        <p:nvSpPr>
          <p:cNvPr id="4" name="Rectangle 3"/>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5" name="Picture 4"/>
          <p:cNvPicPr>
            <a:picLocks/>
          </p:cNvPicPr>
          <p:nvPr/>
        </p:nvPicPr>
        <p:blipFill rotWithShape="1">
          <a:blip r:embed="rId3" cstate="print">
            <a:extLst>
              <a:ext uri="{28A0092B-C50C-407E-A947-70E740481C1C}">
                <a14:useLocalDpi xmlns:a14="http://schemas.microsoft.com/office/drawing/2010/main" val="0"/>
              </a:ext>
            </a:extLst>
          </a:blip>
          <a:srcRect/>
          <a:stretch/>
        </p:blipFill>
        <p:spPr bwMode="hidden">
          <a:xfrm>
            <a:off x="0" y="6209732"/>
            <a:ext cx="3179135" cy="648267"/>
          </a:xfrm>
          <a:prstGeom prst="rect">
            <a:avLst/>
          </a:prstGeom>
        </p:spPr>
      </p:pic>
      <p:pic>
        <p:nvPicPr>
          <p:cNvPr id="6" name="Picture 5" descr="GOFC-Gold Tray cover only 2010_200dpi"/>
          <p:cNvPicPr/>
          <p:nvPr/>
        </p:nvPicPr>
        <p:blipFill>
          <a:blip r:embed="rId4"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7" name="Afbeelding 11" descr="logo_WB FCPF.gif"/>
          <p:cNvPicPr>
            <a:picLocks noChangeAspect="1"/>
          </p:cNvPicPr>
          <p:nvPr/>
        </p:nvPicPr>
        <p:blipFill>
          <a:blip r:embed="rId5" cstate="print"/>
          <a:stretch>
            <a:fillRect/>
          </a:stretch>
        </p:blipFill>
        <p:spPr>
          <a:xfrm>
            <a:off x="6022523" y="5994951"/>
            <a:ext cx="972687" cy="710810"/>
          </a:xfrm>
          <a:prstGeom prst="rect">
            <a:avLst/>
          </a:prstGeom>
        </p:spPr>
      </p:pic>
      <p:cxnSp>
        <p:nvCxnSpPr>
          <p:cNvPr id="8"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7248091" y="5567210"/>
            <a:ext cx="1614077" cy="323165"/>
          </a:xfrm>
          <a:prstGeom prst="rect">
            <a:avLst/>
          </a:prstGeom>
          <a:noFill/>
        </p:spPr>
        <p:txBody>
          <a:bodyPr wrap="square" rtlCol="0">
            <a:spAutoFit/>
          </a:bodyPr>
          <a:lstStyle/>
          <a:p>
            <a:pPr>
              <a:lnSpc>
                <a:spcPts val="1800"/>
              </a:lnSpc>
            </a:pPr>
            <a:r>
              <a:rPr lang="en-GB" sz="1200" smtClean="0">
                <a:latin typeface="Verdana" pitchFamily="34" charset="0"/>
              </a:rPr>
              <a:t>V2, 12.2016 </a:t>
            </a:r>
            <a:endParaRPr lang="en-GB" sz="1200" dirty="0" smtClean="0">
              <a:latin typeface="Verdana" pitchFamily="34" charset="0"/>
            </a:endParaRPr>
          </a:p>
        </p:txBody>
      </p:sp>
      <p:pic>
        <p:nvPicPr>
          <p:cNvPr id="11" name="Kuva 3"/>
          <p:cNvPicPr>
            <a:picLocks noChangeAspect="1"/>
          </p:cNvPicPr>
          <p:nvPr/>
        </p:nvPicPr>
        <p:blipFill>
          <a:blip r:embed="rId6"/>
          <a:stretch>
            <a:fillRect/>
          </a:stretch>
        </p:blipFill>
        <p:spPr>
          <a:xfrm>
            <a:off x="5203081" y="1165409"/>
            <a:ext cx="3558461" cy="2369477"/>
          </a:xfrm>
          <a:prstGeom prst="rect">
            <a:avLst/>
          </a:prstGeom>
        </p:spPr>
      </p:pic>
      <p:sp>
        <p:nvSpPr>
          <p:cNvPr id="12" name="Tekstiruutu 5"/>
          <p:cNvSpPr txBox="1"/>
          <p:nvPr/>
        </p:nvSpPr>
        <p:spPr>
          <a:xfrm>
            <a:off x="5812091" y="3440359"/>
            <a:ext cx="2518365" cy="323165"/>
          </a:xfrm>
          <a:prstGeom prst="rect">
            <a:avLst/>
          </a:prstGeom>
          <a:noFill/>
        </p:spPr>
        <p:txBody>
          <a:bodyPr wrap="square" rtlCol="0">
            <a:spAutoFit/>
          </a:bodyPr>
          <a:lstStyle/>
          <a:p>
            <a:pPr>
              <a:lnSpc>
                <a:spcPts val="1800"/>
              </a:lnSpc>
            </a:pPr>
            <a:r>
              <a:rPr lang="fi-FI" sz="1200" dirty="0" smtClean="0">
                <a:latin typeface="Verdana" pitchFamily="34" charset="0"/>
              </a:rPr>
              <a:t>Fuente: OBP-UTCUTS, IPCC</a:t>
            </a:r>
          </a:p>
        </p:txBody>
      </p:sp>
      <p:pic>
        <p:nvPicPr>
          <p:cNvPr id="13" name="Picture 12"/>
          <p:cNvPicPr>
            <a:picLocks noChangeAspect="1"/>
          </p:cNvPicPr>
          <p:nvPr/>
        </p:nvPicPr>
        <p:blipFill>
          <a:blip r:embed="rId7"/>
          <a:stretch>
            <a:fillRect/>
          </a:stretch>
        </p:blipFill>
        <p:spPr>
          <a:xfrm>
            <a:off x="7363042" y="6080676"/>
            <a:ext cx="1499126" cy="440638"/>
          </a:xfrm>
          <a:prstGeom prst="rect">
            <a:avLst/>
          </a:prstGeom>
          <a:ln>
            <a:solidFill>
              <a:srgbClr val="000000"/>
            </a:solidFill>
          </a:ln>
        </p:spPr>
      </p:pic>
      <p:sp>
        <p:nvSpPr>
          <p:cNvPr id="14" name="Rectangle 13"/>
          <p:cNvSpPr/>
          <p:nvPr/>
        </p:nvSpPr>
        <p:spPr>
          <a:xfrm>
            <a:off x="7171669" y="6479523"/>
            <a:ext cx="1930337" cy="261610"/>
          </a:xfrm>
          <a:prstGeom prst="rect">
            <a:avLst/>
          </a:prstGeom>
        </p:spPr>
        <p:txBody>
          <a:bodyPr wrap="none">
            <a:spAutoFit/>
          </a:bodyPr>
          <a:lstStyle/>
          <a:p>
            <a:pPr algn="ctr"/>
            <a:r>
              <a:rPr lang="en-GB" sz="1100" dirty="0">
                <a:solidFill>
                  <a:schemeClr val="accent6"/>
                </a:solidFill>
              </a:rPr>
              <a:t>Licencia de Creative Commons</a:t>
            </a:r>
            <a:endParaRPr lang="es-ES" sz="1100" dirty="0">
              <a:solidFill>
                <a:schemeClr val="accent6"/>
              </a:solidFill>
            </a:endParaRPr>
          </a:p>
        </p:txBody>
      </p:sp>
      <p:sp>
        <p:nvSpPr>
          <p:cNvPr id="16" name="Tijdelijke aanduiding voor tekst 6"/>
          <p:cNvSpPr txBox="1">
            <a:spLocks/>
          </p:cNvSpPr>
          <p:nvPr/>
        </p:nvSpPr>
        <p:spPr bwMode="auto">
          <a:xfrm>
            <a:off x="394444" y="1071726"/>
            <a:ext cx="5866656" cy="19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Wingdings" pitchFamily="2" charset="2"/>
              <a:buNone/>
            </a:pPr>
            <a:r>
              <a:rPr lang="es-ES" sz="1800" i="1" dirty="0" smtClean="0"/>
              <a:t>Autores del módulo:</a:t>
            </a:r>
          </a:p>
          <a:p>
            <a:pPr lvl="1" indent="-531813">
              <a:lnSpc>
                <a:spcPct val="100000"/>
              </a:lnSpc>
              <a:spcBef>
                <a:spcPts val="600"/>
              </a:spcBef>
              <a:buFont typeface="Verdana" pitchFamily="34" charset="0"/>
              <a:buNone/>
            </a:pPr>
            <a:r>
              <a:rPr lang="es-ES" sz="1400" dirty="0" smtClean="0"/>
              <a:t>Giacomo Grassi, Centro Común de Investigación de la CE</a:t>
            </a:r>
          </a:p>
          <a:p>
            <a:pPr lvl="1" indent="-531813">
              <a:lnSpc>
                <a:spcPct val="100000"/>
              </a:lnSpc>
              <a:spcBef>
                <a:spcPts val="600"/>
              </a:spcBef>
              <a:buFont typeface="Verdana" pitchFamily="34" charset="0"/>
              <a:buNone/>
            </a:pPr>
            <a:r>
              <a:rPr lang="es-ES" sz="1400" dirty="0" smtClean="0"/>
              <a:t>Suvi Monni, Benviroc </a:t>
            </a:r>
          </a:p>
          <a:p>
            <a:pPr lvl="1" indent="-531813">
              <a:lnSpc>
                <a:spcPct val="100000"/>
              </a:lnSpc>
              <a:spcBef>
                <a:spcPts val="600"/>
              </a:spcBef>
              <a:buFont typeface="Verdana" pitchFamily="34" charset="0"/>
              <a:buNone/>
            </a:pPr>
            <a:r>
              <a:rPr lang="es-ES" sz="1400" dirty="0" smtClean="0"/>
              <a:t>Frédéric Achard, Centro Común de Investigación de la CE</a:t>
            </a:r>
          </a:p>
          <a:p>
            <a:pPr lvl="1" indent="-531813">
              <a:lnSpc>
                <a:spcPct val="100000"/>
              </a:lnSpc>
              <a:spcBef>
                <a:spcPts val="600"/>
              </a:spcBef>
              <a:buFont typeface="Verdana" pitchFamily="34" charset="0"/>
              <a:buNone/>
            </a:pPr>
            <a:r>
              <a:rPr lang="es-ES" sz="1400" dirty="0" smtClean="0"/>
              <a:t>Andreas Langner, Centro Común de Investigación de la CE</a:t>
            </a:r>
          </a:p>
          <a:p>
            <a:pPr lvl="1" indent="-531813">
              <a:lnSpc>
                <a:spcPct val="100000"/>
              </a:lnSpc>
              <a:spcBef>
                <a:spcPts val="600"/>
              </a:spcBef>
              <a:buFont typeface="Verdana" pitchFamily="34" charset="0"/>
              <a:buNone/>
            </a:pPr>
            <a:r>
              <a:rPr lang="es-ES" sz="1400" dirty="0" smtClean="0"/>
              <a:t>Martin Herold, Universidad de Wageningen</a:t>
            </a:r>
            <a:r>
              <a:rPr lang="es-ES" dirty="0" smtClean="0"/>
              <a:t/>
            </a:r>
            <a:br>
              <a:rPr lang="es-ES" dirty="0" smtClean="0"/>
            </a:br>
            <a:endParaRPr lang="es-ES" sz="1400" dirty="0" smtClean="0"/>
          </a:p>
        </p:txBody>
      </p:sp>
    </p:spTree>
    <p:extLst>
      <p:ext uri="{BB962C8B-B14F-4D97-AF65-F5344CB8AC3E}">
        <p14:creationId xmlns:p14="http://schemas.microsoft.com/office/powerpoint/2010/main" val="264880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s-ES_tradnl" sz="2800" noProof="0" dirty="0" smtClean="0"/>
              <a:t>Errores sistemáticos y errores aleatorios (2/2)</a:t>
            </a:r>
            <a:endParaRPr lang="es-ES_tradnl" sz="2800" noProof="0" dirty="0"/>
          </a:p>
        </p:txBody>
      </p:sp>
      <p:sp>
        <p:nvSpPr>
          <p:cNvPr id="3" name="Tijdelijke aanduiding voor tekst 2"/>
          <p:cNvSpPr>
            <a:spLocks noGrp="1"/>
          </p:cNvSpPr>
          <p:nvPr>
            <p:ph type="body" sz="quarter" idx="10"/>
          </p:nvPr>
        </p:nvSpPr>
        <p:spPr>
          <a:xfrm>
            <a:off x="546685" y="1234424"/>
            <a:ext cx="8362853" cy="3610984"/>
          </a:xfrm>
        </p:spPr>
        <p:txBody>
          <a:bodyPr/>
          <a:lstStyle/>
          <a:p>
            <a:pPr eaLnBrk="1" hangingPunct="1">
              <a:spcBef>
                <a:spcPct val="20000"/>
              </a:spcBef>
            </a:pPr>
            <a:r>
              <a:rPr lang="es-ES_tradnl" sz="1800" noProof="0" dirty="0" smtClean="0"/>
              <a:t>Los errores sistemáticos deben evitarse siempre que sea posible, o cuantificarse ex-post y eliminarse.</a:t>
            </a:r>
          </a:p>
          <a:p>
            <a:pPr eaLnBrk="1" hangingPunct="1">
              <a:spcBef>
                <a:spcPct val="20000"/>
              </a:spcBef>
            </a:pPr>
            <a:r>
              <a:rPr lang="es-ES_tradnl" sz="1800" noProof="0" dirty="0" smtClean="0"/>
              <a:t>Las incertidumbres que derivan de errores aleatorios tienden a cancelarse entre sí a niveles más altos de agregación. Por ejemplo, las estimaciones a niveles nacionales (p. ej., biomasa total, área forestal total) </a:t>
            </a:r>
            <a:r>
              <a:rPr lang="es-ES_tradnl" sz="1800" i="1" noProof="0" dirty="0" smtClean="0"/>
              <a:t>generalmente*</a:t>
            </a:r>
            <a:r>
              <a:rPr lang="es-ES_tradnl" sz="1800" noProof="0" dirty="0" smtClean="0"/>
              <a:t> tienen un impacto más bajo a partir de los errores aleatorios que las estimaciones a nivel regional.</a:t>
            </a:r>
          </a:p>
          <a:p>
            <a:pPr marL="0" indent="0" eaLnBrk="1" hangingPunct="1">
              <a:spcBef>
                <a:spcPct val="20000"/>
              </a:spcBef>
              <a:buNone/>
            </a:pPr>
            <a:endParaRPr lang="es-ES_tradnl" sz="1800" noProof="0" dirty="0" smtClean="0"/>
          </a:p>
          <a:p>
            <a:pPr marL="0" indent="0">
              <a:lnSpc>
                <a:spcPct val="100000"/>
              </a:lnSpc>
              <a:spcBef>
                <a:spcPct val="20000"/>
              </a:spcBef>
              <a:buNone/>
            </a:pPr>
            <a:r>
              <a:rPr lang="es-ES_tradnl" sz="1600" noProof="0" dirty="0" smtClean="0"/>
              <a:t>*Asumiendo que las áreas más grandes tienen tamaños de muestras más grandes que, a su vez, tienden a una mayor precisión y menor incertidumbre. Sin embargo, en el caso de un área más pequeña y un área más grande con el mismo tamaño de muestra, el área más pequeña probablemente tendría mayor precisión y menor incertidumbre, debido a que es probable que sea más homogénea. Por lo tanto, es importante el tamaño de la muestra, no el tamaño del área.</a:t>
            </a:r>
          </a:p>
          <a:p>
            <a:pPr eaLnBrk="1" hangingPunct="1">
              <a:spcBef>
                <a:spcPct val="20000"/>
              </a:spcBef>
            </a:pPr>
            <a:endParaRPr lang="es-ES_tradnl" noProof="0" dirty="0"/>
          </a:p>
        </p:txBody>
      </p:sp>
    </p:spTree>
    <p:extLst>
      <p:ext uri="{BB962C8B-B14F-4D97-AF65-F5344CB8AC3E}">
        <p14:creationId xmlns:p14="http://schemas.microsoft.com/office/powerpoint/2010/main" val="2893746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6646984" y="3666321"/>
            <a:ext cx="2497015" cy="1727273"/>
          </a:xfrm>
          <a:prstGeom prst="rect">
            <a:avLst/>
          </a:prstGeom>
        </p:spPr>
      </p:pic>
      <p:sp>
        <p:nvSpPr>
          <p:cNvPr id="2" name="Otsikko 1"/>
          <p:cNvSpPr>
            <a:spLocks noGrp="1"/>
          </p:cNvSpPr>
          <p:nvPr>
            <p:ph type="title"/>
          </p:nvPr>
        </p:nvSpPr>
        <p:spPr>
          <a:xfrm>
            <a:off x="491642" y="230188"/>
            <a:ext cx="8442796" cy="840125"/>
          </a:xfrm>
        </p:spPr>
        <p:txBody>
          <a:bodyPr/>
          <a:lstStyle/>
          <a:p>
            <a:r>
              <a:rPr lang="es-ES_tradnl" noProof="0" dirty="0" smtClean="0"/>
              <a:t>Intervalo de confianza del 95 %</a:t>
            </a:r>
            <a:endParaRPr lang="es-ES_tradnl" sz="2000" noProof="0" dirty="0"/>
          </a:p>
        </p:txBody>
      </p:sp>
      <p:sp>
        <p:nvSpPr>
          <p:cNvPr id="3" name="Tekstin paikkamerkki 2"/>
          <p:cNvSpPr>
            <a:spLocks noGrp="1"/>
          </p:cNvSpPr>
          <p:nvPr>
            <p:ph type="body" sz="quarter" idx="10"/>
          </p:nvPr>
        </p:nvSpPr>
        <p:spPr>
          <a:xfrm>
            <a:off x="256590" y="1060518"/>
            <a:ext cx="6985441" cy="3402764"/>
          </a:xfrm>
        </p:spPr>
        <p:txBody>
          <a:bodyPr/>
          <a:lstStyle/>
          <a:p>
            <a:r>
              <a:rPr lang="es-ES_tradnl" sz="1800" noProof="0" dirty="0" smtClean="0"/>
              <a:t>En general, la incertidumbre se expresa mediante un </a:t>
            </a:r>
            <a:r>
              <a:rPr lang="es-ES_tradnl" sz="1800" i="1" noProof="0" dirty="0" smtClean="0"/>
              <a:t>intervalo de confianza del 95 %</a:t>
            </a:r>
            <a:r>
              <a:rPr lang="es-ES_tradnl" sz="1800" noProof="0" dirty="0" smtClean="0"/>
              <a:t>: </a:t>
            </a:r>
          </a:p>
          <a:p>
            <a:pPr lvl="1"/>
            <a:r>
              <a:rPr lang="es-ES_tradnl" sz="1800" noProof="0" dirty="0" smtClean="0"/>
              <a:t>Los intervalos de confianza del 95 % formados a partir de muestras obtenidas con el mismo diseño de muestreo incluirán el valor verdadero.</a:t>
            </a:r>
          </a:p>
          <a:p>
            <a:pPr lvl="1"/>
            <a:r>
              <a:rPr lang="es-ES_tradnl" sz="1800" noProof="0" dirty="0" smtClean="0"/>
              <a:t>Si el área de las tierras forestales convertidas en tierras agrícolas (valor medio) es de 100 ha, con un intervalo de confianza del 95 % que oscila entre 80 ha y 120 ha, la incertidumbre de la estimación del área es del ±20 %.</a:t>
            </a:r>
          </a:p>
          <a:p>
            <a:pPr lvl="1"/>
            <a:r>
              <a:rPr lang="es-ES_tradnl" sz="1800" noProof="0" dirty="0" smtClean="0"/>
              <a:t>El percentil 2,5.</a:t>
            </a:r>
            <a:r>
              <a:rPr lang="es-ES_tradnl" sz="1800" baseline="30000" noProof="0" dirty="0" smtClean="0"/>
              <a:t>o</a:t>
            </a:r>
            <a:r>
              <a:rPr lang="es-ES_tradnl" sz="1800" noProof="0" dirty="0" smtClean="0"/>
              <a:t> es 80 y el percentil 97,5.</a:t>
            </a:r>
            <a:r>
              <a:rPr lang="es-ES_tradnl" sz="1800" baseline="30000" noProof="0" dirty="0" smtClean="0"/>
              <a:t>o</a:t>
            </a:r>
            <a:r>
              <a:rPr lang="es-ES_tradnl" sz="1800" noProof="0" dirty="0" smtClean="0"/>
              <a:t> es 120.</a:t>
            </a:r>
          </a:p>
          <a:p>
            <a:endParaRPr lang="es-ES_tradnl" sz="2000" noProof="0" dirty="0" smtClean="0"/>
          </a:p>
        </p:txBody>
      </p:sp>
      <p:sp>
        <p:nvSpPr>
          <p:cNvPr id="6" name="Tekstiruutu 5"/>
          <p:cNvSpPr txBox="1"/>
          <p:nvPr/>
        </p:nvSpPr>
        <p:spPr>
          <a:xfrm>
            <a:off x="6979666" y="5539628"/>
            <a:ext cx="2067592" cy="323165"/>
          </a:xfrm>
          <a:prstGeom prst="rect">
            <a:avLst/>
          </a:prstGeom>
          <a:noFill/>
        </p:spPr>
        <p:txBody>
          <a:bodyPr wrap="square" rtlCol="0">
            <a:spAutoFit/>
          </a:bodyPr>
          <a:lstStyle/>
          <a:p>
            <a:pPr>
              <a:lnSpc>
                <a:spcPts val="1800"/>
              </a:lnSpc>
            </a:pPr>
            <a:r>
              <a:rPr lang="fi-FI" sz="1000" dirty="0" smtClean="0">
                <a:latin typeface="Verdana" pitchFamily="34" charset="0"/>
              </a:rPr>
              <a:t>Fuente: IPCC GPGL ULUCF</a:t>
            </a:r>
          </a:p>
        </p:txBody>
      </p:sp>
      <p:sp>
        <p:nvSpPr>
          <p:cNvPr id="5" name="TextBox 4"/>
          <p:cNvSpPr txBox="1"/>
          <p:nvPr/>
        </p:nvSpPr>
        <p:spPr>
          <a:xfrm>
            <a:off x="6893859" y="5247560"/>
            <a:ext cx="348172" cy="292068"/>
          </a:xfrm>
          <a:prstGeom prst="rect">
            <a:avLst/>
          </a:prstGeom>
          <a:solidFill>
            <a:schemeClr val="bg1"/>
          </a:solidFill>
        </p:spPr>
        <p:txBody>
          <a:bodyPr wrap="none" rtlCol="0">
            <a:spAutoFit/>
          </a:bodyPr>
          <a:lstStyle/>
          <a:p>
            <a:pPr>
              <a:lnSpc>
                <a:spcPts val="1800"/>
              </a:lnSpc>
            </a:pPr>
            <a:r>
              <a:rPr lang="en-GB" sz="1000" dirty="0" smtClean="0">
                <a:solidFill>
                  <a:schemeClr val="accent6"/>
                </a:solidFill>
                <a:latin typeface="Verdana" pitchFamily="34" charset="0"/>
              </a:rPr>
              <a:t>80</a:t>
            </a:r>
          </a:p>
        </p:txBody>
      </p:sp>
      <p:sp>
        <p:nvSpPr>
          <p:cNvPr id="7" name="TextBox 6"/>
          <p:cNvSpPr txBox="1"/>
          <p:nvPr/>
        </p:nvSpPr>
        <p:spPr>
          <a:xfrm>
            <a:off x="7269771" y="5247560"/>
            <a:ext cx="348172" cy="292068"/>
          </a:xfrm>
          <a:prstGeom prst="rect">
            <a:avLst/>
          </a:prstGeom>
          <a:solidFill>
            <a:schemeClr val="bg1"/>
          </a:solidFill>
        </p:spPr>
        <p:txBody>
          <a:bodyPr wrap="none" rtlCol="0">
            <a:spAutoFit/>
          </a:bodyPr>
          <a:lstStyle/>
          <a:p>
            <a:pPr>
              <a:lnSpc>
                <a:spcPts val="1800"/>
              </a:lnSpc>
            </a:pPr>
            <a:r>
              <a:rPr lang="en-GB" sz="1000" dirty="0" smtClean="0">
                <a:solidFill>
                  <a:schemeClr val="accent6"/>
                </a:solidFill>
                <a:latin typeface="Verdana" pitchFamily="34" charset="0"/>
              </a:rPr>
              <a:t>90</a:t>
            </a:r>
          </a:p>
        </p:txBody>
      </p:sp>
      <p:sp>
        <p:nvSpPr>
          <p:cNvPr id="8" name="TextBox 7"/>
          <p:cNvSpPr txBox="1"/>
          <p:nvPr/>
        </p:nvSpPr>
        <p:spPr>
          <a:xfrm>
            <a:off x="7596836" y="5247560"/>
            <a:ext cx="429926" cy="292068"/>
          </a:xfrm>
          <a:prstGeom prst="rect">
            <a:avLst/>
          </a:prstGeom>
          <a:solidFill>
            <a:schemeClr val="bg1"/>
          </a:solidFill>
        </p:spPr>
        <p:txBody>
          <a:bodyPr wrap="none" rtlCol="0">
            <a:spAutoFit/>
          </a:bodyPr>
          <a:lstStyle/>
          <a:p>
            <a:pPr>
              <a:lnSpc>
                <a:spcPts val="1800"/>
              </a:lnSpc>
            </a:pPr>
            <a:r>
              <a:rPr lang="en-GB" sz="1000" dirty="0" smtClean="0">
                <a:solidFill>
                  <a:schemeClr val="accent6"/>
                </a:solidFill>
                <a:latin typeface="Verdana" pitchFamily="34" charset="0"/>
              </a:rPr>
              <a:t>100</a:t>
            </a:r>
          </a:p>
        </p:txBody>
      </p:sp>
      <p:sp>
        <p:nvSpPr>
          <p:cNvPr id="9" name="TextBox 8"/>
          <p:cNvSpPr txBox="1"/>
          <p:nvPr/>
        </p:nvSpPr>
        <p:spPr>
          <a:xfrm>
            <a:off x="7962604" y="5247560"/>
            <a:ext cx="429926" cy="292068"/>
          </a:xfrm>
          <a:prstGeom prst="rect">
            <a:avLst/>
          </a:prstGeom>
          <a:solidFill>
            <a:schemeClr val="bg1"/>
          </a:solidFill>
        </p:spPr>
        <p:txBody>
          <a:bodyPr wrap="none" rtlCol="0">
            <a:spAutoFit/>
          </a:bodyPr>
          <a:lstStyle/>
          <a:p>
            <a:pPr>
              <a:lnSpc>
                <a:spcPts val="1800"/>
              </a:lnSpc>
            </a:pPr>
            <a:r>
              <a:rPr lang="en-GB" sz="1000" dirty="0" smtClean="0">
                <a:solidFill>
                  <a:schemeClr val="accent6"/>
                </a:solidFill>
                <a:latin typeface="Verdana" pitchFamily="34" charset="0"/>
              </a:rPr>
              <a:t>110</a:t>
            </a:r>
          </a:p>
        </p:txBody>
      </p:sp>
      <p:sp>
        <p:nvSpPr>
          <p:cNvPr id="10" name="TextBox 9"/>
          <p:cNvSpPr txBox="1"/>
          <p:nvPr/>
        </p:nvSpPr>
        <p:spPr>
          <a:xfrm>
            <a:off x="8327626" y="5247560"/>
            <a:ext cx="429926" cy="292068"/>
          </a:xfrm>
          <a:prstGeom prst="rect">
            <a:avLst/>
          </a:prstGeom>
          <a:solidFill>
            <a:schemeClr val="bg1"/>
          </a:solidFill>
        </p:spPr>
        <p:txBody>
          <a:bodyPr wrap="none" rtlCol="0">
            <a:spAutoFit/>
          </a:bodyPr>
          <a:lstStyle/>
          <a:p>
            <a:pPr>
              <a:lnSpc>
                <a:spcPts val="1800"/>
              </a:lnSpc>
            </a:pPr>
            <a:r>
              <a:rPr lang="en-GB" sz="1000" dirty="0" smtClean="0">
                <a:solidFill>
                  <a:schemeClr val="accent6"/>
                </a:solidFill>
                <a:latin typeface="Verdana" pitchFamily="34" charset="0"/>
              </a:rPr>
              <a:t>120</a:t>
            </a:r>
          </a:p>
        </p:txBody>
      </p:sp>
    </p:spTree>
    <p:extLst>
      <p:ext uri="{BB962C8B-B14F-4D97-AF65-F5344CB8AC3E}">
        <p14:creationId xmlns:p14="http://schemas.microsoft.com/office/powerpoint/2010/main" val="3704348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1642" y="230188"/>
            <a:ext cx="8442796" cy="791650"/>
          </a:xfrm>
        </p:spPr>
        <p:txBody>
          <a:bodyPr/>
          <a:lstStyle/>
          <a:p>
            <a:r>
              <a:rPr lang="es-ES_tradnl" noProof="0" dirty="0" smtClean="0"/>
              <a:t>Correlación</a:t>
            </a:r>
            <a:endParaRPr lang="es-ES_tradnl" sz="2000" noProof="0" dirty="0"/>
          </a:p>
        </p:txBody>
      </p:sp>
      <p:sp>
        <p:nvSpPr>
          <p:cNvPr id="5" name="Tekstin paikkamerkki 2"/>
          <p:cNvSpPr txBox="1">
            <a:spLocks noGrp="1"/>
          </p:cNvSpPr>
          <p:nvPr>
            <p:ph type="body" sz="quarter" idx="10"/>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noProof="0" dirty="0" smtClean="0"/>
              <a:t>La </a:t>
            </a:r>
            <a:r>
              <a:rPr lang="es-ES_tradnl" i="1" noProof="0" dirty="0" smtClean="0"/>
              <a:t>correlación</a:t>
            </a:r>
            <a:r>
              <a:rPr lang="es-ES_tradnl" noProof="0" dirty="0" smtClean="0"/>
              <a:t> se refiere a la dependencia entre parámetros: </a:t>
            </a:r>
          </a:p>
          <a:p>
            <a:pPr lvl="1"/>
            <a:r>
              <a:rPr lang="es-ES_tradnl" noProof="0" dirty="0" smtClean="0"/>
              <a:t>El “coeficiente de correlación de Pearson” asume valores entre [-1, +1].</a:t>
            </a:r>
          </a:p>
          <a:p>
            <a:pPr lvl="1"/>
            <a:r>
              <a:rPr lang="es-ES_tradnl" noProof="0" dirty="0" smtClean="0"/>
              <a:t>El coeficiente de correlación de +1 implica una correlación positiva perfecta.</a:t>
            </a:r>
          </a:p>
          <a:p>
            <a:pPr lvl="1"/>
            <a:r>
              <a:rPr lang="es-ES_tradnl" noProof="0" dirty="0" smtClean="0"/>
              <a:t>Si las variables son independientes entre sí, el coeficiente de correlación es 0.</a:t>
            </a:r>
          </a:p>
          <a:p>
            <a:pPr marL="0" indent="0">
              <a:buFont typeface="Wingdings" pitchFamily="2" charset="2"/>
              <a:buNone/>
            </a:pPr>
            <a:endParaRPr lang="es-ES_tradnl" noProof="0" dirty="0"/>
          </a:p>
        </p:txBody>
      </p:sp>
    </p:spTree>
    <p:extLst>
      <p:ext uri="{BB962C8B-B14F-4D97-AF65-F5344CB8AC3E}">
        <p14:creationId xmlns:p14="http://schemas.microsoft.com/office/powerpoint/2010/main" val="3395573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1642" y="230188"/>
            <a:ext cx="8442796" cy="791650"/>
          </a:xfrm>
        </p:spPr>
        <p:txBody>
          <a:bodyPr/>
          <a:lstStyle/>
          <a:p>
            <a:r>
              <a:rPr lang="es-ES_tradnl" noProof="0" dirty="0" smtClean="0"/>
              <a:t>Incertidumbre de la tendencia</a:t>
            </a:r>
            <a:endParaRPr lang="es-ES_tradnl" sz="2000" noProof="0" dirty="0"/>
          </a:p>
        </p:txBody>
      </p:sp>
      <p:sp>
        <p:nvSpPr>
          <p:cNvPr id="3" name="Tekstin paikkamerkki 2"/>
          <p:cNvSpPr>
            <a:spLocks noGrp="1"/>
          </p:cNvSpPr>
          <p:nvPr>
            <p:ph type="body" sz="quarter" idx="10"/>
          </p:nvPr>
        </p:nvSpPr>
        <p:spPr/>
        <p:txBody>
          <a:bodyPr/>
          <a:lstStyle/>
          <a:p>
            <a:r>
              <a:rPr lang="es-ES_tradnl" sz="2000" noProof="0" dirty="0" smtClean="0"/>
              <a:t>La </a:t>
            </a:r>
            <a:r>
              <a:rPr lang="es-ES_tradnl" sz="2000" i="1" noProof="0" dirty="0" smtClean="0"/>
              <a:t>tendencia</a:t>
            </a:r>
            <a:r>
              <a:rPr lang="es-ES_tradnl" sz="2000" noProof="0" dirty="0" smtClean="0"/>
              <a:t> describe el cambio de emisiones o absorciones entre dos puntos en el tiempo.</a:t>
            </a:r>
          </a:p>
          <a:p>
            <a:r>
              <a:rPr lang="es-ES_tradnl" sz="2000" noProof="0" dirty="0" smtClean="0"/>
              <a:t>La </a:t>
            </a:r>
            <a:r>
              <a:rPr lang="es-ES_tradnl" sz="2000" i="1" noProof="0" dirty="0" smtClean="0"/>
              <a:t>incertidumbre de la tendencia </a:t>
            </a:r>
            <a:r>
              <a:rPr lang="es-ES_tradnl" sz="2000" noProof="0" dirty="0" smtClean="0"/>
              <a:t>describe la incertidumbre en el cambio de las emisiones o absorciones. La incertidumbre de la tendencia es sensible a la correlación entre las estimaciones de los parámetros utilizados para estimar las emisiones o absorciones para dos puntos en el tiempo. </a:t>
            </a:r>
          </a:p>
          <a:p>
            <a:r>
              <a:rPr lang="es-ES_tradnl" sz="2000" noProof="0" dirty="0" smtClean="0"/>
              <a:t>La incertidumbre de la tendencia se expresa como puntos porcentuales. Por ejemplo, si la tendencia es +5 % y el intervalo de confianza del 95 % de la tendencia es +3 a +7 %, podemos decir que la incertidumbre de la tendencia es de ±2 % puntos.</a:t>
            </a:r>
            <a:endParaRPr lang="es-ES_tradnl" sz="2000" noProof="0" dirty="0"/>
          </a:p>
        </p:txBody>
      </p:sp>
    </p:spTree>
    <p:extLst>
      <p:ext uri="{BB962C8B-B14F-4D97-AF65-F5344CB8AC3E}">
        <p14:creationId xmlns:p14="http://schemas.microsoft.com/office/powerpoint/2010/main" val="3071311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s-ES_tradnl" noProof="0" dirty="0" smtClean="0"/>
              <a:t>Esquema de la conferencia</a:t>
            </a:r>
            <a:endParaRPr lang="es-ES_tradnl" noProof="0" dirty="0"/>
          </a:p>
        </p:txBody>
      </p:sp>
      <p:sp>
        <p:nvSpPr>
          <p:cNvPr id="3" name="Tijdelijke aanduiding voor tekst 2"/>
          <p:cNvSpPr>
            <a:spLocks noGrp="1"/>
          </p:cNvSpPr>
          <p:nvPr>
            <p:ph type="body" sz="quarter" idx="10"/>
          </p:nvPr>
        </p:nvSpPr>
        <p:spPr>
          <a:xfrm>
            <a:off x="420688" y="1380380"/>
            <a:ext cx="8521700" cy="3452495"/>
          </a:xfrm>
        </p:spPr>
        <p:txBody>
          <a:bodyPr/>
          <a:lstStyle/>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Importancia de identificar las incertidumbres</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Conceptos generales</a:t>
            </a:r>
          </a:p>
          <a:p>
            <a:pPr marL="457200" indent="-457200" eaLnBrk="1" hangingPunct="1">
              <a:lnSpc>
                <a:spcPct val="100000"/>
              </a:lnSpc>
              <a:buSzPct val="115000"/>
              <a:buFont typeface="+mj-lt"/>
              <a:buAutoNum type="arabicPeriod"/>
              <a:defRPr/>
            </a:pPr>
            <a:r>
              <a:rPr lang="es-ES_tradnl" b="1" noProof="0" dirty="0" smtClean="0"/>
              <a:t>Incertidumbres en las estimaciones del cambio del área</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Incertidumbres en las estimaciones del cambio en las reservas de carbono</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Combinación de incertidumbres</a:t>
            </a:r>
          </a:p>
          <a:p>
            <a:pPr marL="342900" indent="-342900" eaLnBrk="1" hangingPunct="1">
              <a:buSzPct val="115000"/>
              <a:buFont typeface="+mj-lt"/>
              <a:buAutoNum type="arabicPeriod"/>
              <a:defRPr/>
            </a:pPr>
            <a:endParaRPr lang="es-ES_tradnl" noProof="0" dirty="0"/>
          </a:p>
        </p:txBody>
      </p:sp>
    </p:spTree>
    <p:extLst>
      <p:ext uri="{BB962C8B-B14F-4D97-AF65-F5344CB8AC3E}">
        <p14:creationId xmlns:p14="http://schemas.microsoft.com/office/powerpoint/2010/main" val="2490281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eaLnBrk="1" hangingPunct="1">
              <a:defRPr/>
            </a:pPr>
            <a:r>
              <a:rPr lang="es-ES_tradnl" noProof="0" dirty="0" smtClean="0"/>
              <a:t>Incertidumbres en los cambios del área</a:t>
            </a:r>
            <a:endParaRPr lang="es-ES_tradnl" sz="2000" noProof="0" dirty="0"/>
          </a:p>
        </p:txBody>
      </p:sp>
      <p:sp>
        <p:nvSpPr>
          <p:cNvPr id="3" name="Text Placeholder 2"/>
          <p:cNvSpPr>
            <a:spLocks noGrp="1"/>
          </p:cNvSpPr>
          <p:nvPr>
            <p:ph type="body" sz="quarter" idx="10"/>
          </p:nvPr>
        </p:nvSpPr>
        <p:spPr>
          <a:xfrm>
            <a:off x="395442" y="1359623"/>
            <a:ext cx="8521188" cy="3811812"/>
          </a:xfrm>
        </p:spPr>
        <p:txBody>
          <a:bodyPr/>
          <a:lstStyle/>
          <a:p>
            <a:r>
              <a:rPr lang="es-ES_tradnl" sz="2000" noProof="0" dirty="0" smtClean="0"/>
              <a:t>En el contexto de REDD+, una estimación del área o cambio del área surge generalmente del análisis de un mapa basado en la detección remota.</a:t>
            </a:r>
          </a:p>
          <a:p>
            <a:r>
              <a:rPr lang="es-ES_tradnl" sz="2000" noProof="0" dirty="0" smtClean="0"/>
              <a:t>Dichos mapas están sujetos a errores de clasificación que inducen a sesgos en las estimaciones.</a:t>
            </a:r>
          </a:p>
          <a:p>
            <a:r>
              <a:rPr lang="es-ES_tradnl" sz="2000" noProof="0" dirty="0" smtClean="0"/>
              <a:t>Un enfoque adecuado es </a:t>
            </a:r>
            <a:r>
              <a:rPr lang="es-ES_tradnl" sz="2000" b="1" noProof="0" dirty="0" smtClean="0"/>
              <a:t>evaluar la exactitud del mapa </a:t>
            </a:r>
            <a:r>
              <a:rPr lang="es-ES_tradnl" sz="2000" noProof="0" dirty="0" smtClean="0"/>
              <a:t>y utilizar los resultados de la evaluación de exactitud para ajustar las estimaciones del área.</a:t>
            </a:r>
          </a:p>
          <a:p>
            <a:r>
              <a:rPr lang="es-ES_tradnl" sz="2000" noProof="0" dirty="0" smtClean="0"/>
              <a:t>La mayor parte de los métodos de clasificación de imágenes tienen parámetros que pueden ajustarse para reducir las incertidumbres. Un buen ajuste reduce el sesgo, pero tiene cierto grado de subjetividad.</a:t>
            </a:r>
            <a:endParaRPr lang="es-ES_tradnl" sz="2000" noProof="0" dirty="0"/>
          </a:p>
        </p:txBody>
      </p:sp>
    </p:spTree>
    <p:extLst>
      <p:ext uri="{BB962C8B-B14F-4D97-AF65-F5344CB8AC3E}">
        <p14:creationId xmlns:p14="http://schemas.microsoft.com/office/powerpoint/2010/main" val="573836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4461"/>
            <a:ext cx="8442796" cy="1022839"/>
          </a:xfrm>
        </p:spPr>
        <p:txBody>
          <a:bodyPr/>
          <a:lstStyle/>
          <a:p>
            <a:pPr eaLnBrk="1" hangingPunct="1">
              <a:defRPr/>
            </a:pPr>
            <a:r>
              <a:rPr lang="es-ES_tradnl" sz="2200" noProof="0" dirty="0" smtClean="0">
                <a:solidFill>
                  <a:schemeClr val="tx1"/>
                </a:solidFill>
              </a:rPr>
              <a:t>Evaluación de exactitud de la cubierta terrestre</a:t>
            </a:r>
            <a:br>
              <a:rPr lang="es-ES_tradnl" sz="2200" noProof="0" dirty="0" smtClean="0">
                <a:solidFill>
                  <a:schemeClr val="tx1"/>
                </a:solidFill>
              </a:rPr>
            </a:br>
            <a:r>
              <a:rPr lang="es-ES_tradnl" sz="2200" noProof="0" dirty="0" smtClean="0">
                <a:solidFill>
                  <a:schemeClr val="tx1"/>
                </a:solidFill>
              </a:rPr>
              <a:t>y de los cambios (1/4)</a:t>
            </a:r>
            <a:endParaRPr lang="es-ES_tradnl" sz="2200" noProof="0" dirty="0"/>
          </a:p>
        </p:txBody>
      </p:sp>
      <p:sp>
        <p:nvSpPr>
          <p:cNvPr id="3" name="Text Placeholder 2"/>
          <p:cNvSpPr>
            <a:spLocks noGrp="1"/>
          </p:cNvSpPr>
          <p:nvPr>
            <p:ph type="body" sz="quarter" idx="10"/>
          </p:nvPr>
        </p:nvSpPr>
        <p:spPr>
          <a:xfrm>
            <a:off x="410315" y="1358016"/>
            <a:ext cx="8521188" cy="3758848"/>
          </a:xfrm>
        </p:spPr>
        <p:txBody>
          <a:bodyPr/>
          <a:lstStyle/>
          <a:p>
            <a:pPr marL="0" lvl="4" indent="-3052763">
              <a:spcAft>
                <a:spcPts val="600"/>
              </a:spcAft>
              <a:buNone/>
            </a:pPr>
            <a:r>
              <a:rPr lang="es-ES_tradnl" sz="1800" b="1" noProof="0" dirty="0" smtClean="0">
                <a:solidFill>
                  <a:schemeClr val="tx1"/>
                </a:solidFill>
              </a:rPr>
              <a:t>Uso de los resultados de la evaluación de exactitud para la estimación del área</a:t>
            </a:r>
          </a:p>
          <a:p>
            <a:r>
              <a:rPr lang="es-ES_tradnl" sz="1800" noProof="0" dirty="0" smtClean="0">
                <a:solidFill>
                  <a:schemeClr val="tx1"/>
                </a:solidFill>
              </a:rPr>
              <a:t>El objetivo de la evaluación de exactitud consiste en clasificar la frecuencia de los errores (omisión y comisión) para cada clase de cubierta terrestre.</a:t>
            </a:r>
          </a:p>
          <a:p>
            <a:r>
              <a:rPr lang="es-ES_tradnl" sz="1800" noProof="0" dirty="0" smtClean="0">
                <a:solidFill>
                  <a:schemeClr val="tx1"/>
                </a:solidFill>
              </a:rPr>
              <a:t>Las diferencias en estos dos errores pueden utilizarse para ajustar las estimaciones del área y también para estimar las incertidumbres (intervalos de confianza) para las áreas de cada clase.</a:t>
            </a:r>
          </a:p>
          <a:p>
            <a:r>
              <a:rPr lang="es-ES_tradnl" sz="1800" noProof="0" dirty="0" smtClean="0">
                <a:solidFill>
                  <a:schemeClr val="tx1"/>
                </a:solidFill>
              </a:rPr>
              <a:t>El ajuste de las estimaciones del área a partir de una evaluación rigurosa de la exactitud representa una mejora con respecto a la simple presentación de informes de las áreas de las clases de mapas</a:t>
            </a:r>
            <a:r>
              <a:rPr lang="es-ES_tradnl" sz="2000" noProof="0" dirty="0" smtClean="0">
                <a:solidFill>
                  <a:schemeClr val="tx1"/>
                </a:solidFill>
              </a:rPr>
              <a:t>.</a:t>
            </a:r>
            <a:endParaRPr lang="es-ES_tradnl" sz="2000" noProof="0" dirty="0">
              <a:solidFill>
                <a:schemeClr val="tx1"/>
              </a:solidFill>
            </a:endParaRPr>
          </a:p>
        </p:txBody>
      </p:sp>
    </p:spTree>
    <p:extLst>
      <p:ext uri="{BB962C8B-B14F-4D97-AF65-F5344CB8AC3E}">
        <p14:creationId xmlns:p14="http://schemas.microsoft.com/office/powerpoint/2010/main" val="3312498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9713"/>
            <a:ext cx="8442796" cy="1081087"/>
          </a:xfrm>
        </p:spPr>
        <p:txBody>
          <a:bodyPr/>
          <a:lstStyle/>
          <a:p>
            <a:pPr lvl="4">
              <a:spcAft>
                <a:spcPts val="600"/>
              </a:spcAft>
            </a:pPr>
            <a:r>
              <a:rPr lang="es-ES_tradnl" sz="2400" noProof="0" dirty="0" smtClean="0">
                <a:solidFill>
                  <a:schemeClr val="tx1"/>
                </a:solidFill>
              </a:rPr>
              <a:t>Evaluación de exactitud de la cubierta terrestre</a:t>
            </a:r>
            <a:br>
              <a:rPr lang="es-ES_tradnl" sz="2400" noProof="0" dirty="0" smtClean="0">
                <a:solidFill>
                  <a:schemeClr val="tx1"/>
                </a:solidFill>
              </a:rPr>
            </a:br>
            <a:r>
              <a:rPr lang="es-ES_tradnl" sz="2400" noProof="0" dirty="0" smtClean="0">
                <a:solidFill>
                  <a:schemeClr val="tx1"/>
                </a:solidFill>
              </a:rPr>
              <a:t>y de los cambios (2/4)</a:t>
            </a:r>
            <a:endParaRPr lang="es-ES_tradnl" sz="2400" noProof="0" dirty="0">
              <a:solidFill>
                <a:schemeClr val="tx1"/>
              </a:solidFill>
            </a:endParaRPr>
          </a:p>
        </p:txBody>
      </p:sp>
      <p:sp>
        <p:nvSpPr>
          <p:cNvPr id="3" name="Text Placeholder 2"/>
          <p:cNvSpPr>
            <a:spLocks noGrp="1"/>
          </p:cNvSpPr>
          <p:nvPr>
            <p:ph type="body" sz="quarter" idx="10"/>
          </p:nvPr>
        </p:nvSpPr>
        <p:spPr>
          <a:xfrm>
            <a:off x="325664" y="1419821"/>
            <a:ext cx="8711656" cy="5112088"/>
          </a:xfrm>
        </p:spPr>
        <p:txBody>
          <a:bodyPr/>
          <a:lstStyle/>
          <a:p>
            <a:r>
              <a:rPr lang="es-ES_tradnl" sz="2000" noProof="0" dirty="0" smtClean="0"/>
              <a:t>Para los mapas de la </a:t>
            </a:r>
            <a:r>
              <a:rPr lang="es-ES_tradnl" sz="2000" b="1" noProof="0" dirty="0" smtClean="0"/>
              <a:t>cubierta terrestre </a:t>
            </a:r>
            <a:r>
              <a:rPr lang="es-ES_tradnl" sz="2000" noProof="0" dirty="0" smtClean="0"/>
              <a:t>puede evaluarse la exactitud de los datos de detección remota (fecha única) con métodos ampliamente aceptados. </a:t>
            </a:r>
          </a:p>
          <a:p>
            <a:r>
              <a:rPr lang="es-ES_tradnl" sz="2000" noProof="0" dirty="0" smtClean="0"/>
              <a:t>Estos métodos implican la evaluación de la exactitud de un mapa con </a:t>
            </a:r>
            <a:r>
              <a:rPr lang="es-ES_tradnl" sz="2000" i="1" noProof="0" dirty="0" smtClean="0"/>
              <a:t>datos de referencia independientes</a:t>
            </a:r>
            <a:r>
              <a:rPr lang="es-ES_tradnl" sz="2000" noProof="0" dirty="0" smtClean="0"/>
              <a:t> (de mayor calidad que el mapa) para obtener, por clase de cubierta terrestre o por región, la </a:t>
            </a:r>
            <a:r>
              <a:rPr lang="es-ES_tradnl" sz="2000" i="1" noProof="0" dirty="0" smtClean="0"/>
              <a:t>exactitud general</a:t>
            </a:r>
            <a:r>
              <a:rPr lang="es-ES_tradnl" sz="2000" noProof="0" dirty="0" smtClean="0"/>
              <a:t>, y:</a:t>
            </a:r>
          </a:p>
          <a:p>
            <a:pPr lvl="1">
              <a:lnSpc>
                <a:spcPct val="100000"/>
              </a:lnSpc>
              <a:spcBef>
                <a:spcPts val="600"/>
              </a:spcBef>
              <a:buFont typeface="Arial" pitchFamily="34" charset="0"/>
              <a:buChar char="•"/>
            </a:pPr>
            <a:r>
              <a:rPr lang="es-ES_tradnl" sz="2000" i="1" noProof="0" dirty="0" smtClean="0"/>
              <a:t>Errores de omisión</a:t>
            </a:r>
            <a:r>
              <a:rPr lang="es-ES_tradnl" sz="2000" noProof="0" dirty="0" smtClean="0"/>
              <a:t> (con excepción de un área de una categoría a la que pertenece verdaderamente, es decir, subestimación del área) </a:t>
            </a:r>
          </a:p>
          <a:p>
            <a:pPr lvl="1">
              <a:lnSpc>
                <a:spcPct val="100000"/>
              </a:lnSpc>
              <a:spcBef>
                <a:spcPts val="600"/>
              </a:spcBef>
              <a:buFont typeface="Arial" pitchFamily="34" charset="0"/>
              <a:buChar char="•"/>
            </a:pPr>
            <a:r>
              <a:rPr lang="es-ES_tradnl" sz="2000" i="1" noProof="0" dirty="0" smtClean="0"/>
              <a:t>Errores de comisión</a:t>
            </a:r>
            <a:r>
              <a:rPr lang="es-ES_tradnl" sz="2000" noProof="0" dirty="0" smtClean="0"/>
              <a:t> (incluida un área de una categoría a la que no pertenece verdaderamente, es decir, sobrestimación del área)</a:t>
            </a:r>
            <a:endParaRPr lang="es-ES_tradnl" sz="2000" noProof="0" dirty="0"/>
          </a:p>
        </p:txBody>
      </p:sp>
    </p:spTree>
    <p:extLst>
      <p:ext uri="{BB962C8B-B14F-4D97-AF65-F5344CB8AC3E}">
        <p14:creationId xmlns:p14="http://schemas.microsoft.com/office/powerpoint/2010/main" val="449467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037041"/>
          </a:xfrm>
        </p:spPr>
        <p:txBody>
          <a:bodyPr/>
          <a:lstStyle/>
          <a:p>
            <a:r>
              <a:rPr lang="es-ES_tradnl" sz="2400" noProof="0" dirty="0" smtClean="0">
                <a:solidFill>
                  <a:schemeClr val="tx1"/>
                </a:solidFill>
              </a:rPr>
              <a:t>Evaluación de exactitud de la cubierta terrestre</a:t>
            </a:r>
            <a:br>
              <a:rPr lang="es-ES_tradnl" sz="2400" noProof="0" dirty="0" smtClean="0">
                <a:solidFill>
                  <a:schemeClr val="tx1"/>
                </a:solidFill>
              </a:rPr>
            </a:br>
            <a:r>
              <a:rPr lang="es-ES_tradnl" sz="2400" noProof="0" dirty="0" smtClean="0">
                <a:solidFill>
                  <a:schemeClr val="tx1"/>
                </a:solidFill>
              </a:rPr>
              <a:t>y de los cambios (3/4)</a:t>
            </a:r>
            <a:endParaRPr lang="es-ES_tradnl" sz="1800" b="1" noProof="0" dirty="0"/>
          </a:p>
        </p:txBody>
      </p:sp>
      <p:sp>
        <p:nvSpPr>
          <p:cNvPr id="3" name="Text Placeholder 2"/>
          <p:cNvSpPr>
            <a:spLocks noGrp="1"/>
          </p:cNvSpPr>
          <p:nvPr>
            <p:ph type="body" sz="quarter" idx="10"/>
          </p:nvPr>
        </p:nvSpPr>
        <p:spPr>
          <a:xfrm>
            <a:off x="421200" y="1267229"/>
            <a:ext cx="8521188" cy="1396538"/>
          </a:xfrm>
        </p:spPr>
        <p:txBody>
          <a:bodyPr/>
          <a:lstStyle/>
          <a:p>
            <a:pPr>
              <a:lnSpc>
                <a:spcPct val="100000"/>
              </a:lnSpc>
            </a:pPr>
            <a:r>
              <a:rPr lang="es-ES_tradnl" sz="2000" noProof="0" dirty="0" smtClean="0"/>
              <a:t>Ejemplo de mediciones de exactitud para la clase de bosque:</a:t>
            </a:r>
          </a:p>
          <a:p>
            <a:pPr lvl="1">
              <a:lnSpc>
                <a:spcPct val="100000"/>
              </a:lnSpc>
            </a:pPr>
            <a:r>
              <a:rPr lang="es-ES_tradnl" sz="1600" noProof="0" dirty="0" smtClean="0"/>
              <a:t>Error de comisión: (13+45)/293 = 19,80 %</a:t>
            </a:r>
          </a:p>
          <a:p>
            <a:pPr lvl="1">
              <a:lnSpc>
                <a:spcPct val="100000"/>
              </a:lnSpc>
            </a:pPr>
            <a:r>
              <a:rPr lang="es-ES_tradnl" sz="1600" noProof="0" dirty="0" smtClean="0"/>
              <a:t>Error de omisión: (25+3)/263 = 10,65 %</a:t>
            </a:r>
          </a:p>
          <a:p>
            <a:pPr lvl="1">
              <a:lnSpc>
                <a:spcPct val="100000"/>
              </a:lnSpc>
            </a:pPr>
            <a:r>
              <a:rPr lang="es-ES_tradnl" sz="1600" noProof="0" dirty="0" smtClean="0"/>
              <a:t>Exactitud del usuario: 235/293 = 80,20 %</a:t>
            </a:r>
          </a:p>
          <a:p>
            <a:pPr lvl="1">
              <a:lnSpc>
                <a:spcPct val="100000"/>
              </a:lnSpc>
            </a:pPr>
            <a:r>
              <a:rPr lang="es-ES_tradnl" sz="1600" noProof="0" dirty="0" smtClean="0"/>
              <a:t>Exactitud del productor: 235/263 = 89,35 %</a:t>
            </a:r>
          </a:p>
          <a:p>
            <a:pPr>
              <a:lnSpc>
                <a:spcPct val="100000"/>
              </a:lnSpc>
            </a:pPr>
            <a:r>
              <a:rPr lang="es-ES_tradnl" sz="2000" noProof="0" dirty="0" smtClean="0"/>
              <a:t>Exactitud general = (235+187+215+92+75)/986 = 81,54 %</a:t>
            </a:r>
            <a:r>
              <a:rPr lang="es-ES_tradnl" noProof="0" dirty="0" smtClean="0"/>
              <a:t/>
            </a:r>
            <a:br>
              <a:rPr lang="es-ES_tradnl" noProof="0" dirty="0" smtClean="0"/>
            </a:br>
            <a:endParaRPr lang="es-ES_tradnl" sz="2000" noProof="0" dirty="0"/>
          </a:p>
        </p:txBody>
      </p:sp>
      <p:graphicFrame>
        <p:nvGraphicFramePr>
          <p:cNvPr id="4" name="Table 3"/>
          <p:cNvGraphicFramePr>
            <a:graphicFrameLocks noGrp="1"/>
          </p:cNvGraphicFramePr>
          <p:nvPr>
            <p:extLst>
              <p:ext uri="{D42A27DB-BD31-4B8C-83A1-F6EECF244321}">
                <p14:modId xmlns:p14="http://schemas.microsoft.com/office/powerpoint/2010/main" val="735095164"/>
              </p:ext>
            </p:extLst>
          </p:nvPr>
        </p:nvGraphicFramePr>
        <p:xfrm>
          <a:off x="1213669" y="3759904"/>
          <a:ext cx="6616326" cy="2050542"/>
        </p:xfrm>
        <a:graphic>
          <a:graphicData uri="http://schemas.openxmlformats.org/drawingml/2006/table">
            <a:tbl>
              <a:tblPr firstRow="1" firstCol="1" bandRow="1">
                <a:tableStyleId>{073A0DAA-6AF3-43AB-8588-CEC1D06C72B9}</a:tableStyleId>
              </a:tblPr>
              <a:tblGrid>
                <a:gridCol w="1321724"/>
                <a:gridCol w="806323"/>
                <a:gridCol w="806335"/>
                <a:gridCol w="889462"/>
                <a:gridCol w="922712"/>
                <a:gridCol w="951548"/>
                <a:gridCol w="918222"/>
              </a:tblGrid>
              <a:tr h="0">
                <a:tc>
                  <a:txBody>
                    <a:bodyPr/>
                    <a:lstStyle/>
                    <a:p>
                      <a:pPr algn="just">
                        <a:lnSpc>
                          <a:spcPct val="115000"/>
                        </a:lnSpc>
                        <a:spcAft>
                          <a:spcPts val="0"/>
                        </a:spcAft>
                      </a:pPr>
                      <a:r>
                        <a:rPr lang="en-GB" sz="1300" dirty="0">
                          <a:effectLst/>
                        </a:rPr>
                        <a:t> </a:t>
                      </a:r>
                      <a:endParaRPr lang="es-ES" sz="1300" dirty="0">
                        <a:effectLst/>
                        <a:latin typeface="Calibri"/>
                        <a:ea typeface="Times New Roman"/>
                        <a:cs typeface="Times New Roman"/>
                      </a:endParaRPr>
                    </a:p>
                  </a:txBody>
                  <a:tcPr marL="68580" marR="68580" marT="0" marB="0"/>
                </a:tc>
                <a:tc gridSpan="6">
                  <a:txBody>
                    <a:bodyPr/>
                    <a:lstStyle/>
                    <a:p>
                      <a:pPr algn="just">
                        <a:lnSpc>
                          <a:spcPct val="115000"/>
                        </a:lnSpc>
                        <a:spcAft>
                          <a:spcPts val="0"/>
                        </a:spcAft>
                      </a:pPr>
                      <a:r>
                        <a:rPr lang="en-GB" sz="1300" dirty="0">
                          <a:effectLst/>
                        </a:rPr>
                        <a:t>Datos de referencia</a:t>
                      </a:r>
                      <a:endParaRPr lang="es-ES" sz="1300" dirty="0">
                        <a:effectLst/>
                        <a:latin typeface="Calibri"/>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0">
                <a:tc>
                  <a:txBody>
                    <a:bodyPr/>
                    <a:lstStyle/>
                    <a:p>
                      <a:pPr algn="l">
                        <a:lnSpc>
                          <a:spcPct val="115000"/>
                        </a:lnSpc>
                        <a:spcAft>
                          <a:spcPts val="0"/>
                        </a:spcAft>
                      </a:pPr>
                      <a:r>
                        <a:rPr lang="en-GB" sz="1300" dirty="0" smtClean="0">
                          <a:effectLst/>
                        </a:rPr>
                        <a:t>Datos de clasif.</a:t>
                      </a:r>
                      <a:endParaRPr lang="es-ES" sz="13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300" b="1" dirty="0" smtClean="0">
                          <a:effectLst/>
                          <a:latin typeface="+mn-lt"/>
                          <a:ea typeface="+mn-ea"/>
                          <a:cs typeface="+mn-cs"/>
                        </a:rPr>
                        <a:t>B</a:t>
                      </a:r>
                      <a:endParaRPr lang="es-ES" sz="13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300" b="1" dirty="0">
                          <a:effectLst/>
                        </a:rPr>
                        <a:t>A</a:t>
                      </a:r>
                      <a:endParaRPr lang="es-ES" sz="13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300" b="1" dirty="0" smtClean="0">
                          <a:effectLst/>
                        </a:rPr>
                        <a:t>Ag</a:t>
                      </a:r>
                      <a:endParaRPr lang="es-ES" sz="13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300" b="1" dirty="0">
                          <a:effectLst/>
                        </a:rPr>
                        <a:t>U</a:t>
                      </a:r>
                      <a:endParaRPr lang="es-ES" sz="13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300" b="1" dirty="0" smtClean="0">
                          <a:effectLst/>
                        </a:rPr>
                        <a:t>S</a:t>
                      </a:r>
                      <a:endParaRPr lang="es-ES" sz="13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300" b="1" dirty="0">
                          <a:effectLst/>
                        </a:rPr>
                        <a:t>Total</a:t>
                      </a:r>
                      <a:endParaRPr lang="es-ES" sz="1300" b="1" dirty="0">
                        <a:effectLst/>
                        <a:latin typeface="Calibri"/>
                        <a:ea typeface="Times New Roman"/>
                        <a:cs typeface="Times New Roman"/>
                      </a:endParaRPr>
                    </a:p>
                  </a:txBody>
                  <a:tcPr marL="68580" marR="68580" marT="0" marB="0"/>
                </a:tc>
              </a:tr>
              <a:tr h="0">
                <a:tc>
                  <a:txBody>
                    <a:bodyPr/>
                    <a:lstStyle/>
                    <a:p>
                      <a:pPr algn="just">
                        <a:lnSpc>
                          <a:spcPct val="115000"/>
                        </a:lnSpc>
                        <a:spcAft>
                          <a:spcPts val="0"/>
                        </a:spcAft>
                      </a:pPr>
                      <a:r>
                        <a:rPr lang="es-ES" sz="1300" dirty="0" smtClean="0">
                          <a:effectLst/>
                          <a:latin typeface="+mn-lt"/>
                          <a:ea typeface="Times New Roman"/>
                          <a:cs typeface="Times New Roman"/>
                        </a:rPr>
                        <a:t>B</a:t>
                      </a:r>
                      <a:endParaRPr lang="es-ES" sz="1300" dirty="0">
                        <a:effectLst/>
                        <a:latin typeface="+mn-lt"/>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235</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13</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45</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293</a:t>
                      </a:r>
                      <a:endParaRPr lang="es-ES" sz="1300" dirty="0">
                        <a:effectLst/>
                        <a:latin typeface="Calibri"/>
                        <a:ea typeface="Times New Roman"/>
                        <a:cs typeface="Times New Roman"/>
                      </a:endParaRPr>
                    </a:p>
                  </a:txBody>
                  <a:tcPr marL="68580" marR="68580" marT="0" marB="0" anchor="ctr"/>
                </a:tc>
              </a:tr>
              <a:tr h="0">
                <a:tc>
                  <a:txBody>
                    <a:bodyPr/>
                    <a:lstStyle/>
                    <a:p>
                      <a:pPr algn="just">
                        <a:lnSpc>
                          <a:spcPct val="115000"/>
                        </a:lnSpc>
                        <a:spcAft>
                          <a:spcPts val="0"/>
                        </a:spcAft>
                      </a:pPr>
                      <a:r>
                        <a:rPr lang="en-GB" sz="1300" dirty="0">
                          <a:effectLst/>
                        </a:rPr>
                        <a:t>A</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25</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187</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7</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18</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20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257</a:t>
                      </a:r>
                      <a:endParaRPr lang="es-ES" sz="1300" dirty="0">
                        <a:effectLst/>
                        <a:latin typeface="Calibri"/>
                        <a:ea typeface="Times New Roman"/>
                        <a:cs typeface="Times New Roman"/>
                      </a:endParaRPr>
                    </a:p>
                  </a:txBody>
                  <a:tcPr marL="68580" marR="68580" marT="0" marB="0" anchor="ctr"/>
                </a:tc>
              </a:tr>
              <a:tr h="0">
                <a:tc>
                  <a:txBody>
                    <a:bodyPr/>
                    <a:lstStyle/>
                    <a:p>
                      <a:pPr algn="just">
                        <a:lnSpc>
                          <a:spcPct val="115000"/>
                        </a:lnSpc>
                        <a:spcAft>
                          <a:spcPts val="0"/>
                        </a:spcAft>
                      </a:pPr>
                      <a:r>
                        <a:rPr lang="en-GB" sz="1300" dirty="0" smtClean="0">
                          <a:effectLst/>
                        </a:rPr>
                        <a:t>Ag</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3</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215</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218</a:t>
                      </a:r>
                      <a:endParaRPr lang="es-ES" sz="1300" dirty="0">
                        <a:effectLst/>
                        <a:latin typeface="Calibri"/>
                        <a:ea typeface="Times New Roman"/>
                        <a:cs typeface="Times New Roman"/>
                      </a:endParaRPr>
                    </a:p>
                  </a:txBody>
                  <a:tcPr marL="68580" marR="68580" marT="0" marB="0" anchor="ctr"/>
                </a:tc>
              </a:tr>
              <a:tr h="0">
                <a:tc>
                  <a:txBody>
                    <a:bodyPr/>
                    <a:lstStyle/>
                    <a:p>
                      <a:pPr algn="just">
                        <a:lnSpc>
                          <a:spcPct val="115000"/>
                        </a:lnSpc>
                        <a:spcAft>
                          <a:spcPts val="0"/>
                        </a:spcAft>
                      </a:pPr>
                      <a:r>
                        <a:rPr lang="en-GB" sz="1300" dirty="0">
                          <a:effectLst/>
                        </a:rPr>
                        <a:t>U</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92</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35</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127</a:t>
                      </a:r>
                      <a:endParaRPr lang="es-ES" sz="1300" dirty="0">
                        <a:effectLst/>
                        <a:latin typeface="Calibri"/>
                        <a:ea typeface="Times New Roman"/>
                        <a:cs typeface="Times New Roman"/>
                      </a:endParaRPr>
                    </a:p>
                  </a:txBody>
                  <a:tcPr marL="68580" marR="68580" marT="0" marB="0" anchor="ctr"/>
                </a:tc>
              </a:tr>
              <a:tr h="0">
                <a:tc>
                  <a:txBody>
                    <a:bodyPr/>
                    <a:lstStyle/>
                    <a:p>
                      <a:pPr algn="just">
                        <a:lnSpc>
                          <a:spcPct val="115000"/>
                        </a:lnSpc>
                        <a:spcAft>
                          <a:spcPts val="0"/>
                        </a:spcAft>
                      </a:pPr>
                      <a:r>
                        <a:rPr lang="en-GB" sz="1300" dirty="0" smtClean="0">
                          <a:effectLst/>
                        </a:rPr>
                        <a:t>S</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0</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16</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75</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91</a:t>
                      </a:r>
                      <a:endParaRPr lang="es-ES" sz="1300" dirty="0">
                        <a:effectLst/>
                        <a:latin typeface="Calibri"/>
                        <a:ea typeface="Times New Roman"/>
                        <a:cs typeface="Times New Roman"/>
                      </a:endParaRPr>
                    </a:p>
                  </a:txBody>
                  <a:tcPr marL="68580" marR="68580" marT="0" marB="0" anchor="ctr"/>
                </a:tc>
              </a:tr>
              <a:tr h="0">
                <a:tc>
                  <a:txBody>
                    <a:bodyPr/>
                    <a:lstStyle/>
                    <a:p>
                      <a:pPr algn="just">
                        <a:lnSpc>
                          <a:spcPct val="115000"/>
                        </a:lnSpc>
                        <a:spcAft>
                          <a:spcPts val="0"/>
                        </a:spcAft>
                      </a:pPr>
                      <a:r>
                        <a:rPr lang="en-GB" sz="1300" dirty="0">
                          <a:effectLst/>
                        </a:rPr>
                        <a:t>Total</a:t>
                      </a:r>
                      <a:endParaRPr lang="es-ES" sz="13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GB" sz="1300" dirty="0">
                          <a:effectLst/>
                        </a:rPr>
                        <a:t>263</a:t>
                      </a:r>
                      <a:endParaRPr lang="es-ES" sz="13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GB" sz="1300" dirty="0">
                          <a:effectLst/>
                        </a:rPr>
                        <a:t>200</a:t>
                      </a:r>
                      <a:endParaRPr lang="es-ES" sz="13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GB" sz="1300" dirty="0">
                          <a:effectLst/>
                        </a:rPr>
                        <a:t>222</a:t>
                      </a:r>
                      <a:endParaRPr lang="es-ES" sz="13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GB" sz="1300" dirty="0">
                          <a:effectLst/>
                        </a:rPr>
                        <a:t>171</a:t>
                      </a:r>
                      <a:endParaRPr lang="es-ES" sz="13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GB" sz="1300" dirty="0">
                          <a:effectLst/>
                        </a:rPr>
                        <a:t>130</a:t>
                      </a:r>
                      <a:endParaRPr lang="es-ES" sz="13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GB" sz="1300" dirty="0">
                          <a:effectLst/>
                        </a:rPr>
                        <a:t>986</a:t>
                      </a:r>
                      <a:endParaRPr lang="es-ES" sz="1300" dirty="0">
                        <a:effectLst/>
                        <a:latin typeface="Calibri"/>
                        <a:ea typeface="Times New Roman"/>
                        <a:cs typeface="Times New Roman"/>
                      </a:endParaRPr>
                    </a:p>
                  </a:txBody>
                  <a:tcPr marL="68580" marR="68580" marT="0" marB="0" anchor="ctr"/>
                </a:tc>
              </a:tr>
            </a:tbl>
          </a:graphicData>
        </a:graphic>
      </p:graphicFrame>
      <p:sp>
        <p:nvSpPr>
          <p:cNvPr id="5" name="Oval 4"/>
          <p:cNvSpPr/>
          <p:nvPr/>
        </p:nvSpPr>
        <p:spPr>
          <a:xfrm>
            <a:off x="3577299" y="4342439"/>
            <a:ext cx="631777" cy="33250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Oval 5"/>
          <p:cNvSpPr/>
          <p:nvPr/>
        </p:nvSpPr>
        <p:spPr>
          <a:xfrm>
            <a:off x="5398352" y="4342438"/>
            <a:ext cx="631777" cy="33250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Oval 6"/>
          <p:cNvSpPr/>
          <p:nvPr/>
        </p:nvSpPr>
        <p:spPr>
          <a:xfrm>
            <a:off x="7237411" y="4322476"/>
            <a:ext cx="631777" cy="33250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Oval 7"/>
          <p:cNvSpPr/>
          <p:nvPr/>
        </p:nvSpPr>
        <p:spPr>
          <a:xfrm>
            <a:off x="2763131" y="4310267"/>
            <a:ext cx="631777" cy="3325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Oval 8"/>
          <p:cNvSpPr/>
          <p:nvPr/>
        </p:nvSpPr>
        <p:spPr>
          <a:xfrm>
            <a:off x="2742530" y="4689940"/>
            <a:ext cx="631777" cy="2078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Oval 10"/>
          <p:cNvSpPr/>
          <p:nvPr/>
        </p:nvSpPr>
        <p:spPr>
          <a:xfrm>
            <a:off x="2763131" y="5485202"/>
            <a:ext cx="631777" cy="33250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Oval 13"/>
          <p:cNvSpPr/>
          <p:nvPr/>
        </p:nvSpPr>
        <p:spPr>
          <a:xfrm>
            <a:off x="2763131" y="4913780"/>
            <a:ext cx="631777" cy="2078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259776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196" y="175847"/>
            <a:ext cx="8442796" cy="973015"/>
          </a:xfrm>
        </p:spPr>
        <p:txBody>
          <a:bodyPr/>
          <a:lstStyle/>
          <a:p>
            <a:pPr eaLnBrk="1" hangingPunct="1">
              <a:defRPr/>
            </a:pPr>
            <a:r>
              <a:rPr lang="es-ES_tradnl" sz="2200" noProof="0" dirty="0" smtClean="0">
                <a:solidFill>
                  <a:schemeClr val="tx1"/>
                </a:solidFill>
              </a:rPr>
              <a:t>Evaluación de exactitud de la cubierta terrestre y de los cambios (4/4)</a:t>
            </a:r>
            <a:endParaRPr lang="es-ES_tradnl" sz="2200" noProof="0" dirty="0"/>
          </a:p>
        </p:txBody>
      </p:sp>
      <p:sp>
        <p:nvSpPr>
          <p:cNvPr id="3" name="Text Placeholder 2"/>
          <p:cNvSpPr>
            <a:spLocks noGrp="1"/>
          </p:cNvSpPr>
          <p:nvPr>
            <p:ph type="body" sz="quarter" idx="10"/>
          </p:nvPr>
        </p:nvSpPr>
        <p:spPr>
          <a:xfrm>
            <a:off x="311406" y="1258781"/>
            <a:ext cx="8521188" cy="4844743"/>
          </a:xfrm>
        </p:spPr>
        <p:txBody>
          <a:bodyPr/>
          <a:lstStyle/>
          <a:p>
            <a:pPr marL="0" indent="0">
              <a:buNone/>
            </a:pPr>
            <a:r>
              <a:rPr lang="es-ES_tradnl" sz="1600" noProof="0" dirty="0" smtClean="0"/>
              <a:t>Para los </a:t>
            </a:r>
            <a:r>
              <a:rPr lang="es-ES_tradnl" sz="1600" b="1" noProof="0" dirty="0" smtClean="0"/>
              <a:t>cambios de la cubierta terrestre</a:t>
            </a:r>
            <a:r>
              <a:rPr lang="es-ES_tradnl" sz="1600" noProof="0" dirty="0" smtClean="0"/>
              <a:t>, se aplican consideraciones adicionales: </a:t>
            </a:r>
          </a:p>
          <a:p>
            <a:r>
              <a:rPr lang="es-ES_tradnl" sz="1600" noProof="0" dirty="0" smtClean="0"/>
              <a:t>En general, es más difícil obtener datos de referencia multitemporales adecuados de mayor calidad para utilizar como base de la evaluación de exactitud, en especial para plazos históricos. </a:t>
            </a:r>
          </a:p>
          <a:p>
            <a:r>
              <a:rPr lang="es-ES_tradnl" sz="1600" noProof="0" dirty="0" smtClean="0"/>
              <a:t>Debido a que las clases cambiadas a menudo son proporciones pequeñas de paisajes, es más fácil evaluar errores de comisión (examinando áreas pequeñas identificadas como cambiadas) que errores de omisión (examinando un área grande identificada como no cambiada). </a:t>
            </a:r>
          </a:p>
          <a:p>
            <a:r>
              <a:rPr lang="es-ES_tradnl" sz="1600" noProof="0" dirty="0" smtClean="0"/>
              <a:t>Otros errores como la geoubicación de los conjuntos de datos multitemporales y las incongruencias en el procesamiento/análisis y en estándares cartográficos/temáticos son exagerados y más frecuentes en las evaluaciones de cambio.</a:t>
            </a:r>
            <a:endParaRPr lang="es-ES_tradnl" sz="1600" noProof="0" dirty="0"/>
          </a:p>
        </p:txBody>
      </p:sp>
    </p:spTree>
    <p:extLst>
      <p:ext uri="{BB962C8B-B14F-4D97-AF65-F5344CB8AC3E}">
        <p14:creationId xmlns:p14="http://schemas.microsoft.com/office/powerpoint/2010/main" val="1382057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91642" y="230188"/>
            <a:ext cx="8442796" cy="791650"/>
          </a:xfrm>
        </p:spPr>
        <p:txBody>
          <a:bodyPr/>
          <a:lstStyle/>
          <a:p>
            <a:pPr eaLnBrk="1" hangingPunct="1">
              <a:defRPr/>
            </a:pPr>
            <a:r>
              <a:rPr lang="es-ES_tradnl" noProof="0" dirty="0" smtClean="0"/>
              <a:t>Material de referencia</a:t>
            </a:r>
            <a:endParaRPr lang="es-ES_tradnl" noProof="0" dirty="0"/>
          </a:p>
        </p:txBody>
      </p:sp>
      <p:sp>
        <p:nvSpPr>
          <p:cNvPr id="19460" name="Tijdelijke aanduiding voor tekst 5"/>
          <p:cNvSpPr>
            <a:spLocks noGrp="1"/>
          </p:cNvSpPr>
          <p:nvPr>
            <p:ph type="body" sz="quarter" idx="10"/>
          </p:nvPr>
        </p:nvSpPr>
        <p:spPr>
          <a:xfrm>
            <a:off x="420688" y="1258888"/>
            <a:ext cx="8521700" cy="4361327"/>
          </a:xfrm>
        </p:spPr>
        <p:txBody>
          <a:bodyPr/>
          <a:lstStyle/>
          <a:p>
            <a:pPr eaLnBrk="1" hangingPunct="1">
              <a:lnSpc>
                <a:spcPct val="150000"/>
              </a:lnSpc>
            </a:pPr>
            <a:r>
              <a:rPr lang="es-ES_tradnl" sz="1600" noProof="0" dirty="0" smtClean="0"/>
              <a:t>Sistema de Observación Mundial de la Dinámica de la Cubierta Forestal y la Cubierta Terrestre (GOFC-GOLD) (2014), </a:t>
            </a:r>
            <a:r>
              <a:rPr lang="es-ES_tradnl" sz="1600" i="1" noProof="0" dirty="0" smtClean="0"/>
              <a:t>Sourcebook</a:t>
            </a:r>
            <a:r>
              <a:rPr lang="es-ES_tradnl" sz="1600" noProof="0" dirty="0" smtClean="0"/>
              <a:t> (Libro de consulta), sección 2.7.</a:t>
            </a:r>
          </a:p>
          <a:p>
            <a:r>
              <a:rPr lang="es-ES_tradnl" sz="1600" noProof="0" dirty="0" smtClean="0"/>
              <a:t>IPCC (2003), </a:t>
            </a:r>
            <a:r>
              <a:rPr lang="es-ES_tradnl" sz="1600" i="1" noProof="0" dirty="0" smtClean="0"/>
              <a:t>Orientación sobre las buenas prácticas para uso de la tierra, cambio de uso de la tierra y silvicultura</a:t>
            </a:r>
            <a:r>
              <a:rPr lang="es-ES_tradnl" sz="1600" noProof="0" dirty="0" smtClean="0"/>
              <a:t>, capítulo 5.2, “Identificación y cuantificación de las incertidumbres”.</a:t>
            </a:r>
          </a:p>
          <a:p>
            <a:pPr eaLnBrk="1" hangingPunct="1">
              <a:lnSpc>
                <a:spcPct val="100000"/>
              </a:lnSpc>
            </a:pPr>
            <a:r>
              <a:rPr lang="es-ES_tradnl" sz="1600" noProof="0" dirty="0" smtClean="0"/>
              <a:t>IPCC (2006), </a:t>
            </a:r>
            <a:r>
              <a:rPr lang="es-ES_tradnl" sz="1600" i="1" noProof="0" dirty="0" smtClean="0"/>
              <a:t>Directrices del IPCC para los inventarios nacionales de gases de efecto invernadero</a:t>
            </a:r>
            <a:r>
              <a:rPr lang="es-ES_tradnl" sz="1600" noProof="0" dirty="0" smtClean="0"/>
              <a:t>, </a:t>
            </a:r>
            <a:r>
              <a:rPr lang="es-ES_tradnl" sz="1600" i="1" noProof="0" dirty="0" smtClean="0"/>
              <a:t>v</a:t>
            </a:r>
            <a:r>
              <a:rPr lang="es-ES_tradnl" sz="1600" noProof="0" dirty="0" smtClean="0"/>
              <a:t>ol. 1, cap. 3, “Incertidumbres”.</a:t>
            </a:r>
          </a:p>
          <a:p>
            <a:pPr>
              <a:buClr>
                <a:srgbClr val="005172"/>
              </a:buClr>
            </a:pPr>
            <a:r>
              <a:rPr lang="es-ES_tradnl" sz="1600" noProof="0" dirty="0" smtClean="0"/>
              <a:t>Iniciativa Mundial de Observación de los Bosques (GFOI) (2014), </a:t>
            </a:r>
            <a:r>
              <a:rPr lang="es-ES_tradnl" sz="1600" i="1" noProof="0" dirty="0" smtClean="0"/>
              <a:t>Integración de las observaciones por teledetección y terrestres para estimar las emisiones y absorciones de gases de efecto invernadero </a:t>
            </a:r>
            <a:r>
              <a:rPr lang="es-ES_tradnl" sz="1600" noProof="0" dirty="0" smtClean="0"/>
              <a:t>(documentación de métodos y orientación),</a:t>
            </a:r>
            <a:r>
              <a:rPr lang="es-ES_tradnl" sz="1600" noProof="0" dirty="0" smtClean="0">
                <a:solidFill>
                  <a:srgbClr val="005172"/>
                </a:solidFill>
              </a:rPr>
              <a:t> secciones 3.7 y 4.</a:t>
            </a:r>
            <a:r>
              <a:rPr lang="es-ES_tradnl" noProof="0" dirty="0" smtClean="0"/>
              <a:t> </a:t>
            </a:r>
            <a:endParaRPr lang="es-ES_tradnl" sz="1600" noProof="0" dirty="0" smtClean="0">
              <a:solidFill>
                <a:srgbClr val="005172"/>
              </a:solidFill>
            </a:endParaRPr>
          </a:p>
          <a:p>
            <a:pPr indent="0" eaLnBrk="1" hangingPunct="1">
              <a:lnSpc>
                <a:spcPct val="100000"/>
              </a:lnSpc>
              <a:spcBef>
                <a:spcPts val="600"/>
              </a:spcBef>
              <a:buNone/>
            </a:pPr>
            <a:endParaRPr lang="es-ES_tradnl" sz="1400" noProof="0" dirty="0" smtClean="0"/>
          </a:p>
        </p:txBody>
      </p:sp>
    </p:spTree>
    <p:extLst>
      <p:ext uri="{BB962C8B-B14F-4D97-AF65-F5344CB8AC3E}">
        <p14:creationId xmlns:p14="http://schemas.microsoft.com/office/powerpoint/2010/main" val="1710241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1576"/>
          </a:xfrm>
        </p:spPr>
        <p:txBody>
          <a:bodyPr/>
          <a:lstStyle/>
          <a:p>
            <a:pPr marL="3052763" lvl="4" indent="-3052763">
              <a:lnSpc>
                <a:spcPct val="100000"/>
              </a:lnSpc>
              <a:spcBef>
                <a:spcPts val="600"/>
              </a:spcBef>
              <a:spcAft>
                <a:spcPts val="600"/>
              </a:spcAft>
            </a:pPr>
            <a:r>
              <a:rPr lang="es-ES_tradnl" noProof="0" dirty="0" smtClean="0">
                <a:solidFill>
                  <a:schemeClr val="tx1"/>
                </a:solidFill>
              </a:rPr>
              <a:t>Fuentes de incertidumbre </a:t>
            </a:r>
            <a:endParaRPr lang="es-ES_tradnl" noProof="0" dirty="0">
              <a:solidFill>
                <a:schemeClr val="tx1"/>
              </a:solidFill>
            </a:endParaRPr>
          </a:p>
        </p:txBody>
      </p:sp>
      <p:sp>
        <p:nvSpPr>
          <p:cNvPr id="3" name="Text Placeholder 2"/>
          <p:cNvSpPr>
            <a:spLocks noGrp="1"/>
          </p:cNvSpPr>
          <p:nvPr>
            <p:ph type="body" sz="quarter" idx="10"/>
          </p:nvPr>
        </p:nvSpPr>
        <p:spPr>
          <a:xfrm>
            <a:off x="395444" y="1408065"/>
            <a:ext cx="8581132" cy="4471845"/>
          </a:xfrm>
        </p:spPr>
        <p:txBody>
          <a:bodyPr/>
          <a:lstStyle/>
          <a:p>
            <a:pPr marL="0" indent="0">
              <a:lnSpc>
                <a:spcPct val="100000"/>
              </a:lnSpc>
              <a:spcBef>
                <a:spcPts val="600"/>
              </a:spcBef>
              <a:buNone/>
            </a:pPr>
            <a:r>
              <a:rPr lang="es-ES_tradnl" sz="1800" noProof="0" dirty="0" smtClean="0"/>
              <a:t>Diferentes componentes del sistema de seguimiento afectan la calidad de las estimaciones, a saber:</a:t>
            </a:r>
          </a:p>
          <a:p>
            <a:pPr lvl="0">
              <a:lnSpc>
                <a:spcPct val="100000"/>
              </a:lnSpc>
              <a:spcBef>
                <a:spcPts val="600"/>
              </a:spcBef>
              <a:buFont typeface="Arial" pitchFamily="34" charset="0"/>
              <a:buChar char="•"/>
            </a:pPr>
            <a:r>
              <a:rPr lang="es-ES_tradnl" sz="1800" noProof="0" dirty="0" smtClean="0"/>
              <a:t>Calidad y pertinencia de los datos satelitales (es decir, en términos de resolución espacial, espectral y temporal)</a:t>
            </a:r>
          </a:p>
          <a:p>
            <a:pPr lvl="0">
              <a:lnSpc>
                <a:spcPct val="100000"/>
              </a:lnSpc>
              <a:spcBef>
                <a:spcPts val="600"/>
              </a:spcBef>
              <a:buFont typeface="Arial" pitchFamily="34" charset="0"/>
              <a:buChar char="•"/>
            </a:pPr>
            <a:r>
              <a:rPr lang="es-ES_tradnl" sz="1800" noProof="0" dirty="0" smtClean="0"/>
              <a:t>Preprocesamiento radiométrico/geométrico (geoubicación correcta) </a:t>
            </a:r>
          </a:p>
          <a:p>
            <a:pPr lvl="0">
              <a:lnSpc>
                <a:spcPct val="100000"/>
              </a:lnSpc>
              <a:spcBef>
                <a:spcPts val="600"/>
              </a:spcBef>
              <a:buFont typeface="Arial" pitchFamily="34" charset="0"/>
              <a:buChar char="•"/>
            </a:pPr>
            <a:r>
              <a:rPr lang="es-ES_tradnl" sz="1800" noProof="0" dirty="0" smtClean="0"/>
              <a:t>Estándares cartográficos (es decir, definiciones de la categoría de la tierra y UMM)</a:t>
            </a:r>
          </a:p>
          <a:p>
            <a:pPr lvl="0">
              <a:lnSpc>
                <a:spcPct val="100000"/>
              </a:lnSpc>
              <a:spcBef>
                <a:spcPts val="600"/>
              </a:spcBef>
              <a:buFont typeface="Arial" pitchFamily="34" charset="0"/>
              <a:buChar char="•"/>
            </a:pPr>
            <a:r>
              <a:rPr lang="es-ES_tradnl" sz="1800" noProof="0" dirty="0" smtClean="0"/>
              <a:t>Procedimiento de interpretación (algoritmo o interpretación visual)</a:t>
            </a:r>
          </a:p>
          <a:p>
            <a:pPr lvl="0">
              <a:lnSpc>
                <a:spcPct val="100000"/>
              </a:lnSpc>
              <a:spcBef>
                <a:spcPts val="600"/>
              </a:spcBef>
              <a:buFont typeface="Arial" pitchFamily="34" charset="0"/>
              <a:buChar char="•"/>
            </a:pPr>
            <a:r>
              <a:rPr lang="es-ES_tradnl" sz="1800" noProof="0" dirty="0" smtClean="0"/>
              <a:t>Posprocesamiento de los productos del mapa (es decir, ausencia de datos, conversiones, integración con diferentes formatos de datos)</a:t>
            </a:r>
          </a:p>
          <a:p>
            <a:pPr lvl="0">
              <a:lnSpc>
                <a:spcPct val="100000"/>
              </a:lnSpc>
              <a:spcBef>
                <a:spcPts val="600"/>
              </a:spcBef>
              <a:buFont typeface="Arial" pitchFamily="34" charset="0"/>
              <a:buChar char="•"/>
            </a:pPr>
            <a:r>
              <a:rPr lang="es-ES_tradnl" sz="1800" noProof="0" dirty="0" smtClean="0"/>
              <a:t>Disponibilidad de los datos de referencia (p. ej., datos verificados sobre el terreno) para evaluación y calibración del sistema</a:t>
            </a:r>
            <a:endParaRPr lang="es-ES_tradnl" sz="1800" noProof="0" dirty="0"/>
          </a:p>
        </p:txBody>
      </p:sp>
    </p:spTree>
    <p:extLst>
      <p:ext uri="{BB962C8B-B14F-4D97-AF65-F5344CB8AC3E}">
        <p14:creationId xmlns:p14="http://schemas.microsoft.com/office/powerpoint/2010/main" val="2263707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eaLnBrk="1" hangingPunct="1">
              <a:defRPr/>
            </a:pPr>
            <a:r>
              <a:rPr lang="es-ES_tradnl" noProof="0" dirty="0" smtClean="0"/>
              <a:t>Tratamiento de las fuentes</a:t>
            </a:r>
            <a:br>
              <a:rPr lang="es-ES_tradnl" noProof="0" dirty="0" smtClean="0"/>
            </a:br>
            <a:r>
              <a:rPr lang="es-ES_tradnl" noProof="0" dirty="0" smtClean="0"/>
              <a:t>de incertidumbre</a:t>
            </a:r>
            <a:endParaRPr lang="es-ES_tradnl" sz="2000" noProof="0" dirty="0"/>
          </a:p>
        </p:txBody>
      </p:sp>
      <p:sp>
        <p:nvSpPr>
          <p:cNvPr id="3" name="Text Placeholder 2"/>
          <p:cNvSpPr>
            <a:spLocks noGrp="1"/>
          </p:cNvSpPr>
          <p:nvPr>
            <p:ph type="body" sz="quarter" idx="10"/>
          </p:nvPr>
        </p:nvSpPr>
        <p:spPr>
          <a:xfrm>
            <a:off x="343214" y="1278436"/>
            <a:ext cx="8526466" cy="4556210"/>
          </a:xfrm>
        </p:spPr>
        <p:txBody>
          <a:bodyPr/>
          <a:lstStyle/>
          <a:p>
            <a:pPr marL="0" indent="0">
              <a:buNone/>
            </a:pPr>
            <a:r>
              <a:rPr lang="es-ES_tradnl" sz="1600" noProof="0" dirty="0" smtClean="0"/>
              <a:t>Muchas de estas fuentes de incertidumbre pueden considerarse utilizando datos y enfoques ampliamente aceptados:</a:t>
            </a:r>
          </a:p>
          <a:p>
            <a:pPr lvl="0"/>
            <a:r>
              <a:rPr lang="es-ES_tradnl" sz="1600" noProof="0" dirty="0" smtClean="0"/>
              <a:t>Pertinencia de los datos satelitales: los datos de tipo Landsat, por ejemplo, han resultado útiles para los cambios de la cubierta terrestre a escala nacional para UMM de 1 ha.</a:t>
            </a:r>
          </a:p>
          <a:p>
            <a:pPr lvl="0"/>
            <a:r>
              <a:rPr lang="es-ES_tradnl" sz="1600" noProof="0" dirty="0" smtClean="0"/>
              <a:t>Calidad de los datos: algunos proveedores de datos ofrecen un preprocesamiento adecuado para la mayoría de las regiones (es decir, Landsat Geocover mundial).</a:t>
            </a:r>
          </a:p>
          <a:p>
            <a:pPr lvl="0"/>
            <a:r>
              <a:rPr lang="es-ES_tradnl" sz="1600" noProof="0" dirty="0" smtClean="0"/>
              <a:t>Mapeo congruente y transparente: se deben aplicar los mismos estándares cartográficos y temáticos y métodos de interpretación aceptados de forma transparente con intérpretes expertos.</a:t>
            </a:r>
          </a:p>
          <a:p>
            <a:pPr marL="0" indent="0">
              <a:buNone/>
            </a:pPr>
            <a:r>
              <a:rPr lang="es-ES_tradnl" sz="1600" noProof="0" dirty="0" smtClean="0"/>
              <a:t>La evaluación de exactitud debe proporcionar medidas de exactitud temática e intervalos de confianza para las estimaciones de datos de actividad.</a:t>
            </a:r>
            <a:endParaRPr lang="es-ES_tradnl" sz="1600" noProof="0" dirty="0"/>
          </a:p>
        </p:txBody>
      </p:sp>
    </p:spTree>
    <p:extLst>
      <p:ext uri="{BB962C8B-B14F-4D97-AF65-F5344CB8AC3E}">
        <p14:creationId xmlns:p14="http://schemas.microsoft.com/office/powerpoint/2010/main" val="2923420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05" y="286265"/>
            <a:ext cx="8442796" cy="1160583"/>
          </a:xfrm>
        </p:spPr>
        <p:txBody>
          <a:bodyPr/>
          <a:lstStyle/>
          <a:p>
            <a:pPr eaLnBrk="1" hangingPunct="1">
              <a:defRPr/>
            </a:pPr>
            <a:r>
              <a:rPr lang="es-ES_tradnl" sz="2900" dirty="0" smtClean="0"/>
              <a:t>Errores en las estimaciones del cambio</a:t>
            </a:r>
            <a:br>
              <a:rPr lang="es-ES_tradnl" sz="2900" dirty="0" smtClean="0"/>
            </a:br>
            <a:r>
              <a:rPr lang="es-ES_tradnl" sz="2900" dirty="0" smtClean="0"/>
              <a:t>del área: Ejemplo</a:t>
            </a:r>
            <a:endParaRPr lang="es-ES_tradnl" sz="2900" dirty="0"/>
          </a:p>
        </p:txBody>
      </p:sp>
      <p:sp>
        <p:nvSpPr>
          <p:cNvPr id="5" name="TextBox 4"/>
          <p:cNvSpPr txBox="1">
            <a:spLocks noChangeArrowheads="1"/>
          </p:cNvSpPr>
          <p:nvPr/>
        </p:nvSpPr>
        <p:spPr bwMode="auto">
          <a:xfrm>
            <a:off x="344486" y="1446848"/>
            <a:ext cx="8525193" cy="10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eaLnBrk="1" hangingPunct="1">
              <a:spcBef>
                <a:spcPct val="20000"/>
              </a:spcBef>
            </a:pPr>
            <a:r>
              <a:rPr lang="es-ES_tradnl" sz="1800" dirty="0" smtClean="0">
                <a:solidFill>
                  <a:schemeClr val="tx1"/>
                </a:solidFill>
              </a:rPr>
              <a:t>Por qué los errores en las estimaciones del cambio del área son más frecuentes que los errores en las estimaciones del área</a:t>
            </a:r>
          </a:p>
          <a:p>
            <a:pPr eaLnBrk="1" hangingPunct="1">
              <a:spcBef>
                <a:spcPct val="20000"/>
              </a:spcBef>
            </a:pPr>
            <a:endParaRPr lang="es-ES_tradnl" sz="1800" dirty="0" smtClean="0">
              <a:solidFill>
                <a:schemeClr val="tx1"/>
              </a:solidFill>
            </a:endParaRPr>
          </a:p>
          <a:p>
            <a:pPr>
              <a:spcBef>
                <a:spcPct val="20000"/>
              </a:spcBef>
            </a:pPr>
            <a:r>
              <a:rPr lang="es-ES_tradnl" dirty="0" smtClean="0"/>
              <a:t> </a:t>
            </a:r>
            <a:r>
              <a:rPr lang="es-ES_tradnl" b="1" dirty="0" smtClean="0">
                <a:solidFill>
                  <a:schemeClr val="tx1"/>
                </a:solidFill>
              </a:rPr>
              <a:t>Mapa en momento 1 Mapa en momento 2 Superposición (cambio)</a:t>
            </a:r>
          </a:p>
          <a:p>
            <a:pPr eaLnBrk="1" hangingPunct="1">
              <a:spcBef>
                <a:spcPct val="20000"/>
              </a:spcBef>
            </a:pPr>
            <a:r>
              <a:rPr lang="es-ES_tradnl" dirty="0" smtClean="0"/>
              <a:t/>
            </a:r>
            <a:br>
              <a:rPr lang="es-ES_tradnl" dirty="0" smtClean="0"/>
            </a:br>
            <a:r>
              <a:rPr lang="es-ES_tradnl" dirty="0" smtClean="0"/>
              <a:t>	</a:t>
            </a:r>
            <a:endParaRPr lang="es-ES_tradnl" sz="1800" dirty="0">
              <a:solidFill>
                <a:schemeClr val="tx1"/>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05" y="2810456"/>
            <a:ext cx="16033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438" y="2810456"/>
            <a:ext cx="16033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798" y="2810456"/>
            <a:ext cx="16033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27756" y="4817702"/>
            <a:ext cx="519953" cy="26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27756" y="4578224"/>
            <a:ext cx="499409" cy="26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27756" y="5337867"/>
            <a:ext cx="509681" cy="27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27756" y="5083524"/>
            <a:ext cx="518646" cy="25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0725" y="4504620"/>
            <a:ext cx="6437375" cy="1200329"/>
          </a:xfrm>
          <a:prstGeom prst="rect">
            <a:avLst/>
          </a:prstGeom>
        </p:spPr>
        <p:txBody>
          <a:bodyPr wrap="square">
            <a:spAutoFit/>
          </a:bodyPr>
          <a:lstStyle/>
          <a:p>
            <a:pPr eaLnBrk="1" hangingPunct="1">
              <a:spcBef>
                <a:spcPts val="400"/>
              </a:spcBef>
            </a:pPr>
            <a:r>
              <a:rPr lang="es-ES_tradnl" dirty="0" smtClean="0"/>
              <a:t>Error de omisión (área forestal informada como no forestal)</a:t>
            </a:r>
            <a:br>
              <a:rPr lang="es-ES_tradnl" dirty="0" smtClean="0"/>
            </a:br>
            <a:r>
              <a:rPr lang="es-ES_tradnl" dirty="0" smtClean="0"/>
              <a:t>Error de comisión (área no forestal informada como forestal)</a:t>
            </a:r>
            <a:br>
              <a:rPr lang="es-ES_tradnl" dirty="0" smtClean="0"/>
            </a:br>
            <a:r>
              <a:rPr lang="es-ES_tradnl" dirty="0" smtClean="0"/>
              <a:t>Falsa aforestación </a:t>
            </a:r>
            <a:br>
              <a:rPr lang="es-ES_tradnl" dirty="0" smtClean="0"/>
            </a:br>
            <a:r>
              <a:rPr lang="es-ES_tradnl" dirty="0" smtClean="0"/>
              <a:t>Falsa deforestación</a:t>
            </a:r>
          </a:p>
        </p:txBody>
      </p:sp>
    </p:spTree>
    <p:extLst>
      <p:ext uri="{BB962C8B-B14F-4D97-AF65-F5344CB8AC3E}">
        <p14:creationId xmlns:p14="http://schemas.microsoft.com/office/powerpoint/2010/main" val="1374447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eaLnBrk="1" hangingPunct="1">
              <a:defRPr/>
            </a:pPr>
            <a:r>
              <a:rPr lang="es-ES_tradnl" noProof="0" dirty="0" smtClean="0"/>
              <a:t>Confección de mapas de cambio del área</a:t>
            </a:r>
            <a:endParaRPr lang="es-ES_tradnl" sz="2000" noProof="0" dirty="0"/>
          </a:p>
        </p:txBody>
      </p:sp>
      <p:sp>
        <p:nvSpPr>
          <p:cNvPr id="3" name="Text Placeholder 2"/>
          <p:cNvSpPr>
            <a:spLocks noGrp="1"/>
          </p:cNvSpPr>
          <p:nvPr>
            <p:ph type="body" sz="quarter" idx="10"/>
          </p:nvPr>
        </p:nvSpPr>
        <p:spPr>
          <a:xfrm>
            <a:off x="190500" y="1296772"/>
            <a:ext cx="8737600" cy="4533900"/>
          </a:xfrm>
        </p:spPr>
        <p:txBody>
          <a:bodyPr/>
          <a:lstStyle/>
          <a:p>
            <a:pPr marL="0" indent="0">
              <a:buNone/>
            </a:pPr>
            <a:r>
              <a:rPr lang="es-ES_tradnl" sz="1600" noProof="0" dirty="0" smtClean="0"/>
              <a:t>Dos enfoques generales para construir mapas de cambio del área:</a:t>
            </a:r>
          </a:p>
          <a:p>
            <a:r>
              <a:rPr lang="es-ES_tradnl" sz="1600" noProof="0" dirty="0" smtClean="0"/>
              <a:t>La </a:t>
            </a:r>
            <a:r>
              <a:rPr lang="es-ES_tradnl" sz="1600" b="1" noProof="0" dirty="0" smtClean="0"/>
              <a:t>clasificación directa </a:t>
            </a:r>
            <a:r>
              <a:rPr lang="es-ES_tradnl" sz="1600" noProof="0" dirty="0" smtClean="0"/>
              <a:t>implica la confección del mapa directamente a partir de un conjunto de datos de capacitación de cambio y dos o más conjuntos de datos obtenidos con la detección remota. De ser posible, esta es la opción preferida porque tiene un solo conjunto de errores.</a:t>
            </a:r>
          </a:p>
          <a:p>
            <a:r>
              <a:rPr lang="es-ES_tradnl" sz="1600" noProof="0" dirty="0" smtClean="0"/>
              <a:t>La </a:t>
            </a:r>
            <a:r>
              <a:rPr lang="es-ES_tradnl" sz="1600" b="1" noProof="0" dirty="0" smtClean="0"/>
              <a:t>posclasificación</a:t>
            </a:r>
            <a:r>
              <a:rPr lang="es-ES_tradnl" sz="1600" noProof="0" dirty="0" smtClean="0"/>
              <a:t> implica la confección del mapa comparando dos mapas de la cubierta terrestre por separado, cada uno construido con conjuntos únicos de datos de capacitación sobre la cubierta terrestre y datos detectados de forma remota. Con frecuencia, es la única alternativa posible debido a la incapacidad de observar los mismos lugares en varias ocasiones (necesario para obtener datos de capacitación de cambio), la cantidad insuficiente de observaciones de capacitación de cambio o el requisito de utilizar un mapa de referencia histórica.</a:t>
            </a:r>
            <a:endParaRPr lang="es-ES_tradnl" sz="1600" noProof="0" dirty="0"/>
          </a:p>
        </p:txBody>
      </p:sp>
    </p:spTree>
    <p:extLst>
      <p:ext uri="{BB962C8B-B14F-4D97-AF65-F5344CB8AC3E}">
        <p14:creationId xmlns:p14="http://schemas.microsoft.com/office/powerpoint/2010/main" val="2514348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s-ES_tradnl" sz="2800" noProof="0" dirty="0" smtClean="0"/>
              <a:t>Datos de referencia y datos de capacitación</a:t>
            </a:r>
            <a:endParaRPr lang="es-ES_tradnl" sz="2800" noProof="0" dirty="0"/>
          </a:p>
        </p:txBody>
      </p:sp>
      <p:sp>
        <p:nvSpPr>
          <p:cNvPr id="3" name="Text Placeholder 2"/>
          <p:cNvSpPr>
            <a:spLocks noGrp="1"/>
          </p:cNvSpPr>
          <p:nvPr>
            <p:ph type="body" sz="quarter" idx="10"/>
          </p:nvPr>
        </p:nvSpPr>
        <p:spPr>
          <a:xfrm>
            <a:off x="426720" y="1277156"/>
            <a:ext cx="8458200" cy="4241800"/>
          </a:xfrm>
        </p:spPr>
        <p:txBody>
          <a:bodyPr/>
          <a:lstStyle/>
          <a:p>
            <a:r>
              <a:rPr lang="es-ES_tradnl" sz="1600" noProof="0" dirty="0" smtClean="0"/>
              <a:t>Los </a:t>
            </a:r>
            <a:r>
              <a:rPr lang="es-ES_tradnl" sz="1600" i="1" noProof="0" dirty="0" smtClean="0"/>
              <a:t>datos de referencia</a:t>
            </a:r>
            <a:r>
              <a:rPr lang="es-ES_tradnl" sz="1600" noProof="0" dirty="0" smtClean="0"/>
              <a:t> deben distinguirse de los </a:t>
            </a:r>
            <a:r>
              <a:rPr lang="es-ES_tradnl" sz="1600" i="1" noProof="0" dirty="0" smtClean="0"/>
              <a:t>datos de capacitación.</a:t>
            </a:r>
            <a:r>
              <a:rPr lang="es-ES_tradnl" sz="1600" noProof="0" dirty="0" smtClean="0"/>
              <a:t> </a:t>
            </a:r>
          </a:p>
          <a:p>
            <a:r>
              <a:rPr lang="es-ES_tradnl" sz="1600" noProof="0" dirty="0" smtClean="0"/>
              <a:t>Si las estimaciones de exactitud, cubierta terrestre o cambio deben ser representativas de áreas de interés completas, los datos de referencia deben obtenerse con un diseño de muestreo de probabilidad. </a:t>
            </a:r>
          </a:p>
          <a:p>
            <a:r>
              <a:rPr lang="es-ES_tradnl" sz="1600" noProof="0" dirty="0" smtClean="0"/>
              <a:t>La naturaleza de los datos de referencia depende del método utilizado para confeccionar el mapa:</a:t>
            </a:r>
          </a:p>
          <a:p>
            <a:pPr lvl="1"/>
            <a:r>
              <a:rPr lang="es-ES_tradnl" sz="1600" noProof="0" dirty="0" smtClean="0"/>
              <a:t>Para los mapas confeccionados con la clasificación directa, los datos de referencia deben contener observaciones del cambio basado en dos fechas para los mismos lugares de muestra.</a:t>
            </a:r>
          </a:p>
          <a:p>
            <a:pPr lvl="1"/>
            <a:r>
              <a:rPr lang="es-ES_tradnl" sz="1600" noProof="0" dirty="0" smtClean="0"/>
              <a:t>Para los mapas confeccionados con posclasificación, los datos de referencia pueden contener los mismos datos de referencia para los mapas confeccionados con la clasificación directa o para dos fechas, cada uno en lugares diferentes.</a:t>
            </a:r>
            <a:endParaRPr lang="es-ES_tradnl" sz="1600" noProof="0" dirty="0"/>
          </a:p>
        </p:txBody>
      </p:sp>
    </p:spTree>
    <p:extLst>
      <p:ext uri="{BB962C8B-B14F-4D97-AF65-F5344CB8AC3E}">
        <p14:creationId xmlns:p14="http://schemas.microsoft.com/office/powerpoint/2010/main" val="1105866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pPr marL="3052763" lvl="4" indent="-3052763"/>
            <a:r>
              <a:rPr lang="es-ES_tradnl" sz="2400" noProof="0" dirty="0" smtClean="0">
                <a:solidFill>
                  <a:schemeClr val="tx1"/>
                </a:solidFill>
              </a:rPr>
              <a:t>Elementos para una evaluación de exactitud sólida </a:t>
            </a:r>
            <a:endParaRPr lang="es-ES_tradnl" sz="2400" noProof="0" dirty="0">
              <a:solidFill>
                <a:schemeClr val="tx1"/>
              </a:solidFill>
            </a:endParaRPr>
          </a:p>
        </p:txBody>
      </p:sp>
      <p:sp>
        <p:nvSpPr>
          <p:cNvPr id="3" name="Text Placeholder 2"/>
          <p:cNvSpPr>
            <a:spLocks noGrp="1"/>
          </p:cNvSpPr>
          <p:nvPr>
            <p:ph type="body" sz="quarter" idx="10"/>
          </p:nvPr>
        </p:nvSpPr>
        <p:spPr>
          <a:xfrm>
            <a:off x="421200" y="1431013"/>
            <a:ext cx="8521188" cy="3077358"/>
          </a:xfrm>
        </p:spPr>
        <p:txBody>
          <a:bodyPr/>
          <a:lstStyle/>
          <a:p>
            <a:pPr marL="0" indent="0">
              <a:buNone/>
            </a:pPr>
            <a:r>
              <a:rPr lang="es-ES_tradnl" sz="2000" noProof="0" dirty="0" smtClean="0"/>
              <a:t>Para que la evaluación de exactitud de los mapas y las estimaciones de la cubierta terrestre o del cambio en la cubierta terrestre sea sólida, las validaciones estadísticamente rigurosas deben incluir tres componentes: </a:t>
            </a:r>
          </a:p>
          <a:p>
            <a:pPr lvl="1">
              <a:buFont typeface="Wingdings" panose="05000000000000000000" pitchFamily="2" charset="2"/>
              <a:buChar char="§"/>
            </a:pPr>
            <a:r>
              <a:rPr lang="es-ES_tradnl" sz="2000" noProof="0" dirty="0" smtClean="0"/>
              <a:t>Diseño de muestreo </a:t>
            </a:r>
          </a:p>
          <a:p>
            <a:pPr lvl="1">
              <a:buFont typeface="Wingdings" panose="05000000000000000000" pitchFamily="2" charset="2"/>
              <a:buChar char="§"/>
            </a:pPr>
            <a:r>
              <a:rPr lang="es-ES_tradnl" sz="2000" noProof="0" dirty="0" smtClean="0"/>
              <a:t>Diseño de respuesta</a:t>
            </a:r>
          </a:p>
          <a:p>
            <a:pPr lvl="1">
              <a:buFont typeface="Wingdings" panose="05000000000000000000" pitchFamily="2" charset="2"/>
              <a:buChar char="§"/>
            </a:pPr>
            <a:r>
              <a:rPr lang="es-ES_tradnl" sz="2000" noProof="0" dirty="0" smtClean="0"/>
              <a:t>Diseño de análisis</a:t>
            </a:r>
          </a:p>
        </p:txBody>
      </p:sp>
    </p:spTree>
    <p:extLst>
      <p:ext uri="{BB962C8B-B14F-4D97-AF65-F5344CB8AC3E}">
        <p14:creationId xmlns:p14="http://schemas.microsoft.com/office/powerpoint/2010/main" val="2514348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6973"/>
          </a:xfrm>
        </p:spPr>
        <p:txBody>
          <a:bodyPr/>
          <a:lstStyle/>
          <a:p>
            <a:pPr marL="0" indent="0"/>
            <a:r>
              <a:rPr lang="es-ES_tradnl" sz="3200" noProof="0" dirty="0" smtClean="0"/>
              <a:t>Diseño de muestreo</a:t>
            </a:r>
            <a:endParaRPr lang="es-ES_tradnl" sz="3200" noProof="0" dirty="0"/>
          </a:p>
        </p:txBody>
      </p:sp>
      <p:sp>
        <p:nvSpPr>
          <p:cNvPr id="3" name="Text Placeholder 2"/>
          <p:cNvSpPr>
            <a:spLocks noGrp="1"/>
          </p:cNvSpPr>
          <p:nvPr>
            <p:ph type="body" sz="quarter" idx="10"/>
          </p:nvPr>
        </p:nvSpPr>
        <p:spPr>
          <a:xfrm>
            <a:off x="352257" y="1389293"/>
            <a:ext cx="8521188" cy="4207658"/>
          </a:xfrm>
        </p:spPr>
        <p:txBody>
          <a:bodyPr/>
          <a:lstStyle/>
          <a:p>
            <a:r>
              <a:rPr lang="es-ES_tradnl" sz="2000" noProof="0" dirty="0" smtClean="0"/>
              <a:t>Protocolo para </a:t>
            </a:r>
            <a:r>
              <a:rPr lang="es-ES_tradnl" sz="2000" b="1" noProof="0" dirty="0" smtClean="0"/>
              <a:t>seleccionar los lugares </a:t>
            </a:r>
            <a:r>
              <a:rPr lang="es-ES_tradnl" sz="2000" noProof="0" dirty="0" smtClean="0"/>
              <a:t>en los que se obtienen los </a:t>
            </a:r>
            <a:r>
              <a:rPr lang="es-ES_tradnl" sz="2000" b="1" noProof="0" dirty="0" smtClean="0"/>
              <a:t>datos de referencia</a:t>
            </a:r>
            <a:r>
              <a:rPr lang="es-ES_tradnl" sz="2000" noProof="0" dirty="0" smtClean="0"/>
              <a:t>: Incluye la especificación del </a:t>
            </a:r>
            <a:r>
              <a:rPr lang="es-ES_tradnl" sz="2000" i="1" noProof="0" dirty="0" smtClean="0"/>
              <a:t>tamaño de la muestra</a:t>
            </a:r>
            <a:r>
              <a:rPr lang="es-ES_tradnl" sz="2000" noProof="0" dirty="0" smtClean="0"/>
              <a:t>, </a:t>
            </a:r>
            <a:r>
              <a:rPr lang="es-ES_tradnl" sz="2000" i="1" noProof="0" dirty="0" smtClean="0"/>
              <a:t>lugares de la muestra</a:t>
            </a:r>
            <a:r>
              <a:rPr lang="es-ES_tradnl" sz="2000" noProof="0" dirty="0" smtClean="0"/>
              <a:t> y</a:t>
            </a:r>
            <a:r>
              <a:rPr lang="es-ES_tradnl" sz="2000" i="1" noProof="0" dirty="0" smtClean="0"/>
              <a:t> las unidades de evaluación de referencia </a:t>
            </a:r>
            <a:r>
              <a:rPr lang="es-ES_tradnl" sz="2000" noProof="0" dirty="0" smtClean="0"/>
              <a:t>(es decir, píxeles o bloques de imágenes).</a:t>
            </a:r>
          </a:p>
          <a:p>
            <a:r>
              <a:rPr lang="es-ES_tradnl" sz="2000" noProof="0" dirty="0" smtClean="0"/>
              <a:t>Debe utilizarse el muestreo estratificado para clases poco frecuentes (p. ej., categorías de cambio).</a:t>
            </a:r>
          </a:p>
          <a:p>
            <a:r>
              <a:rPr lang="es-ES_tradnl" sz="2000" noProof="0" dirty="0" smtClean="0"/>
              <a:t>El muestreo sistemático con un punto de inicio aleatorio es generalmente más eficiente que el muestreo aleatorio simple y es también más rastreable.</a:t>
            </a:r>
            <a:endParaRPr lang="es-ES_tradnl" sz="2000" noProof="0" dirty="0"/>
          </a:p>
        </p:txBody>
      </p:sp>
    </p:spTree>
    <p:extLst>
      <p:ext uri="{BB962C8B-B14F-4D97-AF65-F5344CB8AC3E}">
        <p14:creationId xmlns:p14="http://schemas.microsoft.com/office/powerpoint/2010/main" val="2514348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6973"/>
          </a:xfrm>
        </p:spPr>
        <p:txBody>
          <a:bodyPr/>
          <a:lstStyle/>
          <a:p>
            <a:pPr marL="0" indent="0"/>
            <a:r>
              <a:rPr lang="es-ES_tradnl" sz="3200" noProof="0" dirty="0" smtClean="0">
                <a:solidFill>
                  <a:schemeClr val="tx1"/>
                </a:solidFill>
              </a:rPr>
              <a:t>Diseño de respuesta</a:t>
            </a:r>
            <a:endParaRPr lang="es-ES_tradnl" sz="3200" noProof="0" dirty="0">
              <a:solidFill>
                <a:schemeClr val="tx1"/>
              </a:solidFill>
            </a:endParaRPr>
          </a:p>
        </p:txBody>
      </p:sp>
      <p:sp>
        <p:nvSpPr>
          <p:cNvPr id="3" name="Text Placeholder 2"/>
          <p:cNvSpPr>
            <a:spLocks noGrp="1"/>
          </p:cNvSpPr>
          <p:nvPr>
            <p:ph type="body" sz="quarter" idx="10"/>
          </p:nvPr>
        </p:nvSpPr>
        <p:spPr>
          <a:xfrm>
            <a:off x="388543" y="1474831"/>
            <a:ext cx="8521188" cy="3908381"/>
          </a:xfrm>
        </p:spPr>
        <p:txBody>
          <a:bodyPr/>
          <a:lstStyle/>
          <a:p>
            <a:r>
              <a:rPr lang="es-ES_tradnl" sz="2000" noProof="0" dirty="0" smtClean="0">
                <a:solidFill>
                  <a:schemeClr val="tx1"/>
                </a:solidFill>
              </a:rPr>
              <a:t>Protocolos utilizados para </a:t>
            </a:r>
            <a:r>
              <a:rPr lang="es-ES_tradnl" sz="2000" b="1" noProof="0" dirty="0" smtClean="0">
                <a:solidFill>
                  <a:schemeClr val="tx1"/>
                </a:solidFill>
              </a:rPr>
              <a:t>determinar las clases de referencia o condición de la tierra </a:t>
            </a:r>
            <a:r>
              <a:rPr lang="es-ES_tradnl" sz="2000" noProof="0" dirty="0" smtClean="0">
                <a:solidFill>
                  <a:schemeClr val="tx1"/>
                </a:solidFill>
              </a:rPr>
              <a:t>y la definición del acuerdo para comparar las clases de mapa con las clases de referencia.</a:t>
            </a:r>
          </a:p>
          <a:p>
            <a:r>
              <a:rPr lang="es-ES_tradnl" sz="2000" noProof="0" dirty="0" smtClean="0">
                <a:solidFill>
                  <a:schemeClr val="tx1"/>
                </a:solidFill>
              </a:rPr>
              <a:t>La información de referencia debe provenir de datos de mayor calidad que las etiquetas de los mapas; en general, las observaciones terrestres se consideran el estándar, aunque también se utilizan datos más de mayor resolución obtenidos con la detección remota.</a:t>
            </a:r>
          </a:p>
          <a:p>
            <a:r>
              <a:rPr lang="es-ES_tradnl" sz="2000" noProof="0" dirty="0" smtClean="0">
                <a:solidFill>
                  <a:schemeClr val="tx1"/>
                </a:solidFill>
              </a:rPr>
              <a:t>Se requiere congruencia y compatibilidad en las definiciones temáticas y la interpretación para comparar los datos de referencia y del mapa.</a:t>
            </a:r>
          </a:p>
          <a:p>
            <a:endParaRPr lang="es-ES_tradnl" sz="2000" noProof="0" dirty="0"/>
          </a:p>
        </p:txBody>
      </p:sp>
    </p:spTree>
    <p:extLst>
      <p:ext uri="{BB962C8B-B14F-4D97-AF65-F5344CB8AC3E}">
        <p14:creationId xmlns:p14="http://schemas.microsoft.com/office/powerpoint/2010/main" val="2514348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6973"/>
          </a:xfrm>
        </p:spPr>
        <p:txBody>
          <a:bodyPr/>
          <a:lstStyle/>
          <a:p>
            <a:pPr marL="0" indent="0"/>
            <a:r>
              <a:rPr lang="es-ES_tradnl" sz="3200" noProof="0" dirty="0" smtClean="0">
                <a:solidFill>
                  <a:schemeClr val="tx1"/>
                </a:solidFill>
              </a:rPr>
              <a:t>Diseño de análisis</a:t>
            </a:r>
            <a:endParaRPr lang="es-ES_tradnl" sz="3200" noProof="0" dirty="0">
              <a:solidFill>
                <a:schemeClr val="tx1"/>
              </a:solidFill>
            </a:endParaRPr>
          </a:p>
        </p:txBody>
      </p:sp>
      <p:sp>
        <p:nvSpPr>
          <p:cNvPr id="3" name="Text Placeholder 2"/>
          <p:cNvSpPr>
            <a:spLocks noGrp="1"/>
          </p:cNvSpPr>
          <p:nvPr>
            <p:ph type="body" sz="quarter" idx="10"/>
          </p:nvPr>
        </p:nvSpPr>
        <p:spPr>
          <a:xfrm>
            <a:off x="410314" y="1471277"/>
            <a:ext cx="8521188" cy="4129644"/>
          </a:xfrm>
        </p:spPr>
        <p:txBody>
          <a:bodyPr/>
          <a:lstStyle/>
          <a:p>
            <a:r>
              <a:rPr lang="es-ES_tradnl" sz="2000" noProof="0" dirty="0" smtClean="0">
                <a:solidFill>
                  <a:schemeClr val="tx1"/>
                </a:solidFill>
              </a:rPr>
              <a:t>Incluye </a:t>
            </a:r>
            <a:r>
              <a:rPr lang="es-ES_tradnl" sz="2000" b="1" noProof="0" dirty="0" smtClean="0">
                <a:solidFill>
                  <a:schemeClr val="tx1"/>
                </a:solidFill>
              </a:rPr>
              <a:t>estimadores</a:t>
            </a:r>
            <a:r>
              <a:rPr lang="es-ES_tradnl" sz="2000" noProof="0" dirty="0" smtClean="0">
                <a:solidFill>
                  <a:schemeClr val="tx1"/>
                </a:solidFill>
              </a:rPr>
              <a:t> (fórmulas estadísticas) y </a:t>
            </a:r>
            <a:r>
              <a:rPr lang="es-ES_tradnl" sz="2000" b="1" noProof="0" dirty="0" smtClean="0">
                <a:solidFill>
                  <a:schemeClr val="tx1"/>
                </a:solidFill>
              </a:rPr>
              <a:t>procedimientos de análisis para la estimación y presentación de informes de la exactitud.</a:t>
            </a:r>
            <a:r>
              <a:rPr lang="es-ES_tradnl" noProof="0" dirty="0" smtClean="0"/>
              <a:t/>
            </a:r>
            <a:br>
              <a:rPr lang="es-ES_tradnl" noProof="0" dirty="0" smtClean="0"/>
            </a:br>
            <a:r>
              <a:rPr lang="es-ES_tradnl" sz="2000" noProof="0" dirty="0" smtClean="0">
                <a:solidFill>
                  <a:schemeClr val="tx1"/>
                </a:solidFill>
              </a:rPr>
              <a:t>Los estimadores deben ser congruentes con el diseño de muestreo.</a:t>
            </a:r>
          </a:p>
          <a:p>
            <a:r>
              <a:rPr lang="es-ES_tradnl" sz="2000" noProof="0" dirty="0" smtClean="0">
                <a:solidFill>
                  <a:schemeClr val="tx1"/>
                </a:solidFill>
              </a:rPr>
              <a:t>Las comparaciones de datos de mapas y de referencia producen un conjunto de estimaciones estadísticas que incluyen </a:t>
            </a:r>
            <a:r>
              <a:rPr lang="es-ES_tradnl" sz="2000" i="1" noProof="0" dirty="0" smtClean="0">
                <a:solidFill>
                  <a:schemeClr val="tx1"/>
                </a:solidFill>
              </a:rPr>
              <a:t>matrices de error, exactitudes específicas de la clase</a:t>
            </a:r>
            <a:r>
              <a:rPr lang="es-ES_tradnl" sz="2000" noProof="0" dirty="0" smtClean="0">
                <a:solidFill>
                  <a:schemeClr val="tx1"/>
                </a:solidFill>
              </a:rPr>
              <a:t> (de error de comisión y omisión), </a:t>
            </a:r>
            <a:r>
              <a:rPr lang="es-ES_tradnl" sz="2000" i="1" noProof="0" dirty="0" smtClean="0">
                <a:solidFill>
                  <a:schemeClr val="tx1"/>
                </a:solidFill>
              </a:rPr>
              <a:t>estimaciones de área y cambio de área</a:t>
            </a:r>
            <a:r>
              <a:rPr lang="es-ES_tradnl" sz="2000" noProof="0" dirty="0" smtClean="0">
                <a:solidFill>
                  <a:schemeClr val="tx1"/>
                </a:solidFill>
              </a:rPr>
              <a:t> e </a:t>
            </a:r>
            <a:r>
              <a:rPr lang="es-ES_tradnl" sz="2000" i="1" noProof="0" dirty="0" smtClean="0">
                <a:solidFill>
                  <a:schemeClr val="tx1"/>
                </a:solidFill>
              </a:rPr>
              <a:t>intervalos de confianza y variaciones</a:t>
            </a:r>
            <a:r>
              <a:rPr lang="es-ES_tradnl" sz="2000" noProof="0" dirty="0" smtClean="0">
                <a:solidFill>
                  <a:schemeClr val="tx1"/>
                </a:solidFill>
              </a:rPr>
              <a:t> asociados.</a:t>
            </a:r>
            <a:endParaRPr lang="es-ES_tradnl" sz="2000" i="1" noProof="0" dirty="0" smtClean="0">
              <a:solidFill>
                <a:schemeClr val="tx1"/>
              </a:solidFill>
            </a:endParaRPr>
          </a:p>
          <a:p>
            <a:pPr marL="171450" lvl="1" indent="-171450">
              <a:buFontTx/>
              <a:buChar char="-"/>
              <a:defRPr/>
            </a:pPr>
            <a:endParaRPr lang="es-ES_tradnl" sz="2000" noProof="0" dirty="0" smtClean="0"/>
          </a:p>
          <a:p>
            <a:endParaRPr lang="es-ES_tradnl" sz="2000" noProof="0" dirty="0"/>
          </a:p>
        </p:txBody>
      </p:sp>
    </p:spTree>
    <p:extLst>
      <p:ext uri="{BB962C8B-B14F-4D97-AF65-F5344CB8AC3E}">
        <p14:creationId xmlns:p14="http://schemas.microsoft.com/office/powerpoint/2010/main" val="2514348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16012"/>
          </a:xfrm>
        </p:spPr>
        <p:txBody>
          <a:bodyPr/>
          <a:lstStyle/>
          <a:p>
            <a:pPr lvl="4"/>
            <a:r>
              <a:rPr lang="es-ES_tradnl" sz="2400" noProof="0" dirty="0" smtClean="0">
                <a:solidFill>
                  <a:schemeClr val="tx1"/>
                </a:solidFill>
              </a:rPr>
              <a:t>Consideraciones para la implementación</a:t>
            </a:r>
            <a:br>
              <a:rPr lang="es-ES_tradnl" sz="2400" noProof="0" dirty="0" smtClean="0">
                <a:solidFill>
                  <a:schemeClr val="tx1"/>
                </a:solidFill>
              </a:rPr>
            </a:br>
            <a:r>
              <a:rPr lang="es-ES_tradnl" sz="2400" noProof="0" dirty="0" smtClean="0">
                <a:solidFill>
                  <a:schemeClr val="tx1"/>
                </a:solidFill>
              </a:rPr>
              <a:t>y la presentación de informes</a:t>
            </a:r>
            <a:endParaRPr lang="es-ES_tradnl" sz="2400" noProof="0" dirty="0">
              <a:solidFill>
                <a:schemeClr val="tx1"/>
              </a:solidFill>
            </a:endParaRPr>
          </a:p>
        </p:txBody>
      </p:sp>
      <p:sp>
        <p:nvSpPr>
          <p:cNvPr id="4" name="Text Placeholder 3"/>
          <p:cNvSpPr>
            <a:spLocks noGrp="1"/>
          </p:cNvSpPr>
          <p:nvPr>
            <p:ph type="body" sz="quarter" idx="10"/>
          </p:nvPr>
        </p:nvSpPr>
        <p:spPr>
          <a:xfrm>
            <a:off x="358063" y="1649531"/>
            <a:ext cx="8785937" cy="4413263"/>
          </a:xfrm>
        </p:spPr>
        <p:txBody>
          <a:bodyPr/>
          <a:lstStyle/>
          <a:p>
            <a:r>
              <a:rPr lang="es-ES_tradnl" sz="1700" noProof="0" dirty="0" smtClean="0"/>
              <a:t>Las técnicas descritas se basan en diseños de muestreo de probabilidad y la disponibilidad de datos de referencia adecuados.</a:t>
            </a:r>
            <a:br>
              <a:rPr lang="es-ES_tradnl" sz="1700" noProof="0" dirty="0" smtClean="0"/>
            </a:br>
            <a:r>
              <a:rPr lang="es-ES_tradnl" sz="1700" noProof="0" dirty="0" smtClean="0">
                <a:sym typeface="Wingdings" panose="05000000000000000000" pitchFamily="2" charset="2"/>
              </a:rPr>
              <a:t></a:t>
            </a:r>
            <a:r>
              <a:rPr lang="es-ES_tradnl" sz="1700" noProof="0" dirty="0" smtClean="0"/>
              <a:t> Dicho enfoque puede no lograrse, en especial en el caso de los cambios históricos de la tierra.</a:t>
            </a:r>
          </a:p>
          <a:p>
            <a:r>
              <a:rPr lang="es-ES_tradnl" sz="1700" noProof="0" dirty="0" smtClean="0"/>
              <a:t>En las primeras etapas de preparación de un sistema nacional de vigilancia, los esfuerzos de verificación deben ayudar a fomentar la confianza.</a:t>
            </a:r>
            <a:br>
              <a:rPr lang="es-ES_tradnl" sz="1700" noProof="0" dirty="0" smtClean="0"/>
            </a:br>
            <a:r>
              <a:rPr lang="es-ES_tradnl" sz="1700" noProof="0" dirty="0" smtClean="0">
                <a:sym typeface="Wingdings" panose="05000000000000000000" pitchFamily="2" charset="2"/>
              </a:rPr>
              <a:t></a:t>
            </a:r>
            <a:r>
              <a:rPr lang="es-ES_tradnl" sz="1700" noProof="0" dirty="0" smtClean="0"/>
              <a:t> Una mayor experiencia (es decir, mejorar el conocimiento de la fuente y la magnitud de los posibles errores) ayudará a reducir las incertidumbres.</a:t>
            </a:r>
          </a:p>
          <a:p>
            <a:r>
              <a:rPr lang="es-ES_tradnl" sz="1700" noProof="0" dirty="0" smtClean="0"/>
              <a:t>Si no es posible ninguna evaluación de exactitud, se recomienda llevar a cabo, como mínimo, una </a:t>
            </a:r>
            <a:r>
              <a:rPr lang="es-ES_tradnl" sz="1700" i="1" noProof="0" dirty="0" smtClean="0"/>
              <a:t>evaluación de la congruencia</a:t>
            </a:r>
            <a:r>
              <a:rPr lang="es-ES_tradnl" sz="1700" noProof="0" dirty="0" smtClean="0"/>
              <a:t> (es decir, la reinterpretación de pequeñas muestras de manera independiente) que pueden proporcionar información de la calidad de las estimaciones.</a:t>
            </a:r>
            <a:endParaRPr lang="es-ES_tradnl" sz="1700" noProof="0" dirty="0"/>
          </a:p>
        </p:txBody>
      </p:sp>
    </p:spTree>
    <p:extLst>
      <p:ext uri="{BB962C8B-B14F-4D97-AF65-F5344CB8AC3E}">
        <p14:creationId xmlns:p14="http://schemas.microsoft.com/office/powerpoint/2010/main" val="396477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s-ES_tradnl" noProof="0" dirty="0" smtClean="0"/>
              <a:t>Esquema de la conferencia</a:t>
            </a:r>
            <a:endParaRPr lang="es-ES_tradnl" noProof="0" dirty="0"/>
          </a:p>
        </p:txBody>
      </p:sp>
      <p:sp>
        <p:nvSpPr>
          <p:cNvPr id="3" name="Tijdelijke aanduiding voor tekst 2"/>
          <p:cNvSpPr>
            <a:spLocks noGrp="1"/>
          </p:cNvSpPr>
          <p:nvPr>
            <p:ph type="body" sz="quarter" idx="10"/>
          </p:nvPr>
        </p:nvSpPr>
        <p:spPr>
          <a:xfrm>
            <a:off x="420688" y="1380380"/>
            <a:ext cx="8521700" cy="3452495"/>
          </a:xfrm>
        </p:spPr>
        <p:txBody>
          <a:bodyPr/>
          <a:lstStyle/>
          <a:p>
            <a:pPr marL="457200" indent="-457200" eaLnBrk="1" hangingPunct="1">
              <a:lnSpc>
                <a:spcPct val="100000"/>
              </a:lnSpc>
              <a:buSzPct val="115000"/>
              <a:buFont typeface="+mj-lt"/>
              <a:buAutoNum type="arabicPeriod"/>
              <a:defRPr/>
            </a:pPr>
            <a:r>
              <a:rPr lang="es-ES_tradnl" noProof="0" dirty="0" smtClean="0"/>
              <a:t>Importancia de identificar las incertidumbres</a:t>
            </a:r>
          </a:p>
          <a:p>
            <a:pPr marL="457200" indent="-457200" eaLnBrk="1" hangingPunct="1">
              <a:lnSpc>
                <a:spcPct val="100000"/>
              </a:lnSpc>
              <a:buSzPct val="115000"/>
              <a:buFont typeface="+mj-lt"/>
              <a:buAutoNum type="arabicPeriod"/>
              <a:defRPr/>
            </a:pPr>
            <a:r>
              <a:rPr lang="es-ES_tradnl" noProof="0" dirty="0" smtClean="0"/>
              <a:t>Conceptos generales</a:t>
            </a:r>
          </a:p>
          <a:p>
            <a:pPr marL="457200" indent="-457200" eaLnBrk="1" hangingPunct="1">
              <a:lnSpc>
                <a:spcPct val="100000"/>
              </a:lnSpc>
              <a:buSzPct val="115000"/>
              <a:buFont typeface="+mj-lt"/>
              <a:buAutoNum type="arabicPeriod"/>
              <a:defRPr/>
            </a:pPr>
            <a:r>
              <a:rPr lang="es-ES_tradnl" noProof="0" dirty="0" smtClean="0"/>
              <a:t>Incertidumbres en las estimaciones del cambio del área</a:t>
            </a:r>
          </a:p>
          <a:p>
            <a:pPr marL="457200" indent="-457200" eaLnBrk="1" hangingPunct="1">
              <a:lnSpc>
                <a:spcPct val="100000"/>
              </a:lnSpc>
              <a:buSzPct val="115000"/>
              <a:buFont typeface="+mj-lt"/>
              <a:buAutoNum type="arabicPeriod"/>
              <a:defRPr/>
            </a:pPr>
            <a:r>
              <a:rPr lang="es-ES_tradnl" noProof="0" dirty="0" smtClean="0"/>
              <a:t>Incertidumbres en las estimaciones del cambio en las reservas de carbono</a:t>
            </a:r>
          </a:p>
          <a:p>
            <a:pPr marL="457200" indent="-457200" eaLnBrk="1" hangingPunct="1">
              <a:lnSpc>
                <a:spcPct val="100000"/>
              </a:lnSpc>
              <a:buSzPct val="115000"/>
              <a:buFont typeface="+mj-lt"/>
              <a:buAutoNum type="arabicPeriod"/>
              <a:defRPr/>
            </a:pPr>
            <a:r>
              <a:rPr lang="es-ES_tradnl" noProof="0" dirty="0" smtClean="0"/>
              <a:t>Combinación de incertidumbres</a:t>
            </a:r>
          </a:p>
          <a:p>
            <a:pPr marL="342900" indent="-342900" eaLnBrk="1" hangingPunct="1">
              <a:buSzPct val="115000"/>
              <a:buFont typeface="+mj-lt"/>
              <a:buAutoNum type="arabicPeriod"/>
              <a:defRPr/>
            </a:pPr>
            <a:endParaRPr lang="es-ES_tradnl" noProof="0" dirty="0"/>
          </a:p>
        </p:txBody>
      </p:sp>
    </p:spTree>
    <p:extLst>
      <p:ext uri="{BB962C8B-B14F-4D97-AF65-F5344CB8AC3E}">
        <p14:creationId xmlns:p14="http://schemas.microsoft.com/office/powerpoint/2010/main" val="3077237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eaLnBrk="1" hangingPunct="1">
              <a:defRPr/>
            </a:pPr>
            <a:r>
              <a:rPr lang="es-ES_tradnl" noProof="0" dirty="0" smtClean="0"/>
              <a:t>Generar confianza en las estimaciones</a:t>
            </a:r>
            <a:endParaRPr lang="es-ES_tradnl" sz="2000" noProof="0" dirty="0"/>
          </a:p>
        </p:txBody>
      </p:sp>
      <p:sp>
        <p:nvSpPr>
          <p:cNvPr id="3" name="Text Placeholder 2"/>
          <p:cNvSpPr>
            <a:spLocks noGrp="1"/>
          </p:cNvSpPr>
          <p:nvPr>
            <p:ph type="body" sz="quarter" idx="10"/>
          </p:nvPr>
        </p:nvSpPr>
        <p:spPr>
          <a:xfrm>
            <a:off x="486514" y="1240325"/>
            <a:ext cx="8521188" cy="4287440"/>
          </a:xfrm>
        </p:spPr>
        <p:txBody>
          <a:bodyPr/>
          <a:lstStyle/>
          <a:p>
            <a:pPr marL="0" indent="0">
              <a:buNone/>
            </a:pPr>
            <a:r>
              <a:rPr lang="es-ES_tradnl" sz="2000" noProof="0" dirty="0" smtClean="0"/>
              <a:t>La información obtenida sin un diseño adecuado de la muestra de probabilidad aún puede ser útil para generar confianza en las estimaciones, por ejemplo:</a:t>
            </a:r>
          </a:p>
          <a:p>
            <a:pPr lvl="0"/>
            <a:r>
              <a:rPr lang="es-ES_tradnl" sz="2000" noProof="0" dirty="0" smtClean="0"/>
              <a:t>Valores de confianza distribuidos espacialmente proporcionados por la interpretación</a:t>
            </a:r>
          </a:p>
          <a:p>
            <a:pPr lvl="0"/>
            <a:r>
              <a:rPr lang="es-ES_tradnl" sz="2000" noProof="0" dirty="0" smtClean="0"/>
              <a:t>Exámenes cualitativos sistemáticos del mapa y comparaciones (cualitativas/cuantitativas) con otros mapas </a:t>
            </a:r>
          </a:p>
          <a:p>
            <a:pPr lvl="0"/>
            <a:r>
              <a:rPr lang="es-ES_tradnl" sz="2000" noProof="0" dirty="0" smtClean="0"/>
              <a:t>Revisión de expertos locales y regionales</a:t>
            </a:r>
          </a:p>
          <a:p>
            <a:pPr lvl="0"/>
            <a:r>
              <a:rPr lang="es-ES_tradnl" sz="2000" noProof="0" dirty="0" smtClean="0"/>
              <a:t>Comparaciones con datos no espaciales y estadísticos</a:t>
            </a:r>
          </a:p>
          <a:p>
            <a:pPr marL="0" indent="0">
              <a:buNone/>
            </a:pPr>
            <a:r>
              <a:rPr lang="es-ES_tradnl" sz="2000" noProof="0" dirty="0" smtClean="0"/>
              <a:t>Cualquier límite de incertidumbre debe tratarse de forma conservadora para evitar generar un beneficio para el país (sobrestimación de absorciones o de reducción de las emisiones)</a:t>
            </a:r>
            <a:endParaRPr lang="es-ES_tradnl" sz="2000" noProof="0" dirty="0"/>
          </a:p>
        </p:txBody>
      </p:sp>
    </p:spTree>
    <p:extLst>
      <p:ext uri="{BB962C8B-B14F-4D97-AF65-F5344CB8AC3E}">
        <p14:creationId xmlns:p14="http://schemas.microsoft.com/office/powerpoint/2010/main" val="3964772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s-ES_tradnl" noProof="0" dirty="0" smtClean="0"/>
              <a:t>Esquema de la conferencia</a:t>
            </a:r>
            <a:endParaRPr lang="es-ES_tradnl" noProof="0" dirty="0"/>
          </a:p>
        </p:txBody>
      </p:sp>
      <p:sp>
        <p:nvSpPr>
          <p:cNvPr id="3" name="Tijdelijke aanduiding voor tekst 2"/>
          <p:cNvSpPr>
            <a:spLocks noGrp="1"/>
          </p:cNvSpPr>
          <p:nvPr>
            <p:ph type="body" sz="quarter" idx="10"/>
          </p:nvPr>
        </p:nvSpPr>
        <p:spPr>
          <a:xfrm>
            <a:off x="420688" y="1380380"/>
            <a:ext cx="8521700" cy="3452495"/>
          </a:xfrm>
        </p:spPr>
        <p:txBody>
          <a:bodyPr/>
          <a:lstStyle/>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Importancia de identificar las incertidumbres</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Conceptos generales</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Incertidumbres en las estimaciones del cambio del área</a:t>
            </a:r>
          </a:p>
          <a:p>
            <a:pPr marL="457200" indent="-457200" eaLnBrk="1" hangingPunct="1">
              <a:lnSpc>
                <a:spcPct val="100000"/>
              </a:lnSpc>
              <a:buSzPct val="115000"/>
              <a:buFont typeface="+mj-lt"/>
              <a:buAutoNum type="arabicPeriod"/>
              <a:defRPr/>
            </a:pPr>
            <a:r>
              <a:rPr lang="es-ES_tradnl" b="1" noProof="0" dirty="0" smtClean="0"/>
              <a:t>Incertidumbres en las estimaciones del cambio en las reservas de carbono</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Combinación de incertidumbres</a:t>
            </a:r>
          </a:p>
          <a:p>
            <a:pPr marL="342900" indent="-342900" eaLnBrk="1" hangingPunct="1">
              <a:buSzPct val="115000"/>
              <a:buFont typeface="+mj-lt"/>
              <a:buAutoNum type="arabicPeriod"/>
              <a:defRPr/>
            </a:pPr>
            <a:endParaRPr lang="es-ES_tradnl" noProof="0" dirty="0"/>
          </a:p>
        </p:txBody>
      </p:sp>
    </p:spTree>
    <p:extLst>
      <p:ext uri="{BB962C8B-B14F-4D97-AF65-F5344CB8AC3E}">
        <p14:creationId xmlns:p14="http://schemas.microsoft.com/office/powerpoint/2010/main" val="2490281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16012"/>
          </a:xfrm>
        </p:spPr>
        <p:txBody>
          <a:bodyPr/>
          <a:lstStyle/>
          <a:p>
            <a:pPr eaLnBrk="1" hangingPunct="1">
              <a:defRPr/>
            </a:pPr>
            <a:r>
              <a:rPr lang="es-ES_tradnl" noProof="0" dirty="0" smtClean="0"/>
              <a:t>Incertidumbres en los cambios</a:t>
            </a:r>
            <a:br>
              <a:rPr lang="es-ES_tradnl" noProof="0" dirty="0" smtClean="0"/>
            </a:br>
            <a:r>
              <a:rPr lang="es-ES_tradnl" noProof="0" dirty="0" smtClean="0"/>
              <a:t>en las reservas de carbono</a:t>
            </a:r>
            <a:endParaRPr lang="es-ES_tradnl" sz="2000" noProof="0" dirty="0"/>
          </a:p>
        </p:txBody>
      </p:sp>
      <p:sp>
        <p:nvSpPr>
          <p:cNvPr id="3" name="Text Placeholder 2"/>
          <p:cNvSpPr>
            <a:spLocks noGrp="1"/>
          </p:cNvSpPr>
          <p:nvPr>
            <p:ph type="body" sz="quarter" idx="10"/>
          </p:nvPr>
        </p:nvSpPr>
        <p:spPr>
          <a:xfrm>
            <a:off x="420688" y="1481361"/>
            <a:ext cx="8459841" cy="3230123"/>
          </a:xfrm>
        </p:spPr>
        <p:txBody>
          <a:bodyPr/>
          <a:lstStyle/>
          <a:p>
            <a:r>
              <a:rPr lang="es-ES_tradnl" noProof="0" dirty="0" smtClean="0"/>
              <a:t>La evaluación de las incertidumbres de las estimaciones de las reservas de C y los cambios en las reservas de C suele ser más compleja (y a menudo subjetiva) que la estimación de las incertidumbres del área y de cambios en el área.</a:t>
            </a:r>
          </a:p>
          <a:p>
            <a:pPr marL="252413" lvl="1" indent="-252413">
              <a:spcBef>
                <a:spcPts val="1200"/>
              </a:spcBef>
              <a:buSzPct val="140000"/>
              <a:buFont typeface="Wingdings" pitchFamily="2" charset="2"/>
              <a:buChar char="§"/>
            </a:pPr>
            <a:r>
              <a:rPr lang="es-ES_tradnl" noProof="0" dirty="0" smtClean="0"/>
              <a:t>De acuerdo con la bibliografía, la incertidumbre general de las estimaciones de las reservas de C suele ser más grande que las incertidumbres de las estimaciones del área. Sin embargo, cuando se observan los </a:t>
            </a:r>
            <a:r>
              <a:rPr lang="es-ES_tradnl" u="sng" noProof="0" dirty="0" smtClean="0"/>
              <a:t>cambios</a:t>
            </a:r>
            <a:r>
              <a:rPr lang="es-ES_tradnl" noProof="0" dirty="0" smtClean="0"/>
              <a:t> (es decir, tendencias) en las reservas y áreas de C, la imagen </a:t>
            </a:r>
            <a:r>
              <a:rPr lang="es-ES_tradnl" i="1" noProof="0" dirty="0" smtClean="0"/>
              <a:t>puede</a:t>
            </a:r>
            <a:r>
              <a:rPr lang="es-ES_tradnl" noProof="0" dirty="0" smtClean="0"/>
              <a:t> cambiar, según la posible correlación de los errores (véanse las próximas diapositivas).</a:t>
            </a:r>
          </a:p>
          <a:p>
            <a:endParaRPr lang="es-ES_tradnl" noProof="0" dirty="0" smtClean="0"/>
          </a:p>
          <a:p>
            <a:endParaRPr lang="es-ES_tradnl" noProof="0" dirty="0"/>
          </a:p>
        </p:txBody>
      </p:sp>
    </p:spTree>
    <p:extLst>
      <p:ext uri="{BB962C8B-B14F-4D97-AF65-F5344CB8AC3E}">
        <p14:creationId xmlns:p14="http://schemas.microsoft.com/office/powerpoint/2010/main" val="3282839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eaLnBrk="1" hangingPunct="1">
              <a:defRPr/>
            </a:pPr>
            <a:r>
              <a:rPr lang="es-ES_tradnl" noProof="0" dirty="0" smtClean="0"/>
              <a:t>Errores aleatorios y errores sistemáticos</a:t>
            </a:r>
            <a:endParaRPr lang="es-ES_tradnl" sz="2000" noProof="0" dirty="0"/>
          </a:p>
        </p:txBody>
      </p:sp>
      <p:sp>
        <p:nvSpPr>
          <p:cNvPr id="3" name="Text Placeholder 2"/>
          <p:cNvSpPr>
            <a:spLocks noGrp="1"/>
          </p:cNvSpPr>
          <p:nvPr>
            <p:ph type="body" sz="quarter" idx="10"/>
          </p:nvPr>
        </p:nvSpPr>
        <p:spPr>
          <a:xfrm>
            <a:off x="382116" y="1153780"/>
            <a:ext cx="8459841" cy="4185067"/>
          </a:xfrm>
        </p:spPr>
        <p:txBody>
          <a:bodyPr/>
          <a:lstStyle/>
          <a:p>
            <a:r>
              <a:rPr lang="es-ES_tradnl" noProof="0" dirty="0" smtClean="0"/>
              <a:t>La incertidumbre de las reservas de carbono puede ser causada tanto por </a:t>
            </a:r>
            <a:r>
              <a:rPr lang="es-ES_tradnl" i="1" noProof="0" dirty="0" smtClean="0"/>
              <a:t>errores aleatorios</a:t>
            </a:r>
            <a:r>
              <a:rPr lang="es-ES_tradnl" noProof="0" dirty="0" smtClean="0"/>
              <a:t> como por </a:t>
            </a:r>
            <a:r>
              <a:rPr lang="es-ES_tradnl" i="1" noProof="0" dirty="0" smtClean="0"/>
              <a:t>errores sistemáticos</a:t>
            </a:r>
            <a:r>
              <a:rPr lang="es-ES_tradnl" noProof="0" dirty="0" smtClean="0"/>
              <a:t>, pero a veces puede ser difícil hacer una distinción entre los dos.</a:t>
            </a:r>
          </a:p>
          <a:p>
            <a:endParaRPr lang="es-ES_tradnl" noProof="0" dirty="0" smtClean="0"/>
          </a:p>
          <a:p>
            <a:endParaRPr lang="es-ES_tradnl" noProof="0" dirty="0" smtClean="0"/>
          </a:p>
          <a:p>
            <a:endParaRPr lang="es-ES_tradnl" noProof="0" dirty="0" smtClean="0"/>
          </a:p>
          <a:p>
            <a:endParaRPr lang="es-ES_tradnl" noProof="0" dirty="0"/>
          </a:p>
        </p:txBody>
      </p:sp>
      <p:grpSp>
        <p:nvGrpSpPr>
          <p:cNvPr id="7" name="Group 6"/>
          <p:cNvGrpSpPr/>
          <p:nvPr/>
        </p:nvGrpSpPr>
        <p:grpSpPr>
          <a:xfrm>
            <a:off x="-336022" y="2228853"/>
            <a:ext cx="9851386" cy="3414301"/>
            <a:chOff x="271326" y="2228853"/>
            <a:chExt cx="8481029" cy="2697479"/>
          </a:xfrm>
        </p:grpSpPr>
        <p:sp>
          <p:nvSpPr>
            <p:cNvPr id="20" name="Isosceles Triangle 19"/>
            <p:cNvSpPr/>
            <p:nvPr/>
          </p:nvSpPr>
          <p:spPr>
            <a:xfrm>
              <a:off x="1271589" y="2228853"/>
              <a:ext cx="6800850" cy="269557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 name="Group 15"/>
            <p:cNvGrpSpPr>
              <a:grpSpLocks/>
            </p:cNvGrpSpPr>
            <p:nvPr/>
          </p:nvGrpSpPr>
          <p:grpSpPr bwMode="auto">
            <a:xfrm>
              <a:off x="271326" y="2230757"/>
              <a:ext cx="8481029" cy="2695575"/>
              <a:chOff x="23126" y="2352675"/>
              <a:chExt cx="8481032" cy="2695574"/>
            </a:xfrm>
          </p:grpSpPr>
          <p:sp>
            <p:nvSpPr>
              <p:cNvPr id="17" name="Right Triangle 16"/>
              <p:cNvSpPr/>
              <p:nvPr/>
            </p:nvSpPr>
            <p:spPr>
              <a:xfrm flipH="1">
                <a:off x="1009647" y="2352675"/>
                <a:ext cx="3400427" cy="269557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Tijdelijke aanduiding voor tekst 2"/>
              <p:cNvSpPr txBox="1">
                <a:spLocks/>
              </p:cNvSpPr>
              <p:nvPr/>
            </p:nvSpPr>
            <p:spPr bwMode="auto">
              <a:xfrm rot="19161559">
                <a:off x="23126" y="3518822"/>
                <a:ext cx="5083477" cy="387786"/>
              </a:xfrm>
              <a:prstGeom prst="rect">
                <a:avLst/>
              </a:prstGeom>
              <a:noFill/>
              <a:ln w="9525">
                <a:noFill/>
                <a:miter lim="800000"/>
                <a:headEnd/>
                <a:tailEnd/>
              </a:ln>
            </p:spPr>
            <p:txBody>
              <a:bodyPr/>
              <a:lstStyle/>
              <a:p>
                <a:pPr algn="ctr">
                  <a:lnSpc>
                    <a:spcPts val="2500"/>
                  </a:lnSpc>
                  <a:spcBef>
                    <a:spcPts val="1200"/>
                  </a:spcBef>
                  <a:buClr>
                    <a:schemeClr val="bg2"/>
                  </a:buClr>
                  <a:buSzPct val="140000"/>
                  <a:buFont typeface="Wingdings" pitchFamily="2" charset="2"/>
                  <a:buNone/>
                </a:pPr>
                <a:r>
                  <a:rPr lang="en-US" sz="1600" i="1" dirty="0">
                    <a:solidFill>
                      <a:schemeClr val="bg2"/>
                    </a:solidFill>
                    <a:latin typeface="Verdana" pitchFamily="34" charset="0"/>
                  </a:rPr>
                  <a:t>Errores aleatorios (afectan la precisión)</a:t>
                </a:r>
              </a:p>
            </p:txBody>
          </p:sp>
          <p:sp>
            <p:nvSpPr>
              <p:cNvPr id="19" name="Tijdelijke aanduiding voor tekst 2"/>
              <p:cNvSpPr txBox="1">
                <a:spLocks/>
              </p:cNvSpPr>
              <p:nvPr/>
            </p:nvSpPr>
            <p:spPr bwMode="auto">
              <a:xfrm rot="2362618">
                <a:off x="4512879" y="3681764"/>
                <a:ext cx="3991279" cy="349249"/>
              </a:xfrm>
              <a:prstGeom prst="rect">
                <a:avLst/>
              </a:prstGeom>
              <a:noFill/>
              <a:ln w="9525">
                <a:noFill/>
                <a:miter lim="800000"/>
                <a:headEnd/>
                <a:tailEnd/>
              </a:ln>
            </p:spPr>
            <p:txBody>
              <a:bodyPr/>
              <a:lstStyle/>
              <a:p>
                <a:pPr>
                  <a:lnSpc>
                    <a:spcPts val="2500"/>
                  </a:lnSpc>
                  <a:spcBef>
                    <a:spcPts val="1200"/>
                  </a:spcBef>
                  <a:buClr>
                    <a:schemeClr val="bg2"/>
                  </a:buClr>
                  <a:buSzPct val="140000"/>
                  <a:buFont typeface="Wingdings" pitchFamily="2" charset="2"/>
                  <a:buNone/>
                </a:pPr>
                <a:r>
                  <a:rPr lang="en-US" sz="1600" i="1" dirty="0">
                    <a:solidFill>
                      <a:schemeClr val="bg2"/>
                    </a:solidFill>
                    <a:latin typeface="Verdana" pitchFamily="34" charset="0"/>
                  </a:rPr>
                  <a:t>Errores sistemáticos (afectan la exactitud)</a:t>
                </a:r>
              </a:p>
            </p:txBody>
          </p:sp>
        </p:grpSp>
      </p:grpSp>
      <p:grpSp>
        <p:nvGrpSpPr>
          <p:cNvPr id="23" name="Group 22"/>
          <p:cNvGrpSpPr/>
          <p:nvPr/>
        </p:nvGrpSpPr>
        <p:grpSpPr>
          <a:xfrm>
            <a:off x="1646956" y="3173742"/>
            <a:ext cx="5885914" cy="2371162"/>
            <a:chOff x="993806" y="3173742"/>
            <a:chExt cx="5885914" cy="2371162"/>
          </a:xfrm>
        </p:grpSpPr>
        <p:sp>
          <p:nvSpPr>
            <p:cNvPr id="22" name="Oval 21"/>
            <p:cNvSpPr/>
            <p:nvPr/>
          </p:nvSpPr>
          <p:spPr>
            <a:xfrm>
              <a:off x="993806" y="4713638"/>
              <a:ext cx="2077319" cy="831266"/>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0070C0"/>
                  </a:solidFill>
                </a:rPr>
                <a:t>Errores de muestreo (</a:t>
              </a:r>
              <a:r>
                <a:rPr lang="en-US" sz="1100" dirty="0" smtClean="0">
                  <a:solidFill>
                    <a:srgbClr val="0070C0"/>
                  </a:solidFill>
                </a:rPr>
                <a:t>tamaño/cantidad </a:t>
              </a:r>
              <a:r>
                <a:rPr lang="en-US" sz="1100" dirty="0">
                  <a:solidFill>
                    <a:srgbClr val="0070C0"/>
                  </a:solidFill>
                </a:rPr>
                <a:t>de </a:t>
              </a:r>
              <a:r>
                <a:rPr lang="en-US" sz="1100" dirty="0" smtClean="0">
                  <a:solidFill>
                    <a:srgbClr val="0070C0"/>
                  </a:solidFill>
                </a:rPr>
                <a:t>parcelas) </a:t>
              </a:r>
              <a:endParaRPr lang="es-ES" sz="1100" dirty="0">
                <a:solidFill>
                  <a:srgbClr val="0070C0"/>
                </a:solidFill>
              </a:endParaRPr>
            </a:p>
          </p:txBody>
        </p:sp>
        <p:sp>
          <p:nvSpPr>
            <p:cNvPr id="26" name="Oval 25"/>
            <p:cNvSpPr/>
            <p:nvPr/>
          </p:nvSpPr>
          <p:spPr>
            <a:xfrm>
              <a:off x="3580671" y="3173742"/>
              <a:ext cx="1910125" cy="64768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rgbClr val="0070C0"/>
                  </a:solidFill>
                </a:rPr>
                <a:t>Representatividad</a:t>
              </a:r>
              <a:endParaRPr lang="es-ES" sz="1000" dirty="0">
                <a:solidFill>
                  <a:srgbClr val="0070C0"/>
                </a:solidFill>
              </a:endParaRPr>
            </a:p>
          </p:txBody>
        </p:sp>
        <p:sp>
          <p:nvSpPr>
            <p:cNvPr id="27" name="Oval 26"/>
            <p:cNvSpPr/>
            <p:nvPr/>
          </p:nvSpPr>
          <p:spPr>
            <a:xfrm>
              <a:off x="2005874" y="3792845"/>
              <a:ext cx="2834640" cy="978364"/>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rgbClr val="0070C0"/>
                  </a:solidFill>
                </a:rPr>
                <a:t>Conversión de la medición del árbol en biomasa (ecuaciones alométricas o FEB)</a:t>
              </a:r>
              <a:endParaRPr lang="es-ES" sz="1100" dirty="0">
                <a:solidFill>
                  <a:srgbClr val="0070C0"/>
                </a:solidFill>
              </a:endParaRPr>
            </a:p>
          </p:txBody>
        </p:sp>
        <p:sp>
          <p:nvSpPr>
            <p:cNvPr id="28" name="Oval 27"/>
            <p:cNvSpPr/>
            <p:nvPr/>
          </p:nvSpPr>
          <p:spPr>
            <a:xfrm>
              <a:off x="4840514" y="4575407"/>
              <a:ext cx="2039206" cy="620204"/>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rgbClr val="0070C0"/>
                  </a:solidFill>
                </a:rPr>
                <a:t>Integridad</a:t>
              </a:r>
              <a:endParaRPr lang="es-ES" sz="1100" dirty="0">
                <a:solidFill>
                  <a:srgbClr val="0070C0"/>
                </a:solidFill>
              </a:endParaRPr>
            </a:p>
          </p:txBody>
        </p:sp>
      </p:grpSp>
      <p:sp>
        <p:nvSpPr>
          <p:cNvPr id="30" name="Oval 29"/>
          <p:cNvSpPr/>
          <p:nvPr/>
        </p:nvSpPr>
        <p:spPr>
          <a:xfrm>
            <a:off x="3844375" y="4885509"/>
            <a:ext cx="1862700" cy="724569"/>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rgbClr val="0070C0"/>
                </a:solidFill>
              </a:rPr>
              <a:t>Imprecisión del instrumento/sesgo</a:t>
            </a:r>
            <a:endParaRPr lang="es-ES" sz="900" dirty="0">
              <a:solidFill>
                <a:srgbClr val="0070C0"/>
              </a:solidFill>
            </a:endParaRPr>
          </a:p>
        </p:txBody>
      </p:sp>
    </p:spTree>
    <p:extLst>
      <p:ext uri="{BB962C8B-B14F-4D97-AF65-F5344CB8AC3E}">
        <p14:creationId xmlns:p14="http://schemas.microsoft.com/office/powerpoint/2010/main" val="38394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16012"/>
          </a:xfrm>
        </p:spPr>
        <p:txBody>
          <a:bodyPr/>
          <a:lstStyle/>
          <a:p>
            <a:pPr marL="0" indent="0" eaLnBrk="1" hangingPunct="1">
              <a:defRPr/>
            </a:pPr>
            <a:r>
              <a:rPr lang="es-ES_tradnl" noProof="0" dirty="0" smtClean="0"/>
              <a:t>Incertidumbres debidas a errores aleatorios</a:t>
            </a:r>
          </a:p>
        </p:txBody>
      </p:sp>
      <p:sp>
        <p:nvSpPr>
          <p:cNvPr id="11" name="Tijdelijke aanduiding voor tekst 2"/>
          <p:cNvSpPr>
            <a:spLocks noGrp="1"/>
          </p:cNvSpPr>
          <p:nvPr>
            <p:ph type="body" sz="quarter" idx="10"/>
          </p:nvPr>
        </p:nvSpPr>
        <p:spPr>
          <a:xfrm>
            <a:off x="420688" y="1248242"/>
            <a:ext cx="5934392" cy="4403725"/>
          </a:xfrm>
        </p:spPr>
        <p:txBody>
          <a:bodyPr/>
          <a:lstStyle/>
          <a:p>
            <a:pPr marL="0" indent="0" eaLnBrk="1" hangingPunct="1">
              <a:buFont typeface="Wingdings" pitchFamily="2" charset="2"/>
              <a:buNone/>
              <a:defRPr/>
            </a:pPr>
            <a:endParaRPr lang="es-ES_tradnl" u="sng" noProof="0" dirty="0" smtClean="0"/>
          </a:p>
          <a:p>
            <a:pPr eaLnBrk="1" hangingPunct="1">
              <a:defRPr/>
            </a:pPr>
            <a:r>
              <a:rPr lang="es-ES_tradnl" i="1" noProof="0" dirty="0" smtClean="0"/>
              <a:t>Imprecisión instrumental </a:t>
            </a:r>
            <a:r>
              <a:rPr lang="es-ES_tradnl" noProof="0" dirty="0" smtClean="0"/>
              <a:t>(ruido, manipulación incorrecta, etc.)</a:t>
            </a:r>
          </a:p>
          <a:p>
            <a:pPr eaLnBrk="1" hangingPunct="1">
              <a:defRPr/>
            </a:pPr>
            <a:r>
              <a:rPr lang="es-ES_tradnl" i="1" noProof="0" dirty="0" smtClean="0"/>
              <a:t>Errores de muestreo</a:t>
            </a:r>
            <a:r>
              <a:rPr lang="es-ES_tradnl" noProof="0" dirty="0" smtClean="0"/>
              <a:t> (es decir, tamaño y cantidad de parcelas), comunes con una alta variación natural de la biomasa en los bosques tropicales</a:t>
            </a:r>
            <a:br>
              <a:rPr lang="es-ES_tradnl" noProof="0" dirty="0" smtClean="0"/>
            </a:br>
            <a:r>
              <a:rPr lang="es-ES_tradnl" noProof="0" dirty="0" smtClean="0"/>
              <a:t/>
            </a:r>
            <a:br>
              <a:rPr lang="es-ES_tradnl" noProof="0" dirty="0" smtClean="0"/>
            </a:br>
            <a:r>
              <a:rPr lang="es-ES_tradnl" noProof="0" dirty="0" smtClean="0"/>
              <a:t/>
            </a:r>
            <a:br>
              <a:rPr lang="es-ES_tradnl" noProof="0" dirty="0" smtClean="0"/>
            </a:br>
            <a:endParaRPr lang="es-ES_tradnl" noProof="0" dirty="0" smtClean="0"/>
          </a:p>
        </p:txBody>
      </p:sp>
      <p:pic>
        <p:nvPicPr>
          <p:cNvPr id="24581" name="Picture 6" descr="IMG_0976c.jpg"/>
          <p:cNvPicPr>
            <a:picLocks noChangeAspect="1"/>
          </p:cNvPicPr>
          <p:nvPr/>
        </p:nvPicPr>
        <p:blipFill>
          <a:blip r:embed="rId3"/>
          <a:srcRect t="31706" b="15594"/>
          <a:stretch>
            <a:fillRect/>
          </a:stretch>
        </p:blipFill>
        <p:spPr bwMode="auto">
          <a:xfrm>
            <a:off x="6269591" y="1789123"/>
            <a:ext cx="2648516" cy="2447597"/>
          </a:xfrm>
          <a:prstGeom prst="rect">
            <a:avLst/>
          </a:prstGeom>
          <a:noFill/>
          <a:ln w="3175">
            <a:noFill/>
            <a:miter lim="800000"/>
            <a:headEnd/>
            <a:tailEnd/>
          </a:ln>
        </p:spPr>
      </p:pic>
      <p:sp>
        <p:nvSpPr>
          <p:cNvPr id="6" name="Rectangle 5"/>
          <p:cNvSpPr/>
          <p:nvPr/>
        </p:nvSpPr>
        <p:spPr>
          <a:xfrm>
            <a:off x="698500" y="4416336"/>
            <a:ext cx="8024027" cy="1015663"/>
          </a:xfrm>
          <a:prstGeom prst="rect">
            <a:avLst/>
          </a:prstGeom>
        </p:spPr>
        <p:txBody>
          <a:bodyPr wrap="square">
            <a:spAutoFit/>
          </a:bodyPr>
          <a:lstStyle/>
          <a:p>
            <a:pPr eaLnBrk="1" hangingPunct="1">
              <a:defRPr/>
            </a:pPr>
            <a:r>
              <a:rPr lang="en-US" sz="2000" dirty="0">
                <a:latin typeface="+mn-lt"/>
              </a:rPr>
              <a:t>La biomasa depende de la temperatura, la precipitación, el tipo de bosque y especie, la estratificación, la escala espacial, las perturbaciones naturales y humanas, el tipo de suelo y los nutrientes del suelo.</a:t>
            </a:r>
            <a:endParaRPr lang="es-ES" sz="2000" dirty="0">
              <a:latin typeface="+mn-lt"/>
            </a:endParaRPr>
          </a:p>
        </p:txBody>
      </p:sp>
    </p:spTree>
    <p:extLst>
      <p:ext uri="{BB962C8B-B14F-4D97-AF65-F5344CB8AC3E}">
        <p14:creationId xmlns:p14="http://schemas.microsoft.com/office/powerpoint/2010/main" val="2228977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53843"/>
          </a:xfrm>
        </p:spPr>
        <p:txBody>
          <a:bodyPr/>
          <a:lstStyle/>
          <a:p>
            <a:pPr eaLnBrk="1" hangingPunct="1">
              <a:defRPr/>
            </a:pPr>
            <a:r>
              <a:rPr lang="es-ES_tradnl" sz="2800" noProof="0" dirty="0" smtClean="0"/>
              <a:t>Conversión de la medición del árbol en biomasa</a:t>
            </a:r>
            <a:endParaRPr lang="es-ES_tradnl" sz="1800" noProof="0" dirty="0"/>
          </a:p>
        </p:txBody>
      </p:sp>
      <p:sp>
        <p:nvSpPr>
          <p:cNvPr id="11" name="Tijdelijke aanduiding voor tekst 2"/>
          <p:cNvSpPr>
            <a:spLocks noGrp="1"/>
          </p:cNvSpPr>
          <p:nvPr>
            <p:ph type="body" sz="quarter" idx="10"/>
          </p:nvPr>
        </p:nvSpPr>
        <p:spPr>
          <a:xfrm>
            <a:off x="420688" y="1300906"/>
            <a:ext cx="8521700" cy="4403725"/>
          </a:xfrm>
        </p:spPr>
        <p:txBody>
          <a:bodyPr/>
          <a:lstStyle/>
          <a:p>
            <a:pPr eaLnBrk="1" hangingPunct="1">
              <a:defRPr/>
            </a:pPr>
            <a:r>
              <a:rPr lang="es-ES_tradnl" noProof="0" dirty="0" smtClean="0"/>
              <a:t>Modelo alométrico o factores de expansión de la biomasa (FEB):</a:t>
            </a:r>
          </a:p>
          <a:p>
            <a:pPr marL="630238" lvl="1" indent="-274638">
              <a:buFont typeface="Arial" pitchFamily="34" charset="0"/>
              <a:buChar char="•"/>
              <a:defRPr/>
            </a:pPr>
            <a:r>
              <a:rPr lang="es-ES_tradnl" noProof="0" dirty="0" smtClean="0"/>
              <a:t>Selección del modelo alométrico que mejor se ajuste al tipo de bosque respectivo </a:t>
            </a:r>
            <a:r>
              <a:rPr lang="es-ES_tradnl" noProof="0" dirty="0" smtClean="0">
                <a:sym typeface="Wingdings" panose="05000000000000000000" pitchFamily="2" charset="2"/>
              </a:rPr>
              <a:t> ≈ </a:t>
            </a:r>
            <a:r>
              <a:rPr lang="es-ES_tradnl" noProof="0" dirty="0" smtClean="0"/>
              <a:t>20 % de error de estimación de la biomasa aérea (BA) del árbol </a:t>
            </a:r>
          </a:p>
          <a:p>
            <a:pPr eaLnBrk="1" hangingPunct="1">
              <a:defRPr/>
            </a:pPr>
            <a:r>
              <a:rPr lang="es-ES_tradnl" noProof="0" dirty="0" smtClean="0"/>
              <a:t>En general:</a:t>
            </a:r>
          </a:p>
          <a:p>
            <a:pPr marL="622300" lvl="1" indent="-266700">
              <a:buFont typeface="Arial" pitchFamily="34" charset="0"/>
              <a:buChar char="•"/>
              <a:defRPr/>
            </a:pPr>
            <a:r>
              <a:rPr lang="es-ES_tradnl" noProof="0" dirty="0" smtClean="0"/>
              <a:t>Incertidumbres a nivel de la parcela (a un IC del 95 %*): 5 % al 30 %</a:t>
            </a:r>
          </a:p>
          <a:p>
            <a:pPr marL="622300" lvl="1" indent="-266700">
              <a:buFont typeface="Arial" pitchFamily="34" charset="0"/>
              <a:buChar char="•"/>
              <a:defRPr/>
            </a:pPr>
            <a:r>
              <a:rPr lang="es-ES_tradnl" noProof="0" dirty="0" smtClean="0"/>
              <a:t>Rango promedio de la BA del IPCC: -60 % al +70 %</a:t>
            </a:r>
          </a:p>
          <a:p>
            <a:pPr marL="355600" lvl="1" indent="0">
              <a:buNone/>
              <a:defRPr/>
            </a:pPr>
            <a:endParaRPr lang="es-ES_tradnl" noProof="0" dirty="0" smtClean="0"/>
          </a:p>
          <a:p>
            <a:pPr marL="355600" lvl="1" indent="0">
              <a:buNone/>
              <a:defRPr/>
            </a:pPr>
            <a:r>
              <a:rPr lang="es-ES_tradnl" sz="1600" noProof="0" dirty="0" smtClean="0"/>
              <a:t>*IC = intervalo de confianza.</a:t>
            </a:r>
            <a:endParaRPr lang="es-ES_tradnl" sz="1600" noProof="0" dirty="0"/>
          </a:p>
        </p:txBody>
      </p:sp>
    </p:spTree>
    <p:extLst>
      <p:ext uri="{BB962C8B-B14F-4D97-AF65-F5344CB8AC3E}">
        <p14:creationId xmlns:p14="http://schemas.microsoft.com/office/powerpoint/2010/main" val="3014572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marL="0" indent="0" eaLnBrk="1" hangingPunct="1">
              <a:defRPr/>
            </a:pPr>
            <a:r>
              <a:rPr lang="es-ES_tradnl" sz="2400" noProof="0" dirty="0" smtClean="0"/>
              <a:t>Tratamiento de incertidumbres debidas a errores aleatorios</a:t>
            </a:r>
            <a:endParaRPr lang="es-ES_tradnl" sz="2400" noProof="0" dirty="0"/>
          </a:p>
        </p:txBody>
      </p:sp>
      <p:sp>
        <p:nvSpPr>
          <p:cNvPr id="11" name="Tijdelijke aanduiding voor tekst 2"/>
          <p:cNvSpPr>
            <a:spLocks noGrp="1"/>
          </p:cNvSpPr>
          <p:nvPr>
            <p:ph type="body" sz="quarter" idx="10"/>
          </p:nvPr>
        </p:nvSpPr>
        <p:spPr>
          <a:xfrm>
            <a:off x="405190" y="1474066"/>
            <a:ext cx="8521700" cy="4403725"/>
          </a:xfrm>
        </p:spPr>
        <p:txBody>
          <a:bodyPr/>
          <a:lstStyle/>
          <a:p>
            <a:pPr eaLnBrk="1" hangingPunct="1">
              <a:defRPr/>
            </a:pPr>
            <a:r>
              <a:rPr lang="es-ES_tradnl" sz="1800" noProof="0" dirty="0" smtClean="0"/>
              <a:t>Si es factible: </a:t>
            </a:r>
            <a:r>
              <a:rPr lang="es-ES_tradnl" sz="1800" noProof="0" dirty="0" smtClean="0">
                <a:sym typeface="Wingdings" panose="05000000000000000000" pitchFamily="2" charset="2"/>
              </a:rPr>
              <a:t>aumentar el tamaño de la muestra (puede ser problemático)</a:t>
            </a:r>
            <a:endParaRPr lang="es-ES_tradnl" sz="1800" noProof="0" dirty="0" smtClean="0"/>
          </a:p>
          <a:p>
            <a:pPr eaLnBrk="1" hangingPunct="1">
              <a:defRPr/>
            </a:pPr>
            <a:r>
              <a:rPr lang="es-ES_tradnl" sz="1800" noProof="0" dirty="0" smtClean="0"/>
              <a:t>Alta biodiversidad de árboles </a:t>
            </a:r>
            <a:r>
              <a:rPr lang="es-ES_tradnl" sz="1800" dirty="0">
                <a:sym typeface="Wingdings" panose="05000000000000000000" pitchFamily="2" charset="2"/>
              </a:rPr>
              <a:t> </a:t>
            </a:r>
            <a:r>
              <a:rPr lang="es-ES_tradnl" sz="1800" noProof="0" dirty="0" smtClean="0"/>
              <a:t>Los modelos alométricos regionales/pantropicales </a:t>
            </a:r>
            <a:r>
              <a:rPr lang="es-ES_tradnl" sz="1800" noProof="0" dirty="0" smtClean="0">
                <a:sym typeface="Wingdings" panose="05000000000000000000" pitchFamily="2" charset="2"/>
              </a:rPr>
              <a:t>son mejores que los modelos específicos del lugar (error </a:t>
            </a:r>
            <a:r>
              <a:rPr lang="es-ES_tradnl" sz="1800" noProof="0" dirty="0" smtClean="0"/>
              <a:t>±5 %</a:t>
            </a:r>
            <a:r>
              <a:rPr lang="es-ES_tradnl" sz="1800" noProof="0" dirty="0" smtClean="0">
                <a:sym typeface="Wingdings" panose="05000000000000000000" pitchFamily="2" charset="2"/>
              </a:rPr>
              <a:t>)</a:t>
            </a:r>
            <a:r>
              <a:rPr lang="es-ES_tradnl" noProof="0" dirty="0" smtClean="0"/>
              <a:t/>
            </a:r>
            <a:br>
              <a:rPr lang="es-ES_tradnl" noProof="0" dirty="0" smtClean="0"/>
            </a:br>
            <a:r>
              <a:rPr lang="es-ES_tradnl" sz="1400" i="1" noProof="0" dirty="0" smtClean="0">
                <a:sym typeface="Wingdings" panose="05000000000000000000" pitchFamily="2" charset="2"/>
              </a:rPr>
              <a:t>Árboles de bosque seco: </a:t>
            </a:r>
            <a:r>
              <a:rPr lang="es-ES_tradnl" sz="1400" noProof="0" dirty="0" smtClean="0"/>
              <a:t/>
            </a:r>
            <a:br>
              <a:rPr lang="es-ES_tradnl" sz="1400" noProof="0" dirty="0" smtClean="0"/>
            </a:br>
            <a:r>
              <a:rPr lang="es-ES_tradnl" sz="1400" i="1" noProof="0" dirty="0" smtClean="0">
                <a:sym typeface="Wingdings" panose="05000000000000000000" pitchFamily="2" charset="2"/>
              </a:rPr>
              <a:t>- BA = exp(-2,187 + 0,916 x ln(pD</a:t>
            </a:r>
            <a:r>
              <a:rPr lang="es-ES_tradnl" sz="1400" i="1" baseline="30000" noProof="0" dirty="0" smtClean="0">
                <a:sym typeface="Wingdings" panose="05000000000000000000" pitchFamily="2" charset="2"/>
              </a:rPr>
              <a:t>2</a:t>
            </a:r>
            <a:r>
              <a:rPr lang="es-ES_tradnl" sz="1400" i="1" noProof="0" dirty="0" smtClean="0">
                <a:sym typeface="Wingdings" panose="05000000000000000000" pitchFamily="2" charset="2"/>
              </a:rPr>
              <a:t>A)) ≡ 0,112 x (pD</a:t>
            </a:r>
            <a:r>
              <a:rPr lang="es-ES_tradnl" sz="1400" i="1" baseline="30000" noProof="0" dirty="0" smtClean="0">
                <a:sym typeface="Wingdings" panose="05000000000000000000" pitchFamily="2" charset="2"/>
              </a:rPr>
              <a:t>2</a:t>
            </a:r>
            <a:r>
              <a:rPr lang="es-ES_tradnl" sz="1400" i="1" dirty="0">
                <a:sym typeface="Wingdings" panose="05000000000000000000" pitchFamily="2" charset="2"/>
              </a:rPr>
              <a:t>A</a:t>
            </a:r>
            <a:r>
              <a:rPr lang="es-ES_tradnl" sz="1400" i="1" noProof="0" dirty="0" smtClean="0">
                <a:sym typeface="Wingdings" panose="05000000000000000000" pitchFamily="2" charset="2"/>
              </a:rPr>
              <a:t>)</a:t>
            </a:r>
            <a:r>
              <a:rPr lang="es-ES_tradnl" sz="1400" i="1" baseline="30000" noProof="0" dirty="0" smtClean="0">
                <a:sym typeface="Wingdings" panose="05000000000000000000" pitchFamily="2" charset="2"/>
              </a:rPr>
              <a:t>0.916</a:t>
            </a:r>
            <a:r>
              <a:rPr lang="es-ES_tradnl" sz="1400" noProof="0" dirty="0" smtClean="0"/>
              <a:t/>
            </a:r>
            <a:br>
              <a:rPr lang="es-ES_tradnl" sz="1400" noProof="0" dirty="0" smtClean="0"/>
            </a:br>
            <a:r>
              <a:rPr lang="es-ES_tradnl" sz="1400" i="1" noProof="0" dirty="0" smtClean="0">
                <a:sym typeface="Wingdings" panose="05000000000000000000" pitchFamily="2" charset="2"/>
              </a:rPr>
              <a:t>- BA = p x exp(-0,667 + 1,784ln(D) + 0,207(ln(D))</a:t>
            </a:r>
            <a:r>
              <a:rPr lang="es-ES_tradnl" sz="1400" i="1" baseline="30000" noProof="0" dirty="0" smtClean="0">
                <a:sym typeface="Wingdings" panose="05000000000000000000" pitchFamily="2" charset="2"/>
              </a:rPr>
              <a:t>2</a:t>
            </a:r>
            <a:r>
              <a:rPr lang="es-ES_tradnl" sz="1400" noProof="0" dirty="0" smtClean="0"/>
              <a:t> </a:t>
            </a:r>
            <a:r>
              <a:rPr lang="es-ES_tradnl" sz="1400" i="1" noProof="0" dirty="0" smtClean="0">
                <a:sym typeface="Wingdings" panose="05000000000000000000" pitchFamily="2" charset="2"/>
              </a:rPr>
              <a:t>– 0,0281(ln(D))</a:t>
            </a:r>
            <a:r>
              <a:rPr lang="es-ES_tradnl" sz="1400" i="1" baseline="30000" noProof="0" dirty="0" smtClean="0">
                <a:sym typeface="Wingdings" panose="05000000000000000000" pitchFamily="2" charset="2"/>
              </a:rPr>
              <a:t>3</a:t>
            </a:r>
            <a:r>
              <a:rPr lang="es-ES_tradnl" sz="1400" i="1" noProof="0" dirty="0" smtClean="0">
                <a:sym typeface="Wingdings" panose="05000000000000000000" pitchFamily="2" charset="2"/>
              </a:rPr>
              <a:t>)</a:t>
            </a:r>
            <a:r>
              <a:rPr lang="es-ES_tradnl" noProof="0" dirty="0" smtClean="0"/>
              <a:t/>
            </a:r>
            <a:br>
              <a:rPr lang="es-ES_tradnl" noProof="0" dirty="0" smtClean="0"/>
            </a:br>
            <a:r>
              <a:rPr lang="es-ES_tradnl" noProof="0" dirty="0" smtClean="0"/>
              <a:t/>
            </a:r>
            <a:br>
              <a:rPr lang="es-ES_tradnl" noProof="0" dirty="0" smtClean="0"/>
            </a:br>
            <a:r>
              <a:rPr lang="es-ES_tradnl" sz="1400" i="1" noProof="0" dirty="0" smtClean="0">
                <a:sym typeface="Wingdings" panose="05000000000000000000" pitchFamily="2" charset="2"/>
              </a:rPr>
              <a:t>Árboles de bosque húmedo:</a:t>
            </a:r>
            <a:r>
              <a:rPr lang="es-ES_tradnl" sz="1400" noProof="0" dirty="0" smtClean="0"/>
              <a:t/>
            </a:r>
            <a:br>
              <a:rPr lang="es-ES_tradnl" sz="1400" noProof="0" dirty="0" smtClean="0"/>
            </a:br>
            <a:r>
              <a:rPr lang="es-ES_tradnl" sz="1400" i="1" noProof="0" dirty="0" smtClean="0">
                <a:sym typeface="Wingdings" panose="05000000000000000000" pitchFamily="2" charset="2"/>
              </a:rPr>
              <a:t>- BA = exp(-2,977 + ln(pD</a:t>
            </a:r>
            <a:r>
              <a:rPr lang="es-ES_tradnl" sz="1400" i="1" baseline="30000" noProof="0" dirty="0" smtClean="0">
                <a:sym typeface="Wingdings" panose="05000000000000000000" pitchFamily="2" charset="2"/>
              </a:rPr>
              <a:t>2</a:t>
            </a:r>
            <a:r>
              <a:rPr lang="es-ES_tradnl" sz="1400" i="1" noProof="0" dirty="0" smtClean="0">
                <a:sym typeface="Wingdings" panose="05000000000000000000" pitchFamily="2" charset="2"/>
              </a:rPr>
              <a:t>A)) ≡ 0,0509 x pD</a:t>
            </a:r>
            <a:r>
              <a:rPr lang="es-ES_tradnl" sz="1400" i="1" baseline="30000" noProof="0" dirty="0" smtClean="0">
                <a:sym typeface="Wingdings" panose="05000000000000000000" pitchFamily="2" charset="2"/>
              </a:rPr>
              <a:t>2</a:t>
            </a:r>
            <a:r>
              <a:rPr lang="es-ES_tradnl" sz="1400" i="1" noProof="0" dirty="0" smtClean="0">
                <a:sym typeface="Wingdings" panose="05000000000000000000" pitchFamily="2" charset="2"/>
              </a:rPr>
              <a:t>A</a:t>
            </a:r>
            <a:r>
              <a:rPr lang="es-ES_tradnl" sz="1400" noProof="0" dirty="0" smtClean="0"/>
              <a:t/>
            </a:r>
            <a:br>
              <a:rPr lang="es-ES_tradnl" sz="1400" noProof="0" dirty="0" smtClean="0"/>
            </a:br>
            <a:r>
              <a:rPr lang="es-ES_tradnl" sz="1400" i="1" noProof="0" dirty="0" smtClean="0">
                <a:sym typeface="Wingdings" panose="05000000000000000000" pitchFamily="2" charset="2"/>
              </a:rPr>
              <a:t>- BA = p x exp(-1,499 + 2,148ln(D) + 0,207(ln(D))</a:t>
            </a:r>
            <a:r>
              <a:rPr lang="es-ES_tradnl" sz="1400" i="1" baseline="30000" noProof="0" dirty="0" smtClean="0">
                <a:sym typeface="Wingdings" panose="05000000000000000000" pitchFamily="2" charset="2"/>
              </a:rPr>
              <a:t>2</a:t>
            </a:r>
            <a:r>
              <a:rPr lang="es-ES_tradnl" sz="1400" noProof="0" dirty="0" smtClean="0"/>
              <a:t> </a:t>
            </a:r>
            <a:r>
              <a:rPr lang="es-ES_tradnl" sz="1400" i="1" noProof="0" dirty="0" smtClean="0">
                <a:sym typeface="Wingdings" panose="05000000000000000000" pitchFamily="2" charset="2"/>
              </a:rPr>
              <a:t>– 0,0281(ln(D))</a:t>
            </a:r>
            <a:r>
              <a:rPr lang="es-ES_tradnl" sz="1400" i="1" baseline="30000" noProof="0" dirty="0" smtClean="0">
                <a:sym typeface="Wingdings" panose="05000000000000000000" pitchFamily="2" charset="2"/>
              </a:rPr>
              <a:t>3</a:t>
            </a:r>
            <a:r>
              <a:rPr lang="es-ES_tradnl" sz="1400" i="1" noProof="0" dirty="0" smtClean="0">
                <a:sym typeface="Wingdings" panose="05000000000000000000" pitchFamily="2" charset="2"/>
              </a:rPr>
              <a:t>)</a:t>
            </a:r>
          </a:p>
          <a:p>
            <a:pPr marL="0" indent="0" algn="r" eaLnBrk="1" hangingPunct="1">
              <a:buNone/>
              <a:defRPr/>
            </a:pPr>
            <a:r>
              <a:rPr lang="es-ES_tradnl" sz="1400" noProof="0" dirty="0" smtClean="0"/>
              <a:t>Ecuaciones de Chave y otros, 2005</a:t>
            </a:r>
            <a:r>
              <a:rPr lang="es-ES_tradnl" noProof="0" dirty="0" smtClean="0"/>
              <a:t/>
            </a:r>
            <a:br>
              <a:rPr lang="es-ES_tradnl" noProof="0" dirty="0" smtClean="0"/>
            </a:br>
            <a:endParaRPr lang="es-ES_tradnl" i="1" noProof="0" dirty="0" smtClean="0">
              <a:sym typeface="Wingdings" panose="05000000000000000000" pitchFamily="2" charset="2"/>
            </a:endParaRPr>
          </a:p>
          <a:p>
            <a:pPr eaLnBrk="1" hangingPunct="1">
              <a:defRPr/>
            </a:pPr>
            <a:endParaRPr lang="es-ES_tradnl" i="1" noProof="0" dirty="0" smtClean="0"/>
          </a:p>
        </p:txBody>
      </p:sp>
      <p:grpSp>
        <p:nvGrpSpPr>
          <p:cNvPr id="8" name="Group 7"/>
          <p:cNvGrpSpPr/>
          <p:nvPr/>
        </p:nvGrpSpPr>
        <p:grpSpPr>
          <a:xfrm>
            <a:off x="4048125" y="3902914"/>
            <a:ext cx="5069080" cy="1002265"/>
            <a:chOff x="4048125" y="4207594"/>
            <a:chExt cx="5069080" cy="1002265"/>
          </a:xfrm>
        </p:grpSpPr>
        <p:sp>
          <p:nvSpPr>
            <p:cNvPr id="3" name="TextBox 2"/>
            <p:cNvSpPr txBox="1"/>
            <p:nvPr/>
          </p:nvSpPr>
          <p:spPr>
            <a:xfrm>
              <a:off x="4048125" y="4633412"/>
              <a:ext cx="5069080" cy="323165"/>
            </a:xfrm>
            <a:prstGeom prst="rect">
              <a:avLst/>
            </a:prstGeom>
            <a:noFill/>
          </p:spPr>
          <p:txBody>
            <a:bodyPr wrap="none" rtlCol="0">
              <a:spAutoFit/>
            </a:bodyPr>
            <a:lstStyle/>
            <a:p>
              <a:pPr>
                <a:lnSpc>
                  <a:spcPts val="1800"/>
                </a:lnSpc>
              </a:pPr>
              <a:r>
                <a:rPr lang="en-US" sz="1400" dirty="0" smtClean="0">
                  <a:solidFill>
                    <a:srgbClr val="0070C0"/>
                  </a:solidFill>
                  <a:latin typeface="Verdana" pitchFamily="34" charset="0"/>
                </a:rPr>
                <a:t>Al tener A (altura), las estimaciones son más exactas.</a:t>
              </a:r>
            </a:p>
          </p:txBody>
        </p:sp>
        <p:cxnSp>
          <p:nvCxnSpPr>
            <p:cNvPr id="5" name="Straight Arrow Connector 4"/>
            <p:cNvCxnSpPr/>
            <p:nvPr/>
          </p:nvCxnSpPr>
          <p:spPr>
            <a:xfrm flipH="1">
              <a:off x="5091723" y="4936124"/>
              <a:ext cx="241300" cy="273735"/>
            </a:xfrm>
            <a:prstGeom prst="straightConnector1">
              <a:avLst/>
            </a:prstGeom>
            <a:ln w="158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574323" y="4207594"/>
              <a:ext cx="355600" cy="482600"/>
            </a:xfrm>
            <a:prstGeom prst="straightConnector1">
              <a:avLst/>
            </a:prstGeom>
            <a:ln w="15875">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826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75685"/>
          </a:xfrm>
        </p:spPr>
        <p:txBody>
          <a:bodyPr/>
          <a:lstStyle/>
          <a:p>
            <a:pPr eaLnBrk="1" hangingPunct="1">
              <a:defRPr/>
            </a:pPr>
            <a:r>
              <a:rPr lang="es-ES_tradnl" sz="2400" noProof="0" dirty="0" smtClean="0"/>
              <a:t>Otros modelos </a:t>
            </a:r>
            <a:r>
              <a:rPr lang="es-ES_tradnl" sz="2400" noProof="0" dirty="0" smtClean="0">
                <a:sym typeface="Wingdings" panose="05000000000000000000" pitchFamily="2" charset="2"/>
              </a:rPr>
              <a:t>alométricos regionales/pantropicales</a:t>
            </a:r>
            <a:endParaRPr lang="es-ES_tradnl" sz="1600" noProof="0" dirty="0"/>
          </a:p>
        </p:txBody>
      </p:sp>
      <p:sp>
        <p:nvSpPr>
          <p:cNvPr id="11" name="Tijdelijke aanduiding voor tekst 2"/>
          <p:cNvSpPr>
            <a:spLocks noGrp="1"/>
          </p:cNvSpPr>
          <p:nvPr>
            <p:ph type="body" sz="quarter" idx="10"/>
          </p:nvPr>
        </p:nvSpPr>
        <p:spPr>
          <a:xfrm>
            <a:off x="451684" y="1350344"/>
            <a:ext cx="8521700" cy="4403725"/>
          </a:xfrm>
        </p:spPr>
        <p:txBody>
          <a:bodyPr/>
          <a:lstStyle/>
          <a:p>
            <a:pPr eaLnBrk="1" hangingPunct="1">
              <a:defRPr/>
            </a:pPr>
            <a:r>
              <a:rPr lang="es-ES_tradnl" i="1" noProof="0" dirty="0" smtClean="0">
                <a:sym typeface="Wingdings" panose="05000000000000000000" pitchFamily="2" charset="2"/>
              </a:rPr>
              <a:t>(error </a:t>
            </a:r>
            <a:r>
              <a:rPr lang="es-ES_tradnl" i="1" noProof="0" dirty="0" smtClean="0"/>
              <a:t>±5 %</a:t>
            </a:r>
            <a:r>
              <a:rPr lang="es-ES_tradnl" i="1" noProof="0" dirty="0" smtClean="0">
                <a:sym typeface="Wingdings" panose="05000000000000000000" pitchFamily="2" charset="2"/>
              </a:rPr>
              <a:t>)</a:t>
            </a:r>
            <a:r>
              <a:rPr lang="es-ES_tradnl" noProof="0" dirty="0" smtClean="0"/>
              <a:t/>
            </a:r>
            <a:br>
              <a:rPr lang="es-ES_tradnl" noProof="0" dirty="0" smtClean="0"/>
            </a:br>
            <a:r>
              <a:rPr lang="es-ES_tradnl" noProof="0" dirty="0" smtClean="0"/>
              <a:t/>
            </a:r>
            <a:br>
              <a:rPr lang="es-ES_tradnl" noProof="0" dirty="0" smtClean="0"/>
            </a:br>
            <a:r>
              <a:rPr lang="es-ES_tradnl" sz="1600" i="1" noProof="0" dirty="0" smtClean="0">
                <a:sym typeface="Wingdings" panose="05000000000000000000" pitchFamily="2" charset="2"/>
              </a:rPr>
              <a:t>Árboles de bosque húmedo de manglares: </a:t>
            </a:r>
            <a:r>
              <a:rPr lang="es-ES_tradnl" noProof="0" dirty="0" smtClean="0"/>
              <a:t/>
            </a:r>
            <a:br>
              <a:rPr lang="es-ES_tradnl" noProof="0" dirty="0" smtClean="0"/>
            </a:br>
            <a:r>
              <a:rPr lang="es-ES_tradnl" sz="1600" i="1" noProof="0" dirty="0" smtClean="0">
                <a:sym typeface="Wingdings" panose="05000000000000000000" pitchFamily="2" charset="2"/>
              </a:rPr>
              <a:t>- BA = exp(-2,977 + ln(pD</a:t>
            </a:r>
            <a:r>
              <a:rPr lang="es-ES_tradnl" sz="1600" i="1" baseline="30000" noProof="0" dirty="0" smtClean="0">
                <a:sym typeface="Wingdings" panose="05000000000000000000" pitchFamily="2" charset="2"/>
              </a:rPr>
              <a:t>2</a:t>
            </a:r>
            <a:r>
              <a:rPr lang="es-ES_tradnl" sz="1600" i="1" noProof="0" dirty="0" smtClean="0">
                <a:sym typeface="Wingdings" panose="05000000000000000000" pitchFamily="2" charset="2"/>
              </a:rPr>
              <a:t>A)) ≡ 0,0509 x pD</a:t>
            </a:r>
            <a:r>
              <a:rPr lang="es-ES_tradnl" sz="1600" i="1" baseline="30000" noProof="0" dirty="0" smtClean="0">
                <a:sym typeface="Wingdings" panose="05000000000000000000" pitchFamily="2" charset="2"/>
              </a:rPr>
              <a:t>2</a:t>
            </a:r>
            <a:r>
              <a:rPr lang="es-ES_tradnl" sz="1600" i="1" noProof="0" dirty="0" smtClean="0">
                <a:sym typeface="Wingdings" panose="05000000000000000000" pitchFamily="2" charset="2"/>
              </a:rPr>
              <a:t>A</a:t>
            </a:r>
            <a:r>
              <a:rPr lang="es-ES_tradnl" noProof="0" dirty="0" smtClean="0"/>
              <a:t/>
            </a:r>
            <a:br>
              <a:rPr lang="es-ES_tradnl" noProof="0" dirty="0" smtClean="0"/>
            </a:br>
            <a:r>
              <a:rPr lang="es-ES_tradnl" sz="1600" i="1" noProof="0" dirty="0" smtClean="0">
                <a:sym typeface="Wingdings" panose="05000000000000000000" pitchFamily="2" charset="2"/>
              </a:rPr>
              <a:t>- BA = p x exp(-1,349 + 1,980ln(D) + 0,207(ln(D))</a:t>
            </a:r>
            <a:r>
              <a:rPr lang="es-ES_tradnl" sz="1600" i="1" baseline="30000" noProof="0" dirty="0" smtClean="0">
                <a:sym typeface="Wingdings" panose="05000000000000000000" pitchFamily="2" charset="2"/>
              </a:rPr>
              <a:t>2</a:t>
            </a:r>
            <a:r>
              <a:rPr lang="es-ES_tradnl" noProof="0" dirty="0" smtClean="0"/>
              <a:t> </a:t>
            </a:r>
            <a:r>
              <a:rPr lang="es-ES_tradnl" sz="1600" i="1" noProof="0" dirty="0" smtClean="0">
                <a:sym typeface="Wingdings" panose="05000000000000000000" pitchFamily="2" charset="2"/>
              </a:rPr>
              <a:t>– 0,0281(ln(D))</a:t>
            </a:r>
            <a:r>
              <a:rPr lang="es-ES_tradnl" sz="1600" i="1" baseline="30000" noProof="0" dirty="0" smtClean="0">
                <a:sym typeface="Wingdings" panose="05000000000000000000" pitchFamily="2" charset="2"/>
              </a:rPr>
              <a:t>3</a:t>
            </a:r>
            <a:r>
              <a:rPr lang="es-ES_tradnl" sz="1600" i="1" noProof="0" dirty="0" smtClean="0">
                <a:sym typeface="Wingdings" panose="05000000000000000000" pitchFamily="2" charset="2"/>
              </a:rPr>
              <a:t>)</a:t>
            </a:r>
            <a:r>
              <a:rPr lang="es-ES_tradnl" noProof="0" dirty="0" smtClean="0"/>
              <a:t/>
            </a:r>
            <a:br>
              <a:rPr lang="es-ES_tradnl" noProof="0" dirty="0" smtClean="0"/>
            </a:br>
            <a:r>
              <a:rPr lang="es-ES_tradnl" noProof="0" dirty="0" smtClean="0"/>
              <a:t/>
            </a:r>
            <a:br>
              <a:rPr lang="es-ES_tradnl" noProof="0" dirty="0" smtClean="0"/>
            </a:br>
            <a:r>
              <a:rPr lang="es-ES_tradnl" sz="1600" i="1" noProof="0" dirty="0" smtClean="0">
                <a:sym typeface="Wingdings" panose="05000000000000000000" pitchFamily="2" charset="2"/>
              </a:rPr>
              <a:t>Árboles</a:t>
            </a:r>
            <a:r>
              <a:rPr lang="es-ES_tradnl" noProof="0" dirty="0" smtClean="0"/>
              <a:t> </a:t>
            </a:r>
            <a:r>
              <a:rPr lang="es-ES_tradnl" sz="1600" i="1" noProof="0" dirty="0" smtClean="0">
                <a:sym typeface="Wingdings" panose="05000000000000000000" pitchFamily="2" charset="2"/>
              </a:rPr>
              <a:t>de bosque húmedo:</a:t>
            </a:r>
            <a:r>
              <a:rPr lang="es-ES_tradnl" noProof="0" dirty="0" smtClean="0"/>
              <a:t/>
            </a:r>
            <a:br>
              <a:rPr lang="es-ES_tradnl" noProof="0" dirty="0" smtClean="0"/>
            </a:br>
            <a:r>
              <a:rPr lang="es-ES_tradnl" sz="1600" i="1" noProof="0" dirty="0" smtClean="0">
                <a:sym typeface="Wingdings" panose="05000000000000000000" pitchFamily="2" charset="2"/>
              </a:rPr>
              <a:t>- BA = exp(-2,557 + 0,940 x ln(pD</a:t>
            </a:r>
            <a:r>
              <a:rPr lang="es-ES_tradnl" sz="1600" i="1" baseline="30000" noProof="0" dirty="0" smtClean="0">
                <a:sym typeface="Wingdings" panose="05000000000000000000" pitchFamily="2" charset="2"/>
              </a:rPr>
              <a:t>2</a:t>
            </a:r>
            <a:r>
              <a:rPr lang="es-ES_tradnl" sz="1600" i="1" noProof="0" dirty="0" smtClean="0">
                <a:sym typeface="Wingdings" panose="05000000000000000000" pitchFamily="2" charset="2"/>
              </a:rPr>
              <a:t>A)) ≡ 0,0776 x (pD</a:t>
            </a:r>
            <a:r>
              <a:rPr lang="es-ES_tradnl" sz="1600" i="1" baseline="30000" noProof="0" dirty="0" smtClean="0">
                <a:sym typeface="Wingdings" panose="05000000000000000000" pitchFamily="2" charset="2"/>
              </a:rPr>
              <a:t>2</a:t>
            </a:r>
            <a:r>
              <a:rPr lang="es-ES_tradnl" sz="1600" i="1" noProof="0" dirty="0" smtClean="0">
                <a:sym typeface="Wingdings" panose="05000000000000000000" pitchFamily="2" charset="2"/>
              </a:rPr>
              <a:t>A)</a:t>
            </a:r>
            <a:r>
              <a:rPr lang="es-ES_tradnl" sz="1600" i="1" baseline="30000" noProof="0" dirty="0" smtClean="0">
                <a:sym typeface="Wingdings" panose="05000000000000000000" pitchFamily="2" charset="2"/>
              </a:rPr>
              <a:t>0,940</a:t>
            </a:r>
            <a:r>
              <a:rPr lang="es-ES_tradnl" noProof="0" dirty="0" smtClean="0"/>
              <a:t/>
            </a:r>
            <a:br>
              <a:rPr lang="es-ES_tradnl" noProof="0" dirty="0" smtClean="0"/>
            </a:br>
            <a:r>
              <a:rPr lang="es-ES_tradnl" sz="1600" i="1" noProof="0" dirty="0" smtClean="0">
                <a:sym typeface="Wingdings" panose="05000000000000000000" pitchFamily="2" charset="2"/>
              </a:rPr>
              <a:t>- BA = p x exp(-1,239 + 1,980ln(D) + 0,207(ln(D))</a:t>
            </a:r>
            <a:r>
              <a:rPr lang="es-ES_tradnl" sz="1600" i="1" baseline="30000" noProof="0" dirty="0" smtClean="0">
                <a:sym typeface="Wingdings" panose="05000000000000000000" pitchFamily="2" charset="2"/>
              </a:rPr>
              <a:t>2</a:t>
            </a:r>
            <a:r>
              <a:rPr lang="es-ES_tradnl" noProof="0" dirty="0" smtClean="0"/>
              <a:t> </a:t>
            </a:r>
            <a:r>
              <a:rPr lang="es-ES_tradnl" sz="1600" i="1" noProof="0" dirty="0" smtClean="0">
                <a:sym typeface="Wingdings" panose="05000000000000000000" pitchFamily="2" charset="2"/>
              </a:rPr>
              <a:t>– 0,0281(ln(D))</a:t>
            </a:r>
            <a:r>
              <a:rPr lang="es-ES_tradnl" sz="1600" i="1" baseline="30000" noProof="0" dirty="0" smtClean="0">
                <a:sym typeface="Wingdings" panose="05000000000000000000" pitchFamily="2" charset="2"/>
              </a:rPr>
              <a:t>3</a:t>
            </a:r>
            <a:r>
              <a:rPr lang="es-ES_tradnl" sz="1600" i="1" noProof="0" dirty="0" smtClean="0">
                <a:sym typeface="Wingdings" panose="05000000000000000000" pitchFamily="2" charset="2"/>
              </a:rPr>
              <a:t>)</a:t>
            </a:r>
            <a:r>
              <a:rPr lang="es-ES_tradnl" noProof="0" dirty="0" smtClean="0"/>
              <a:t/>
            </a:r>
            <a:br>
              <a:rPr lang="es-ES_tradnl" noProof="0" dirty="0" smtClean="0"/>
            </a:br>
            <a:endParaRPr lang="es-ES_tradnl" i="1" noProof="0" dirty="0" smtClean="0">
              <a:sym typeface="Wingdings" panose="05000000000000000000" pitchFamily="2" charset="2"/>
            </a:endParaRPr>
          </a:p>
          <a:p>
            <a:pPr marL="0" indent="0" eaLnBrk="1" hangingPunct="1">
              <a:buNone/>
              <a:defRPr/>
            </a:pPr>
            <a:r>
              <a:rPr lang="es-ES_tradnl" sz="1600" noProof="0" dirty="0" smtClean="0"/>
              <a:t>BA = biomasa aérea en kg; D = diámetro en cm; p = madera secada al horno sobre volumen verde en g/cm^-3; A = altura del árbol en m; ≡ = identidad matemática</a:t>
            </a:r>
            <a:endParaRPr lang="es-ES_tradnl" sz="1600" i="1" noProof="0" dirty="0" smtClean="0"/>
          </a:p>
        </p:txBody>
      </p:sp>
    </p:spTree>
    <p:extLst>
      <p:ext uri="{BB962C8B-B14F-4D97-AF65-F5344CB8AC3E}">
        <p14:creationId xmlns:p14="http://schemas.microsoft.com/office/powerpoint/2010/main" val="4118652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eaLnBrk="1" hangingPunct="1">
              <a:defRPr/>
            </a:pPr>
            <a:r>
              <a:rPr lang="es-ES_tradnl" noProof="0" dirty="0" smtClean="0"/>
              <a:t>Incertidumbres debidas a errores sistemáticos</a:t>
            </a:r>
            <a:endParaRPr lang="es-ES_tradnl" noProof="0" dirty="0"/>
          </a:p>
        </p:txBody>
      </p:sp>
      <p:sp>
        <p:nvSpPr>
          <p:cNvPr id="11" name="Tijdelijke aanduiding voor tekst 2"/>
          <p:cNvSpPr>
            <a:spLocks noGrp="1"/>
          </p:cNvSpPr>
          <p:nvPr>
            <p:ph type="body" sz="quarter" idx="10"/>
          </p:nvPr>
        </p:nvSpPr>
        <p:spPr>
          <a:xfrm>
            <a:off x="406400" y="1320800"/>
            <a:ext cx="8521700" cy="4403725"/>
          </a:xfrm>
        </p:spPr>
        <p:txBody>
          <a:bodyPr/>
          <a:lstStyle/>
          <a:p>
            <a:pPr marL="0" indent="0">
              <a:buNone/>
              <a:defRPr/>
            </a:pPr>
            <a:endParaRPr lang="es-ES_tradnl" u="sng" noProof="0" dirty="0" smtClean="0"/>
          </a:p>
          <a:p>
            <a:pPr>
              <a:defRPr/>
            </a:pPr>
            <a:r>
              <a:rPr lang="es-ES_tradnl" i="1" noProof="0" dirty="0" smtClean="0"/>
              <a:t>Integridad de los depósitos de carbono: </a:t>
            </a:r>
            <a:r>
              <a:rPr lang="es-ES_tradnl" noProof="0" dirty="0" smtClean="0"/>
              <a:t>biomasa aérea, biomasa subterránea, carbono orgánico del suelo, madera muerta, hojarasca:</a:t>
            </a:r>
          </a:p>
          <a:p>
            <a:pPr lvl="1">
              <a:buFont typeface="Arial" pitchFamily="34" charset="0"/>
              <a:buChar char="•"/>
              <a:defRPr/>
            </a:pPr>
            <a:r>
              <a:rPr lang="es-ES_tradnl" noProof="0" dirty="0" smtClean="0">
                <a:sym typeface="Wingdings" panose="05000000000000000000" pitchFamily="2" charset="2"/>
              </a:rPr>
              <a:t>La bibliografía sugiere que para la deforestación, ≈15 % de emisiones puede provenir de materia orgánica muerta y ≈ 25 %-30 % puede provenir de los suelos (o más, si son suelos orgánicos).</a:t>
            </a:r>
          </a:p>
          <a:p>
            <a:pPr lvl="1">
              <a:buFont typeface="Arial" pitchFamily="34" charset="0"/>
              <a:buChar char="•"/>
              <a:defRPr/>
            </a:pPr>
            <a:r>
              <a:rPr lang="es-ES_tradnl" noProof="0" dirty="0" smtClean="0">
                <a:sym typeface="Wingdings" panose="05000000000000000000" pitchFamily="2" charset="2"/>
              </a:rPr>
              <a:t>Sin embargo, estos depósitos a menudo no se incluyen cuando se calculan los factores de emisión, debido a la falta de datos.</a:t>
            </a:r>
          </a:p>
          <a:p>
            <a:pPr eaLnBrk="1" hangingPunct="1">
              <a:defRPr/>
            </a:pPr>
            <a:endParaRPr lang="es-ES_tradnl" noProof="0" dirty="0" smtClean="0"/>
          </a:p>
        </p:txBody>
      </p:sp>
    </p:spTree>
    <p:extLst>
      <p:ext uri="{BB962C8B-B14F-4D97-AF65-F5344CB8AC3E}">
        <p14:creationId xmlns:p14="http://schemas.microsoft.com/office/powerpoint/2010/main" val="2578094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marL="0" indent="0" eaLnBrk="1" hangingPunct="1">
              <a:spcBef>
                <a:spcPts val="600"/>
              </a:spcBef>
              <a:defRPr/>
            </a:pPr>
            <a:r>
              <a:rPr lang="es-ES_tradnl" noProof="0" dirty="0" smtClean="0"/>
              <a:t>Tratamiento de las incertidumbres debidas</a:t>
            </a:r>
            <a:br>
              <a:rPr lang="es-ES_tradnl" noProof="0" dirty="0" smtClean="0"/>
            </a:br>
            <a:r>
              <a:rPr lang="es-ES_tradnl" noProof="0" dirty="0" smtClean="0"/>
              <a:t>a la integridad de la reserva de carbono</a:t>
            </a:r>
            <a:endParaRPr lang="es-ES_tradnl" noProof="0" dirty="0"/>
          </a:p>
        </p:txBody>
      </p:sp>
      <p:sp>
        <p:nvSpPr>
          <p:cNvPr id="11" name="Tijdelijke aanduiding voor tekst 2"/>
          <p:cNvSpPr>
            <a:spLocks noGrp="1"/>
          </p:cNvSpPr>
          <p:nvPr>
            <p:ph type="body" sz="quarter" idx="10"/>
          </p:nvPr>
        </p:nvSpPr>
        <p:spPr>
          <a:xfrm>
            <a:off x="359728" y="1728937"/>
            <a:ext cx="8616632" cy="4403725"/>
          </a:xfrm>
        </p:spPr>
        <p:txBody>
          <a:bodyPr/>
          <a:lstStyle/>
          <a:p>
            <a:pPr eaLnBrk="1" hangingPunct="1">
              <a:defRPr/>
            </a:pPr>
            <a:r>
              <a:rPr lang="es-ES_tradnl" sz="1500" noProof="0" dirty="0" smtClean="0"/>
              <a:t>Deben incluirse todas las reservas y actividades “</a:t>
            </a:r>
            <a:r>
              <a:rPr lang="es-ES_tradnl" sz="1500" i="1" noProof="0" dirty="0" smtClean="0"/>
              <a:t>significativas</a:t>
            </a:r>
            <a:r>
              <a:rPr lang="es-ES_tradnl" sz="1500" noProof="0" dirty="0" smtClean="0"/>
              <a:t>”:</a:t>
            </a:r>
          </a:p>
          <a:p>
            <a:pPr marL="625475" lvl="1" indent="-260350">
              <a:spcBef>
                <a:spcPts val="600"/>
              </a:spcBef>
              <a:buFont typeface="Arial" pitchFamily="34" charset="0"/>
              <a:buChar char="•"/>
              <a:defRPr/>
            </a:pPr>
            <a:r>
              <a:rPr lang="es-ES_tradnl" sz="1400" noProof="0" dirty="0" smtClean="0"/>
              <a:t>En primer lugar, las "</a:t>
            </a:r>
            <a:r>
              <a:rPr lang="es-ES_tradnl" sz="1400" i="1" noProof="0" dirty="0" smtClean="0"/>
              <a:t>categorías clave</a:t>
            </a:r>
            <a:r>
              <a:rPr lang="es-ES_tradnl" sz="1400" noProof="0" dirty="0" smtClean="0"/>
              <a:t>" (CC) (es decir, las categorías/actividades que contribuyen sustancialmente al inventario nacional de GEI) deben identificarse de acuerdo con la orientación del IPCC (IPCC, 2006, vol. 4, cap. 1.1.3). </a:t>
            </a:r>
          </a:p>
          <a:p>
            <a:pPr marL="625475" lvl="1" indent="-260350">
              <a:spcBef>
                <a:spcPts val="600"/>
              </a:spcBef>
              <a:buFont typeface="Arial" pitchFamily="34" charset="0"/>
              <a:buChar char="•"/>
              <a:defRPr/>
            </a:pPr>
            <a:r>
              <a:rPr lang="es-ES_tradnl" sz="1400" noProof="0" dirty="0" smtClean="0"/>
              <a:t>En una CC, una reserva es "significativa" si representa &gt;25 %-30 % de las emisiones de la categoría. </a:t>
            </a:r>
          </a:p>
          <a:p>
            <a:pPr>
              <a:spcBef>
                <a:spcPts val="600"/>
              </a:spcBef>
              <a:defRPr/>
            </a:pPr>
            <a:r>
              <a:rPr lang="es-ES_tradnl" sz="1500" noProof="0" dirty="0" smtClean="0">
                <a:sym typeface="Wingdings" panose="05000000000000000000" pitchFamily="2" charset="2"/>
              </a:rPr>
              <a:t>Los depósitos pueden omitirse de acuerdo con el </a:t>
            </a:r>
            <a:r>
              <a:rPr lang="es-ES_tradnl" sz="1500" i="1" noProof="0" dirty="0" smtClean="0">
                <a:sym typeface="Wingdings" panose="05000000000000000000" pitchFamily="2" charset="2"/>
              </a:rPr>
              <a:t>principio </a:t>
            </a:r>
            <a:r>
              <a:rPr lang="es-ES_tradnl" sz="1500" i="1" dirty="0" smtClean="0">
                <a:sym typeface="Wingdings" panose="05000000000000000000" pitchFamily="2" charset="2"/>
              </a:rPr>
              <a:t>conservador</a:t>
            </a:r>
            <a:r>
              <a:rPr lang="es-ES_tradnl" sz="1500" noProof="0" dirty="0" smtClean="0">
                <a:sym typeface="Wingdings" panose="05000000000000000000" pitchFamily="2" charset="2"/>
              </a:rPr>
              <a:t>.</a:t>
            </a:r>
          </a:p>
          <a:p>
            <a:pPr eaLnBrk="1" hangingPunct="1">
              <a:spcBef>
                <a:spcPts val="600"/>
              </a:spcBef>
              <a:defRPr/>
            </a:pPr>
            <a:r>
              <a:rPr lang="es-ES_tradnl" sz="1500" noProof="0" dirty="0" smtClean="0"/>
              <a:t>Por otra parte, las emisiones/absorciones de CC y los depósitos significativos deben estimarse con los métodos del nivel 2 o 3*, que se supone son menos inciertos que los del nivel 1.</a:t>
            </a:r>
          </a:p>
          <a:p>
            <a:pPr marL="0" indent="0" eaLnBrk="1" hangingPunct="1">
              <a:lnSpc>
                <a:spcPct val="100000"/>
              </a:lnSpc>
              <a:spcAft>
                <a:spcPts val="600"/>
              </a:spcAft>
              <a:buNone/>
              <a:defRPr/>
            </a:pPr>
            <a:r>
              <a:rPr lang="es-ES_tradnl" sz="1400" noProof="0" dirty="0" smtClean="0">
                <a:sym typeface="Wingdings" panose="05000000000000000000" pitchFamily="2" charset="2"/>
              </a:rPr>
              <a:t>*Las circunstancias nacionales (p. ej., falta de recursos documentada) pueden justificar el uso del nivel 1 para CC.</a:t>
            </a:r>
            <a:endParaRPr lang="es-ES_tradnl" sz="1400" noProof="0" dirty="0" smtClean="0"/>
          </a:p>
        </p:txBody>
      </p:sp>
    </p:spTree>
    <p:extLst>
      <p:ext uri="{BB962C8B-B14F-4D97-AF65-F5344CB8AC3E}">
        <p14:creationId xmlns:p14="http://schemas.microsoft.com/office/powerpoint/2010/main" val="2783677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s-ES_tradnl" noProof="0" dirty="0" smtClean="0"/>
              <a:t>Esquema de la conferencia</a:t>
            </a:r>
            <a:endParaRPr lang="es-ES_tradnl" noProof="0" dirty="0"/>
          </a:p>
        </p:txBody>
      </p:sp>
      <p:sp>
        <p:nvSpPr>
          <p:cNvPr id="3" name="Tijdelijke aanduiding voor tekst 2"/>
          <p:cNvSpPr>
            <a:spLocks noGrp="1"/>
          </p:cNvSpPr>
          <p:nvPr>
            <p:ph type="body" sz="quarter" idx="10"/>
          </p:nvPr>
        </p:nvSpPr>
        <p:spPr>
          <a:xfrm>
            <a:off x="420688" y="1380380"/>
            <a:ext cx="8521700" cy="3452495"/>
          </a:xfrm>
        </p:spPr>
        <p:txBody>
          <a:bodyPr/>
          <a:lstStyle/>
          <a:p>
            <a:pPr marL="457200" indent="-457200" eaLnBrk="1" hangingPunct="1">
              <a:lnSpc>
                <a:spcPct val="100000"/>
              </a:lnSpc>
              <a:buSzPct val="115000"/>
              <a:buFont typeface="+mj-lt"/>
              <a:buAutoNum type="arabicPeriod"/>
              <a:defRPr/>
            </a:pPr>
            <a:r>
              <a:rPr lang="es-ES_tradnl" b="1" noProof="0" dirty="0" smtClean="0"/>
              <a:t>Importancia de identificar las incertidumbres</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Conceptos generales</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Incertidumbres en las estimaciones del cambio del área</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Incertidumbres en las estimaciones del cambio en las reservas de carbono</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Combinación de incertidumbres</a:t>
            </a:r>
          </a:p>
          <a:p>
            <a:pPr marL="342900" indent="-342900" eaLnBrk="1" hangingPunct="1">
              <a:buSzPct val="115000"/>
              <a:buFont typeface="+mj-lt"/>
              <a:buAutoNum type="arabicPeriod"/>
              <a:defRPr/>
            </a:pPr>
            <a:endParaRPr lang="es-ES_tradnl" noProof="0" dirty="0"/>
          </a:p>
        </p:txBody>
      </p:sp>
    </p:spTree>
    <p:extLst>
      <p:ext uri="{BB962C8B-B14F-4D97-AF65-F5344CB8AC3E}">
        <p14:creationId xmlns:p14="http://schemas.microsoft.com/office/powerpoint/2010/main" val="710423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14412"/>
          </a:xfrm>
        </p:spPr>
        <p:txBody>
          <a:bodyPr/>
          <a:lstStyle/>
          <a:p>
            <a:pPr marL="0" indent="0" eaLnBrk="1" hangingPunct="1">
              <a:defRPr/>
            </a:pPr>
            <a:r>
              <a:rPr lang="es-ES_tradnl" noProof="0" dirty="0" smtClean="0"/>
              <a:t>Representatividad de las parcelas</a:t>
            </a:r>
            <a:br>
              <a:rPr lang="es-ES_tradnl" noProof="0" dirty="0" smtClean="0"/>
            </a:br>
            <a:r>
              <a:rPr lang="es-ES_tradnl" noProof="0" dirty="0" smtClean="0"/>
              <a:t>de muestreo</a:t>
            </a:r>
          </a:p>
        </p:txBody>
      </p:sp>
      <p:sp>
        <p:nvSpPr>
          <p:cNvPr id="11" name="Tijdelijke aanduiding voor tekst 2"/>
          <p:cNvSpPr>
            <a:spLocks noGrp="1"/>
          </p:cNvSpPr>
          <p:nvPr>
            <p:ph type="body" sz="quarter" idx="10"/>
          </p:nvPr>
        </p:nvSpPr>
        <p:spPr>
          <a:xfrm>
            <a:off x="492125" y="1493184"/>
            <a:ext cx="8521700" cy="4403725"/>
          </a:xfrm>
        </p:spPr>
        <p:txBody>
          <a:bodyPr/>
          <a:lstStyle/>
          <a:p>
            <a:pPr eaLnBrk="1" hangingPunct="1">
              <a:defRPr/>
            </a:pPr>
            <a:r>
              <a:rPr lang="es-ES_tradnl" i="1" noProof="0" dirty="0" smtClean="0"/>
              <a:t>Alta variación de contenido de biomasa en los bosques tropicales</a:t>
            </a:r>
            <a:r>
              <a:rPr lang="es-ES_tradnl" noProof="0" dirty="0" smtClean="0"/>
              <a:t> </a:t>
            </a:r>
            <a:r>
              <a:rPr lang="es-ES_tradnl" i="1" noProof="0" dirty="0" smtClean="0">
                <a:sym typeface="Wingdings" panose="05000000000000000000" pitchFamily="2" charset="2"/>
              </a:rPr>
              <a:t> Una muestra no representativa puede introducir un sesgo considerable.</a:t>
            </a:r>
            <a:r>
              <a:rPr lang="es-ES_tradnl" noProof="0" dirty="0" smtClean="0"/>
              <a:t/>
            </a:r>
            <a:br>
              <a:rPr lang="es-ES_tradnl" noProof="0" dirty="0" smtClean="0"/>
            </a:br>
            <a:endParaRPr lang="es-ES_tradnl" i="1" noProof="0" dirty="0" smtClean="0">
              <a:sym typeface="Wingdings" panose="05000000000000000000" pitchFamily="2" charset="2"/>
            </a:endParaRPr>
          </a:p>
          <a:p>
            <a:pPr eaLnBrk="1" hangingPunct="1">
              <a:defRPr/>
            </a:pPr>
            <a:endParaRPr lang="es-ES_tradnl" i="1" noProof="0" dirty="0" smtClean="0"/>
          </a:p>
        </p:txBody>
      </p:sp>
      <p:pic>
        <p:nvPicPr>
          <p:cNvPr id="36869" name="Picture 2"/>
          <p:cNvPicPr>
            <a:picLocks noChangeAspect="1"/>
          </p:cNvPicPr>
          <p:nvPr/>
        </p:nvPicPr>
        <p:blipFill>
          <a:blip r:embed="rId3"/>
          <a:srcRect t="35469" r="35469"/>
          <a:stretch>
            <a:fillRect/>
          </a:stretch>
        </p:blipFill>
        <p:spPr bwMode="auto">
          <a:xfrm>
            <a:off x="561975" y="3063875"/>
            <a:ext cx="3876675" cy="2584450"/>
          </a:xfrm>
          <a:prstGeom prst="rect">
            <a:avLst/>
          </a:prstGeom>
          <a:noFill/>
          <a:ln w="9525">
            <a:noFill/>
            <a:miter lim="800000"/>
            <a:headEnd/>
            <a:tailEnd/>
          </a:ln>
        </p:spPr>
      </p:pic>
      <p:pic>
        <p:nvPicPr>
          <p:cNvPr id="36870" name="Picture 4"/>
          <p:cNvPicPr>
            <a:picLocks noChangeAspect="1"/>
          </p:cNvPicPr>
          <p:nvPr/>
        </p:nvPicPr>
        <p:blipFill>
          <a:blip r:embed="rId4"/>
          <a:srcRect t="19125" r="19125"/>
          <a:stretch>
            <a:fillRect/>
          </a:stretch>
        </p:blipFill>
        <p:spPr bwMode="auto">
          <a:xfrm>
            <a:off x="4752975" y="3063875"/>
            <a:ext cx="3876675" cy="2584450"/>
          </a:xfrm>
          <a:prstGeom prst="rect">
            <a:avLst/>
          </a:prstGeom>
          <a:noFill/>
          <a:ln w="9525">
            <a:noFill/>
            <a:miter lim="800000"/>
            <a:headEnd/>
            <a:tailEnd/>
          </a:ln>
        </p:spPr>
      </p:pic>
    </p:spTree>
    <p:extLst>
      <p:ext uri="{BB962C8B-B14F-4D97-AF65-F5344CB8AC3E}">
        <p14:creationId xmlns:p14="http://schemas.microsoft.com/office/powerpoint/2010/main" val="3098970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442" y="230190"/>
            <a:ext cx="8652358" cy="1353086"/>
          </a:xfrm>
        </p:spPr>
        <p:txBody>
          <a:bodyPr/>
          <a:lstStyle/>
          <a:p>
            <a:pPr marL="0" indent="0" eaLnBrk="1" hangingPunct="1">
              <a:defRPr/>
            </a:pPr>
            <a:r>
              <a:rPr lang="es-ES_tradnl" noProof="0" dirty="0" smtClean="0"/>
              <a:t>Tratamiento de incertidumbres debidas</a:t>
            </a:r>
            <a:br>
              <a:rPr lang="es-ES_tradnl" noProof="0" dirty="0" smtClean="0"/>
            </a:br>
            <a:r>
              <a:rPr lang="es-ES_tradnl" noProof="0" dirty="0" smtClean="0"/>
              <a:t>a la representatividad</a:t>
            </a:r>
          </a:p>
        </p:txBody>
      </p:sp>
      <p:sp>
        <p:nvSpPr>
          <p:cNvPr id="11" name="Tijdelijke aanduiding voor tekst 2"/>
          <p:cNvSpPr>
            <a:spLocks noGrp="1"/>
          </p:cNvSpPr>
          <p:nvPr>
            <p:ph type="body" sz="quarter" idx="10"/>
          </p:nvPr>
        </p:nvSpPr>
        <p:spPr>
          <a:xfrm>
            <a:off x="420688" y="1574545"/>
            <a:ext cx="8521700" cy="4403725"/>
          </a:xfrm>
        </p:spPr>
        <p:txBody>
          <a:bodyPr/>
          <a:lstStyle/>
          <a:p>
            <a:pPr>
              <a:spcBef>
                <a:spcPts val="1800"/>
              </a:spcBef>
              <a:defRPr/>
            </a:pPr>
            <a:r>
              <a:rPr lang="es-ES_tradnl" sz="1900" dirty="0" smtClean="0"/>
              <a:t>Se necesita un m</a:t>
            </a:r>
            <a:r>
              <a:rPr lang="es-ES_tradnl" sz="1900" noProof="0" dirty="0" smtClean="0"/>
              <a:t>uestreo estadístico coherente en las áreas clave.</a:t>
            </a:r>
          </a:p>
          <a:p>
            <a:pPr>
              <a:defRPr/>
            </a:pPr>
            <a:r>
              <a:rPr lang="es-ES_tradnl" sz="1900" noProof="0" dirty="0" smtClean="0">
                <a:sym typeface="Wingdings" panose="05000000000000000000" pitchFamily="2" charset="2"/>
              </a:rPr>
              <a:t>La distribución de muestras en las principales gradientes de suelo/topográficas del paisaje, </a:t>
            </a:r>
            <a:r>
              <a:rPr lang="es-ES_tradnl" sz="1900" noProof="0" dirty="0" smtClean="0"/>
              <a:t>p. ej., 20 parcelas (de 0,25 ha cada una) o una muestra de 5 ha puede posibilitar la estimación de la BA a escala del paisaje con ±10 % (IC del 95</a:t>
            </a:r>
            <a:r>
              <a:rPr lang="en-US" sz="1900" dirty="0" smtClean="0"/>
              <a:t> </a:t>
            </a:r>
            <a:r>
              <a:rPr lang="es-ES_tradnl" sz="1900" noProof="0" dirty="0" smtClean="0"/>
              <a:t>%).</a:t>
            </a:r>
          </a:p>
          <a:p>
            <a:pPr eaLnBrk="1" hangingPunct="1">
              <a:defRPr/>
            </a:pPr>
            <a:r>
              <a:rPr lang="es-ES_tradnl" sz="1900" noProof="0" dirty="0" smtClean="0"/>
              <a:t>Si se conoce la posición geográfica, pueden utilizarse mapas de la biomasa mundial (1 km Saatchi/500 m Baccini) para estimar la BA.</a:t>
            </a:r>
          </a:p>
          <a:p>
            <a:pPr eaLnBrk="1" hangingPunct="1">
              <a:defRPr/>
            </a:pPr>
            <a:r>
              <a:rPr lang="es-ES_tradnl" sz="1900" noProof="0" dirty="0" smtClean="0"/>
              <a:t>Si se desconoce la posición geográfica, pueden utilizarse mapas de la biomasa mundial para obtener mejores valores de datos del nivel 1.</a:t>
            </a:r>
            <a:endParaRPr lang="es-ES_tradnl" sz="1900" noProof="0" dirty="0"/>
          </a:p>
        </p:txBody>
      </p:sp>
    </p:spTree>
    <p:extLst>
      <p:ext uri="{BB962C8B-B14F-4D97-AF65-F5344CB8AC3E}">
        <p14:creationId xmlns:p14="http://schemas.microsoft.com/office/powerpoint/2010/main" val="19000028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2"/>
          <p:cNvSpPr>
            <a:spLocks noGrp="1"/>
          </p:cNvSpPr>
          <p:nvPr>
            <p:ph type="body" sz="quarter" idx="4294967295"/>
          </p:nvPr>
        </p:nvSpPr>
        <p:spPr>
          <a:xfrm>
            <a:off x="393276" y="1235265"/>
            <a:ext cx="8521700" cy="2896029"/>
          </a:xfrm>
        </p:spPr>
        <p:txBody>
          <a:bodyPr/>
          <a:lstStyle/>
          <a:p>
            <a:pPr marL="0" indent="0" eaLnBrk="1" hangingPunct="1">
              <a:buFont typeface="Wingdings" pitchFamily="2" charset="2"/>
              <a:buNone/>
            </a:pPr>
            <a:r>
              <a:rPr lang="es-ES_tradnl" i="1" noProof="0" dirty="0" smtClean="0"/>
              <a:t>Para Panamá central:</a:t>
            </a:r>
            <a:endParaRPr lang="es-ES_tradnl" i="1" noProof="0" dirty="0"/>
          </a:p>
        </p:txBody>
      </p:sp>
      <p:sp>
        <p:nvSpPr>
          <p:cNvPr id="2" name="Titel 1"/>
          <p:cNvSpPr>
            <a:spLocks noGrp="1"/>
          </p:cNvSpPr>
          <p:nvPr>
            <p:ph type="title" idx="4294967295"/>
          </p:nvPr>
        </p:nvSpPr>
        <p:spPr>
          <a:xfrm>
            <a:off x="378007" y="230188"/>
            <a:ext cx="8556431" cy="1005077"/>
          </a:xfrm>
        </p:spPr>
        <p:txBody>
          <a:bodyPr/>
          <a:lstStyle/>
          <a:p>
            <a:pPr eaLnBrk="1" hangingPunct="1">
              <a:lnSpc>
                <a:spcPts val="3500"/>
              </a:lnSpc>
              <a:defRPr/>
            </a:pPr>
            <a:r>
              <a:rPr lang="es-ES_tradnl" noProof="0" dirty="0" smtClean="0"/>
              <a:t>Propagación del error de la estimación</a:t>
            </a:r>
            <a:br>
              <a:rPr lang="es-ES_tradnl" noProof="0" dirty="0" smtClean="0"/>
            </a:br>
            <a:r>
              <a:rPr lang="es-ES_tradnl" noProof="0" dirty="0" smtClean="0"/>
              <a:t>de la BA</a:t>
            </a:r>
            <a:endParaRPr lang="es-ES_tradnl" sz="1600" noProof="0" dirty="0"/>
          </a:p>
        </p:txBody>
      </p:sp>
      <p:pic>
        <p:nvPicPr>
          <p:cNvPr id="4" name="Picture 3"/>
          <p:cNvPicPr>
            <a:picLocks noChangeAspect="1"/>
          </p:cNvPicPr>
          <p:nvPr/>
        </p:nvPicPr>
        <p:blipFill>
          <a:blip r:embed="rId3"/>
          <a:stretch>
            <a:fillRect/>
          </a:stretch>
        </p:blipFill>
        <p:spPr>
          <a:xfrm>
            <a:off x="15951" y="1816828"/>
            <a:ext cx="9128049" cy="4215593"/>
          </a:xfrm>
          <a:prstGeom prst="rect">
            <a:avLst/>
          </a:prstGeom>
        </p:spPr>
      </p:pic>
      <p:sp>
        <p:nvSpPr>
          <p:cNvPr id="10" name="TextBox 9"/>
          <p:cNvSpPr txBox="1"/>
          <p:nvPr/>
        </p:nvSpPr>
        <p:spPr>
          <a:xfrm>
            <a:off x="3504156" y="4131294"/>
            <a:ext cx="812780" cy="320601"/>
          </a:xfrm>
          <a:prstGeom prst="rect">
            <a:avLst/>
          </a:prstGeom>
          <a:noFill/>
        </p:spPr>
        <p:txBody>
          <a:bodyPr wrap="none" rtlCol="0">
            <a:spAutoFit/>
          </a:bodyPr>
          <a:lstStyle/>
          <a:p>
            <a:pPr>
              <a:lnSpc>
                <a:spcPts val="1800"/>
              </a:lnSpc>
            </a:pPr>
            <a:r>
              <a:rPr lang="en-US" sz="1400" dirty="0" smtClean="0">
                <a:solidFill>
                  <a:schemeClr val="accent6"/>
                </a:solidFill>
                <a:latin typeface="Times"/>
              </a:rPr>
              <a:t>(gravedad)</a:t>
            </a:r>
            <a:endParaRPr lang="es-ES" sz="1400" dirty="0">
              <a:solidFill>
                <a:schemeClr val="accent6"/>
              </a:solidFill>
              <a:latin typeface="Times"/>
              <a:cs typeface="Times"/>
            </a:endParaRPr>
          </a:p>
        </p:txBody>
      </p:sp>
      <p:sp>
        <p:nvSpPr>
          <p:cNvPr id="17" name="TextBox 16"/>
          <p:cNvSpPr txBox="1"/>
          <p:nvPr/>
        </p:nvSpPr>
        <p:spPr>
          <a:xfrm>
            <a:off x="6876685" y="1516298"/>
            <a:ext cx="2180405" cy="323165"/>
          </a:xfrm>
          <a:prstGeom prst="rect">
            <a:avLst/>
          </a:prstGeom>
          <a:noFill/>
        </p:spPr>
        <p:txBody>
          <a:bodyPr wrap="none" rtlCol="0">
            <a:spAutoFit/>
          </a:bodyPr>
          <a:lstStyle/>
          <a:p>
            <a:pPr>
              <a:lnSpc>
                <a:spcPts val="1800"/>
              </a:lnSpc>
            </a:pPr>
            <a:r>
              <a:rPr lang="en-US" sz="1400" i="1" dirty="0" smtClean="0">
                <a:latin typeface="Verdana" pitchFamily="34" charset="0"/>
              </a:rPr>
              <a:t>(Chave y otros, 2004)</a:t>
            </a:r>
            <a:endParaRPr lang="es-ES" sz="1400" i="1" dirty="0">
              <a:latin typeface="Verdana" pitchFamily="34" charset="0"/>
            </a:endParaRPr>
          </a:p>
        </p:txBody>
      </p:sp>
    </p:spTree>
    <p:extLst>
      <p:ext uri="{BB962C8B-B14F-4D97-AF65-F5344CB8AC3E}">
        <p14:creationId xmlns:p14="http://schemas.microsoft.com/office/powerpoint/2010/main" val="535353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4"/>
          <p:cNvPicPr>
            <a:picLocks noChangeAspect="1"/>
          </p:cNvPicPr>
          <p:nvPr/>
        </p:nvPicPr>
        <p:blipFill>
          <a:blip r:embed="rId3"/>
          <a:srcRect r="22501"/>
          <a:stretch>
            <a:fillRect/>
          </a:stretch>
        </p:blipFill>
        <p:spPr bwMode="auto">
          <a:xfrm>
            <a:off x="4495800" y="1911350"/>
            <a:ext cx="4497388" cy="3775075"/>
          </a:xfrm>
          <a:prstGeom prst="rect">
            <a:avLst/>
          </a:prstGeom>
          <a:noFill/>
          <a:ln w="9525">
            <a:noFill/>
            <a:miter lim="800000"/>
            <a:headEnd/>
            <a:tailEnd/>
          </a:ln>
        </p:spPr>
      </p:pic>
      <p:sp>
        <p:nvSpPr>
          <p:cNvPr id="11" name="Tijdelijke aanduiding voor tekst 2"/>
          <p:cNvSpPr>
            <a:spLocks noGrp="1"/>
          </p:cNvSpPr>
          <p:nvPr>
            <p:ph type="body" sz="quarter" idx="10"/>
          </p:nvPr>
        </p:nvSpPr>
        <p:spPr>
          <a:xfrm>
            <a:off x="471488" y="1699822"/>
            <a:ext cx="8521700" cy="4403725"/>
          </a:xfrm>
        </p:spPr>
        <p:txBody>
          <a:bodyPr/>
          <a:lstStyle/>
          <a:p>
            <a:pPr marL="0" indent="0" eaLnBrk="1" hangingPunct="1">
              <a:buFont typeface="Wingdings" pitchFamily="2" charset="2"/>
              <a:buNone/>
              <a:defRPr/>
            </a:pPr>
            <a:r>
              <a:rPr lang="es-ES_tradnl" sz="1800" noProof="0" dirty="0" smtClean="0"/>
              <a:t>Mapa de Saatchi a un IC del 95 %:</a:t>
            </a:r>
          </a:p>
          <a:p>
            <a:pPr eaLnBrk="1" hangingPunct="1">
              <a:defRPr/>
            </a:pPr>
            <a:r>
              <a:rPr lang="es-ES_tradnl" sz="1800" i="1" noProof="0" dirty="0" smtClean="0"/>
              <a:t>Incertidumbre general de la BA </a:t>
            </a:r>
            <a:r>
              <a:rPr lang="es-ES_tradnl" sz="1800" noProof="0" dirty="0" smtClean="0"/>
              <a:t/>
            </a:r>
            <a:br>
              <a:rPr lang="es-ES_tradnl" sz="1800" noProof="0" dirty="0" smtClean="0"/>
            </a:br>
            <a:r>
              <a:rPr lang="es-ES_tradnl" sz="1800" i="1" noProof="0" dirty="0" smtClean="0"/>
              <a:t>a nivel del píxel (promediada)</a:t>
            </a:r>
            <a:r>
              <a:rPr lang="es-ES_tradnl" noProof="0" dirty="0" smtClean="0"/>
              <a:t/>
            </a:r>
            <a:br>
              <a:rPr lang="es-ES_tradnl" noProof="0" dirty="0" smtClean="0"/>
            </a:br>
            <a:r>
              <a:rPr lang="es-ES_tradnl" sz="1400" i="1" noProof="0" dirty="0" smtClean="0"/>
              <a:t>±30 % (±6 % a ±53 %)</a:t>
            </a:r>
          </a:p>
          <a:p>
            <a:pPr eaLnBrk="1" hangingPunct="1">
              <a:defRPr/>
            </a:pPr>
            <a:r>
              <a:rPr lang="es-ES_tradnl" sz="1800" i="1" noProof="0" dirty="0" smtClean="0"/>
              <a:t>Incertidumbres regionales:</a:t>
            </a:r>
            <a:r>
              <a:rPr lang="es-ES_tradnl" noProof="0" dirty="0" smtClean="0"/>
              <a:t/>
            </a:r>
            <a:br>
              <a:rPr lang="es-ES_tradnl" noProof="0" dirty="0" smtClean="0"/>
            </a:br>
            <a:r>
              <a:rPr lang="es-ES_tradnl" sz="1400" i="1" noProof="0" dirty="0" smtClean="0"/>
              <a:t>América: ±27 %; África: ±32 %</a:t>
            </a:r>
            <a:r>
              <a:rPr lang="es-ES_tradnl" sz="1400" noProof="0" dirty="0" smtClean="0"/>
              <a:t/>
            </a:r>
            <a:br>
              <a:rPr lang="es-ES_tradnl" sz="1400" noProof="0" dirty="0" smtClean="0"/>
            </a:br>
            <a:r>
              <a:rPr lang="es-ES_tradnl" sz="1400" i="1" noProof="0" dirty="0" smtClean="0"/>
              <a:t>Asia: ±33 %</a:t>
            </a:r>
          </a:p>
          <a:p>
            <a:pPr eaLnBrk="1" hangingPunct="1">
              <a:defRPr/>
            </a:pPr>
            <a:r>
              <a:rPr lang="es-ES_tradnl" sz="1800" i="1" noProof="0" dirty="0" smtClean="0"/>
              <a:t>Incertidumbre de la reserva total de C</a:t>
            </a:r>
            <a:r>
              <a:rPr lang="es-ES_tradnl" sz="1800" noProof="0" dirty="0" smtClean="0"/>
              <a:t/>
            </a:r>
            <a:br>
              <a:rPr lang="es-ES_tradnl" sz="1800" noProof="0" dirty="0" smtClean="0"/>
            </a:br>
            <a:r>
              <a:rPr lang="es-ES_tradnl" sz="1800" i="1" noProof="0" dirty="0" smtClean="0"/>
              <a:t>a nivel del píxel (promediada)</a:t>
            </a:r>
            <a:r>
              <a:rPr lang="es-ES_tradnl" noProof="0" dirty="0" smtClean="0"/>
              <a:t/>
            </a:r>
            <a:br>
              <a:rPr lang="es-ES_tradnl" noProof="0" dirty="0" smtClean="0"/>
            </a:br>
            <a:r>
              <a:rPr lang="es-ES_tradnl" sz="1400" i="1" noProof="0" dirty="0" smtClean="0"/>
              <a:t>±38 %; </a:t>
            </a:r>
            <a:r>
              <a:rPr lang="es-ES_tradnl" sz="1400" noProof="0" dirty="0" smtClean="0"/>
              <a:t/>
            </a:r>
            <a:br>
              <a:rPr lang="es-ES_tradnl" sz="1400" noProof="0" dirty="0" smtClean="0"/>
            </a:br>
            <a:r>
              <a:rPr lang="es-ES_tradnl" sz="1400" i="1" noProof="0" dirty="0" smtClean="0"/>
              <a:t>±5 % (10 000 ha); ±1 % (&gt;1 000 000 ha)</a:t>
            </a:r>
          </a:p>
          <a:p>
            <a:pPr eaLnBrk="1" hangingPunct="1">
              <a:defRPr/>
            </a:pPr>
            <a:endParaRPr lang="es-ES_tradnl" i="1" noProof="0" dirty="0"/>
          </a:p>
        </p:txBody>
      </p:sp>
      <p:pic>
        <p:nvPicPr>
          <p:cNvPr id="40966" name="Picture 2"/>
          <p:cNvPicPr>
            <a:picLocks noChangeAspect="1" noChangeArrowheads="1"/>
          </p:cNvPicPr>
          <p:nvPr/>
        </p:nvPicPr>
        <p:blipFill>
          <a:blip r:embed="rId4"/>
          <a:srcRect/>
          <a:stretch>
            <a:fillRect/>
          </a:stretch>
        </p:blipFill>
        <p:spPr bwMode="auto">
          <a:xfrm>
            <a:off x="8126413" y="1911350"/>
            <a:ext cx="866775" cy="485775"/>
          </a:xfrm>
          <a:prstGeom prst="rect">
            <a:avLst/>
          </a:prstGeom>
          <a:noFill/>
          <a:ln w="9525">
            <a:noFill/>
            <a:miter lim="800000"/>
            <a:headEnd/>
            <a:tailEnd/>
          </a:ln>
        </p:spPr>
      </p:pic>
      <p:sp>
        <p:nvSpPr>
          <p:cNvPr id="7" name="Titel 1"/>
          <p:cNvSpPr txBox="1">
            <a:spLocks/>
          </p:cNvSpPr>
          <p:nvPr/>
        </p:nvSpPr>
        <p:spPr bwMode="auto">
          <a:xfrm>
            <a:off x="415442" y="230189"/>
            <a:ext cx="8652358" cy="1353086"/>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pPr marL="0" indent="0" eaLnBrk="1" hangingPunct="1">
              <a:buFont typeface="Wingdings" pitchFamily="2" charset="2"/>
              <a:buNone/>
              <a:defRPr/>
            </a:pPr>
            <a:r>
              <a:rPr lang="en-US" sz="2800" dirty="0"/>
              <a:t>Ejemplos de incertidumbres de los mapas mundiales recientes de la </a:t>
            </a:r>
            <a:r>
              <a:rPr lang="en-US" sz="2800" dirty="0" smtClean="0"/>
              <a:t>BA </a:t>
            </a:r>
            <a:r>
              <a:rPr lang="en-US" sz="2800" dirty="0"/>
              <a:t>(1/3)</a:t>
            </a:r>
            <a:endParaRPr lang="es-ES" sz="2800" dirty="0"/>
          </a:p>
        </p:txBody>
      </p:sp>
    </p:spTree>
    <p:extLst>
      <p:ext uri="{BB962C8B-B14F-4D97-AF65-F5344CB8AC3E}">
        <p14:creationId xmlns:p14="http://schemas.microsoft.com/office/powerpoint/2010/main" val="3282050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2"/>
          <p:cNvSpPr>
            <a:spLocks noGrp="1"/>
          </p:cNvSpPr>
          <p:nvPr>
            <p:ph type="body" sz="quarter" idx="10"/>
          </p:nvPr>
        </p:nvSpPr>
        <p:spPr>
          <a:xfrm>
            <a:off x="471488" y="1804777"/>
            <a:ext cx="8521700" cy="4403725"/>
          </a:xfrm>
        </p:spPr>
        <p:txBody>
          <a:bodyPr/>
          <a:lstStyle/>
          <a:p>
            <a:pPr marL="0" indent="0" eaLnBrk="1" hangingPunct="1">
              <a:buFont typeface="Wingdings" pitchFamily="2" charset="2"/>
              <a:buNone/>
            </a:pPr>
            <a:r>
              <a:rPr lang="es-ES_tradnl" noProof="0" dirty="0" smtClean="0"/>
              <a:t>Mapa de Baccini a un IC</a:t>
            </a:r>
            <a:r>
              <a:rPr lang="es-ES_tradnl" dirty="0"/>
              <a:t/>
            </a:r>
            <a:br>
              <a:rPr lang="es-ES_tradnl" dirty="0"/>
            </a:br>
            <a:r>
              <a:rPr lang="es-ES_tradnl" noProof="0" dirty="0" smtClean="0"/>
              <a:t>del 95 %:</a:t>
            </a:r>
          </a:p>
          <a:p>
            <a:pPr marL="0" indent="0" eaLnBrk="1" hangingPunct="1"/>
            <a:r>
              <a:rPr lang="es-ES_tradnl" i="1" noProof="0" dirty="0" smtClean="0"/>
              <a:t>Incertidumbres regionales</a:t>
            </a:r>
            <a:r>
              <a:rPr lang="es-ES_tradnl" noProof="0" dirty="0" smtClean="0"/>
              <a:t/>
            </a:r>
            <a:br>
              <a:rPr lang="es-ES_tradnl" noProof="0" dirty="0" smtClean="0"/>
            </a:br>
            <a:r>
              <a:rPr lang="es-ES_tradnl" i="1" noProof="0" dirty="0" smtClean="0"/>
              <a:t>para reservas de carbono:</a:t>
            </a:r>
            <a:r>
              <a:rPr lang="es-ES_tradnl" noProof="0" dirty="0" smtClean="0"/>
              <a:t/>
            </a:r>
            <a:br>
              <a:rPr lang="es-ES_tradnl" noProof="0" dirty="0" smtClean="0"/>
            </a:br>
            <a:r>
              <a:rPr lang="es-ES_tradnl" sz="1600" i="1" noProof="0" dirty="0" smtClean="0"/>
              <a:t>América: ±7,1 %; África: ±13,2 %</a:t>
            </a:r>
            <a:r>
              <a:rPr lang="es-ES_tradnl" noProof="0" dirty="0" smtClean="0"/>
              <a:t/>
            </a:r>
            <a:br>
              <a:rPr lang="es-ES_tradnl" noProof="0" dirty="0" smtClean="0"/>
            </a:br>
            <a:r>
              <a:rPr lang="es-ES_tradnl" sz="1600" i="1" noProof="0" dirty="0" smtClean="0"/>
              <a:t>Asia: ±6,5 %</a:t>
            </a:r>
          </a:p>
          <a:p>
            <a:pPr marL="0" indent="0" eaLnBrk="1" hangingPunct="1"/>
            <a:endParaRPr lang="es-ES_tradnl" sz="1800" i="1" noProof="0" dirty="0" smtClean="0"/>
          </a:p>
        </p:txBody>
      </p:sp>
      <p:pic>
        <p:nvPicPr>
          <p:cNvPr id="43009" name="Picture 6"/>
          <p:cNvPicPr>
            <a:picLocks noChangeAspect="1"/>
          </p:cNvPicPr>
          <p:nvPr/>
        </p:nvPicPr>
        <p:blipFill>
          <a:blip r:embed="rId3"/>
          <a:srcRect r="22501"/>
          <a:stretch>
            <a:fillRect/>
          </a:stretch>
        </p:blipFill>
        <p:spPr bwMode="auto">
          <a:xfrm>
            <a:off x="4495800" y="1911350"/>
            <a:ext cx="4497388" cy="3775075"/>
          </a:xfrm>
          <a:prstGeom prst="rect">
            <a:avLst/>
          </a:prstGeom>
          <a:noFill/>
          <a:ln w="9525">
            <a:noFill/>
            <a:miter lim="800000"/>
            <a:headEnd/>
            <a:tailEnd/>
          </a:ln>
        </p:spPr>
      </p:pic>
      <p:pic>
        <p:nvPicPr>
          <p:cNvPr id="43013" name="Picture 2"/>
          <p:cNvPicPr>
            <a:picLocks noChangeAspect="1" noChangeArrowheads="1"/>
          </p:cNvPicPr>
          <p:nvPr/>
        </p:nvPicPr>
        <p:blipFill>
          <a:blip r:embed="rId4"/>
          <a:srcRect/>
          <a:stretch>
            <a:fillRect/>
          </a:stretch>
        </p:blipFill>
        <p:spPr bwMode="auto">
          <a:xfrm>
            <a:off x="8126413" y="1911350"/>
            <a:ext cx="866775" cy="485775"/>
          </a:xfrm>
          <a:prstGeom prst="rect">
            <a:avLst/>
          </a:prstGeom>
          <a:noFill/>
          <a:ln w="9525">
            <a:noFill/>
            <a:miter lim="800000"/>
            <a:headEnd/>
            <a:tailEnd/>
          </a:ln>
        </p:spPr>
      </p:pic>
      <p:sp>
        <p:nvSpPr>
          <p:cNvPr id="7" name="Titel 1"/>
          <p:cNvSpPr txBox="1">
            <a:spLocks/>
          </p:cNvSpPr>
          <p:nvPr/>
        </p:nvSpPr>
        <p:spPr bwMode="auto">
          <a:xfrm>
            <a:off x="415442" y="230189"/>
            <a:ext cx="8652358" cy="1353086"/>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pPr marL="0" indent="0" eaLnBrk="1" hangingPunct="1">
              <a:buFont typeface="Wingdings" pitchFamily="2" charset="2"/>
              <a:buNone/>
              <a:defRPr/>
            </a:pPr>
            <a:r>
              <a:rPr lang="en-US" sz="2800" dirty="0"/>
              <a:t>Ejemplos de incertidumbres de los mapas mundiales recientes de la </a:t>
            </a:r>
            <a:r>
              <a:rPr lang="en-US" sz="2800" dirty="0" smtClean="0"/>
              <a:t>BA </a:t>
            </a:r>
            <a:r>
              <a:rPr lang="en-US" sz="2800" dirty="0"/>
              <a:t>(2/3)</a:t>
            </a:r>
            <a:endParaRPr lang="es-ES" sz="2800" dirty="0"/>
          </a:p>
        </p:txBody>
      </p:sp>
    </p:spTree>
    <p:extLst>
      <p:ext uri="{BB962C8B-B14F-4D97-AF65-F5344CB8AC3E}">
        <p14:creationId xmlns:p14="http://schemas.microsoft.com/office/powerpoint/2010/main" val="24415091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00563" y="2090498"/>
            <a:ext cx="4606925" cy="3771900"/>
            <a:chOff x="4500319" y="1913724"/>
            <a:chExt cx="4606823" cy="3770870"/>
          </a:xfrm>
        </p:grpSpPr>
        <p:pic>
          <p:nvPicPr>
            <p:cNvPr id="48136" name="Picture 8"/>
            <p:cNvPicPr>
              <a:picLocks noChangeAspect="1"/>
            </p:cNvPicPr>
            <p:nvPr/>
          </p:nvPicPr>
          <p:blipFill>
            <a:blip r:embed="rId3"/>
            <a:srcRect r="22491"/>
            <a:stretch>
              <a:fillRect/>
            </a:stretch>
          </p:blipFill>
          <p:spPr bwMode="auto">
            <a:xfrm>
              <a:off x="4500319" y="1913724"/>
              <a:ext cx="4492523" cy="3770870"/>
            </a:xfrm>
            <a:prstGeom prst="rect">
              <a:avLst/>
            </a:prstGeom>
            <a:noFill/>
            <a:ln w="9525">
              <a:noFill/>
              <a:miter lim="800000"/>
              <a:headEnd/>
              <a:tailEnd/>
            </a:ln>
          </p:spPr>
        </p:pic>
        <p:pic>
          <p:nvPicPr>
            <p:cNvPr id="48137" name="Picture 4"/>
            <p:cNvPicPr>
              <a:picLocks noChangeAspect="1" noChangeArrowheads="1"/>
            </p:cNvPicPr>
            <p:nvPr/>
          </p:nvPicPr>
          <p:blipFill>
            <a:blip r:embed="rId4"/>
            <a:srcRect/>
            <a:stretch>
              <a:fillRect/>
            </a:stretch>
          </p:blipFill>
          <p:spPr bwMode="auto">
            <a:xfrm>
              <a:off x="8107017" y="1913724"/>
              <a:ext cx="1000125" cy="523875"/>
            </a:xfrm>
            <a:prstGeom prst="rect">
              <a:avLst/>
            </a:prstGeom>
            <a:noFill/>
            <a:ln w="9525">
              <a:noFill/>
              <a:miter lim="800000"/>
              <a:headEnd/>
              <a:tailEnd/>
            </a:ln>
          </p:spPr>
        </p:pic>
      </p:grpSp>
      <p:sp>
        <p:nvSpPr>
          <p:cNvPr id="11" name="Tijdelijke aanduiding voor tekst 2"/>
          <p:cNvSpPr>
            <a:spLocks noGrp="1"/>
          </p:cNvSpPr>
          <p:nvPr>
            <p:ph type="body" sz="quarter" idx="4294967295"/>
          </p:nvPr>
        </p:nvSpPr>
        <p:spPr>
          <a:xfrm>
            <a:off x="471485" y="1600721"/>
            <a:ext cx="8521700" cy="4403725"/>
          </a:xfrm>
        </p:spPr>
        <p:txBody>
          <a:bodyPr/>
          <a:lstStyle/>
          <a:p>
            <a:pPr marL="0" indent="0" eaLnBrk="1" hangingPunct="1">
              <a:buFont typeface="Wingdings" pitchFamily="2" charset="2"/>
              <a:buNone/>
            </a:pPr>
            <a:r>
              <a:rPr lang="es-ES_tradnl" noProof="0" dirty="0" smtClean="0"/>
              <a:t>Diferencia entre los mapas de Baccini y Saatchi:</a:t>
            </a:r>
          </a:p>
          <a:p>
            <a:pPr marL="0" indent="0" eaLnBrk="1" hangingPunct="1"/>
            <a:r>
              <a:rPr lang="es-ES_tradnl" sz="2000" i="1" noProof="0" dirty="0" smtClean="0"/>
              <a:t> </a:t>
            </a:r>
            <a:r>
              <a:rPr lang="es-ES_tradnl" sz="1800" i="1" noProof="0" dirty="0" smtClean="0"/>
              <a:t>El análisis reciente muestra</a:t>
            </a:r>
            <a:r>
              <a:rPr lang="es-ES_tradnl" sz="1800" noProof="0" dirty="0" smtClean="0"/>
              <a:t/>
            </a:r>
            <a:br>
              <a:rPr lang="es-ES_tradnl" sz="1800" noProof="0" dirty="0" smtClean="0"/>
            </a:br>
            <a:r>
              <a:rPr lang="es-ES_tradnl" sz="1800" i="1" noProof="0" dirty="0" smtClean="0"/>
              <a:t>diferencias localmente significativas,</a:t>
            </a:r>
            <a:r>
              <a:rPr lang="es-ES_tradnl" sz="1800" noProof="0" dirty="0" smtClean="0"/>
              <a:t/>
            </a:r>
            <a:br>
              <a:rPr lang="es-ES_tradnl" sz="1800" noProof="0" dirty="0" smtClean="0"/>
            </a:br>
            <a:r>
              <a:rPr lang="es-ES_tradnl" sz="1800" i="1" noProof="0" dirty="0" smtClean="0"/>
              <a:t>pero a nivel de escala regional </a:t>
            </a:r>
            <a:r>
              <a:rPr lang="es-ES_tradnl" sz="1800" noProof="0" dirty="0" smtClean="0"/>
              <a:t/>
            </a:r>
            <a:br>
              <a:rPr lang="es-ES_tradnl" sz="1800" noProof="0" dirty="0" smtClean="0"/>
            </a:br>
            <a:r>
              <a:rPr lang="es-ES_tradnl" sz="1800" i="1" noProof="0" dirty="0" smtClean="0"/>
              <a:t>los resultados son comparables. </a:t>
            </a:r>
          </a:p>
        </p:txBody>
      </p:sp>
      <p:sp>
        <p:nvSpPr>
          <p:cNvPr id="7" name="Titel 1"/>
          <p:cNvSpPr txBox="1">
            <a:spLocks/>
          </p:cNvSpPr>
          <p:nvPr/>
        </p:nvSpPr>
        <p:spPr bwMode="auto">
          <a:xfrm>
            <a:off x="415442" y="230189"/>
            <a:ext cx="8652358" cy="1353086"/>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pPr marL="0" indent="0" eaLnBrk="1" hangingPunct="1">
              <a:buFont typeface="Wingdings" pitchFamily="2" charset="2"/>
              <a:buNone/>
              <a:defRPr/>
            </a:pPr>
            <a:r>
              <a:rPr lang="en-US" sz="2800" dirty="0"/>
              <a:t>Ejemplos de incertidumbres de los mapas mundiales recientes de la </a:t>
            </a:r>
            <a:r>
              <a:rPr lang="en-US" sz="2800" dirty="0" smtClean="0"/>
              <a:t>BA </a:t>
            </a:r>
            <a:r>
              <a:rPr lang="en-US" sz="2800" dirty="0"/>
              <a:t>(3/3)</a:t>
            </a:r>
            <a:endParaRPr lang="es-ES" sz="2800" dirty="0"/>
          </a:p>
        </p:txBody>
      </p:sp>
    </p:spTree>
    <p:extLst>
      <p:ext uri="{BB962C8B-B14F-4D97-AF65-F5344CB8AC3E}">
        <p14:creationId xmlns:p14="http://schemas.microsoft.com/office/powerpoint/2010/main" val="3282100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s-ES_tradnl" noProof="0" dirty="0" smtClean="0"/>
              <a:t>Esquema de la conferencia</a:t>
            </a:r>
            <a:endParaRPr lang="es-ES_tradnl" noProof="0" dirty="0"/>
          </a:p>
        </p:txBody>
      </p:sp>
      <p:sp>
        <p:nvSpPr>
          <p:cNvPr id="3" name="Tijdelijke aanduiding voor tekst 2"/>
          <p:cNvSpPr>
            <a:spLocks noGrp="1"/>
          </p:cNvSpPr>
          <p:nvPr>
            <p:ph type="body" sz="quarter" idx="10"/>
          </p:nvPr>
        </p:nvSpPr>
        <p:spPr>
          <a:xfrm>
            <a:off x="420688" y="1380380"/>
            <a:ext cx="8521700" cy="3452495"/>
          </a:xfrm>
        </p:spPr>
        <p:txBody>
          <a:bodyPr/>
          <a:lstStyle/>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Importancia de identificar las incertidumbres</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Conceptos generales</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Incertidumbres en las estimaciones del cambio del área</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Incertidumbres en las estimaciones del cambio en las reservas de carbono</a:t>
            </a:r>
          </a:p>
          <a:p>
            <a:pPr marL="457200" indent="-457200" eaLnBrk="1" hangingPunct="1">
              <a:lnSpc>
                <a:spcPct val="100000"/>
              </a:lnSpc>
              <a:buSzPct val="115000"/>
              <a:buFont typeface="+mj-lt"/>
              <a:buAutoNum type="arabicPeriod"/>
              <a:defRPr/>
            </a:pPr>
            <a:r>
              <a:rPr lang="es-ES_tradnl" b="1" noProof="0" dirty="0" smtClean="0"/>
              <a:t>Combinación de incertidumbres</a:t>
            </a:r>
          </a:p>
          <a:p>
            <a:pPr marL="342900" indent="-342900" eaLnBrk="1" hangingPunct="1">
              <a:buSzPct val="115000"/>
              <a:buFont typeface="+mj-lt"/>
              <a:buAutoNum type="arabicPeriod"/>
              <a:defRPr/>
            </a:pPr>
            <a:endParaRPr lang="es-ES_tradnl" noProof="0" dirty="0"/>
          </a:p>
        </p:txBody>
      </p:sp>
    </p:spTree>
    <p:extLst>
      <p:ext uri="{BB962C8B-B14F-4D97-AF65-F5344CB8AC3E}">
        <p14:creationId xmlns:p14="http://schemas.microsoft.com/office/powerpoint/2010/main" val="2490281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s-ES_tradnl" noProof="0" dirty="0" smtClean="0"/>
              <a:t>Combinación de incertidumbres</a:t>
            </a:r>
            <a:endParaRPr lang="es-ES_tradnl" sz="2000" noProof="0" dirty="0"/>
          </a:p>
        </p:txBody>
      </p:sp>
      <p:sp>
        <p:nvSpPr>
          <p:cNvPr id="3" name="Tijdelijke aanduiding voor tekst 2"/>
          <p:cNvSpPr>
            <a:spLocks noGrp="1"/>
          </p:cNvSpPr>
          <p:nvPr>
            <p:ph type="body" sz="quarter" idx="10"/>
          </p:nvPr>
        </p:nvSpPr>
        <p:spPr/>
        <p:txBody>
          <a:bodyPr/>
          <a:lstStyle/>
          <a:p>
            <a:r>
              <a:rPr lang="es-ES_tradnl" noProof="0" dirty="0" smtClean="0"/>
              <a:t>Las incertidumbres en los parámetros individuales pueden combinarse con los siguientes métodos: </a:t>
            </a:r>
          </a:p>
          <a:p>
            <a:pPr lvl="1"/>
            <a:r>
              <a:rPr lang="es-ES_tradnl" i="1" noProof="0" dirty="0" smtClean="0"/>
              <a:t>Propagación de error</a:t>
            </a:r>
            <a:r>
              <a:rPr lang="es-ES_tradnl" noProof="0" dirty="0" smtClean="0"/>
              <a:t> (nivel 1 del IPCC), que es fácil de implementar con una herramienta de hoja de cálculo; tienen que cumplirse determinadas condiciones para que pueda ser utilizada.</a:t>
            </a:r>
            <a:endParaRPr lang="es-ES_tradnl" sz="2000" noProof="0" dirty="0" smtClean="0"/>
          </a:p>
          <a:p>
            <a:pPr lvl="1"/>
            <a:r>
              <a:rPr lang="es-ES_tradnl" sz="2000" i="1" noProof="0" dirty="0" smtClean="0"/>
              <a:t>Simulación de Monte Carlo </a:t>
            </a:r>
            <a:r>
              <a:rPr lang="es-ES_tradnl" sz="2000" noProof="0" dirty="0" smtClean="0"/>
              <a:t>(nivel 2 del IPCC), basado en el modelado y que requiere más recursos para su implementación; se puede aplicar a cualquier dato o modelo.</a:t>
            </a:r>
            <a:endParaRPr lang="es-ES_tradnl" sz="2000" noProof="0" dirty="0"/>
          </a:p>
        </p:txBody>
      </p:sp>
    </p:spTree>
    <p:extLst>
      <p:ext uri="{BB962C8B-B14F-4D97-AF65-F5344CB8AC3E}">
        <p14:creationId xmlns:p14="http://schemas.microsoft.com/office/powerpoint/2010/main" val="80889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1642" y="230188"/>
            <a:ext cx="8442796" cy="796973"/>
          </a:xfrm>
        </p:spPr>
        <p:txBody>
          <a:bodyPr/>
          <a:lstStyle/>
          <a:p>
            <a:r>
              <a:rPr lang="es-ES_tradnl" sz="3200" noProof="0" dirty="0" smtClean="0"/>
              <a:t>Evaluación del nivel 1 (1/3)</a:t>
            </a:r>
            <a:endParaRPr lang="es-ES_tradnl" sz="2400" noProof="0" dirty="0"/>
          </a:p>
        </p:txBody>
      </p:sp>
      <p:sp>
        <p:nvSpPr>
          <p:cNvPr id="3" name="Tekstin paikkamerkki 2"/>
          <p:cNvSpPr>
            <a:spLocks noGrp="1"/>
          </p:cNvSpPr>
          <p:nvPr>
            <p:ph type="body" sz="quarter" idx="10"/>
          </p:nvPr>
        </p:nvSpPr>
        <p:spPr>
          <a:xfrm>
            <a:off x="386695" y="1278706"/>
            <a:ext cx="8521188" cy="4627908"/>
          </a:xfrm>
        </p:spPr>
        <p:txBody>
          <a:bodyPr/>
          <a:lstStyle/>
          <a:p>
            <a:pPr marL="0" indent="0">
              <a:lnSpc>
                <a:spcPts val="2200"/>
              </a:lnSpc>
              <a:buNone/>
            </a:pPr>
            <a:r>
              <a:rPr lang="es-ES_tradnl" sz="1600" noProof="0" dirty="0" smtClean="0"/>
              <a:t>El nivel 1 debe utilizarse preferentemente solo cuando:</a:t>
            </a:r>
          </a:p>
          <a:p>
            <a:pPr marL="714375" lvl="1" indent="-357188">
              <a:lnSpc>
                <a:spcPts val="2200"/>
              </a:lnSpc>
            </a:pPr>
            <a:r>
              <a:rPr lang="es-ES_tradnl" sz="1600" noProof="0" dirty="0" smtClean="0"/>
              <a:t>La estimación de emisiones y absorciones se basa en la suma, resta y multiplicación.</a:t>
            </a:r>
          </a:p>
          <a:p>
            <a:pPr marL="714375" lvl="1" indent="-357188">
              <a:lnSpc>
                <a:spcPts val="2200"/>
              </a:lnSpc>
            </a:pPr>
            <a:r>
              <a:rPr lang="es-ES_tradnl" sz="1600" noProof="0" dirty="0" smtClean="0"/>
              <a:t>No hay correlación entre las categorías, o las categorías se agrupan de manera que las correlaciones no son importantes. </a:t>
            </a:r>
          </a:p>
          <a:p>
            <a:pPr marL="714375" lvl="1" indent="-357188">
              <a:lnSpc>
                <a:spcPts val="2200"/>
              </a:lnSpc>
            </a:pPr>
            <a:r>
              <a:rPr lang="es-ES_tradnl" sz="1600" noProof="0" dirty="0" smtClean="0"/>
              <a:t>Los rangos relativos de incertidumbre en los factores de emisión y las estimaciones de área son los mismos en los años 1 y 2. </a:t>
            </a:r>
          </a:p>
          <a:p>
            <a:pPr marL="714375" lvl="1" indent="-357188">
              <a:lnSpc>
                <a:spcPts val="2200"/>
              </a:lnSpc>
            </a:pPr>
            <a:r>
              <a:rPr lang="es-ES_tradnl" sz="1600" noProof="0" dirty="0" smtClean="0"/>
              <a:t>Ningún parámetro tiene una incertidumbre &gt; que aproximadamente ±60</a:t>
            </a:r>
            <a:r>
              <a:rPr lang="en-US" sz="1600" dirty="0"/>
              <a:t> </a:t>
            </a:r>
            <a:r>
              <a:rPr lang="es-ES_tradnl" sz="1600" noProof="0" dirty="0" smtClean="0"/>
              <a:t>%. </a:t>
            </a:r>
          </a:p>
          <a:p>
            <a:pPr marL="714375" lvl="1" indent="-357188">
              <a:lnSpc>
                <a:spcPts val="2200"/>
              </a:lnSpc>
            </a:pPr>
            <a:r>
              <a:rPr lang="es-ES_tradnl" sz="1600" noProof="0" dirty="0" smtClean="0"/>
              <a:t>Las incertidumbres son simétricas y siguen una distribución normal. </a:t>
            </a:r>
          </a:p>
          <a:p>
            <a:pPr marL="0" indent="0">
              <a:lnSpc>
                <a:spcPts val="2200"/>
              </a:lnSpc>
              <a:buNone/>
            </a:pPr>
            <a:r>
              <a:rPr lang="es-ES_tradnl" sz="1600" noProof="0" dirty="0" smtClean="0"/>
              <a:t>Incluso en el caso de que no se cumplan todas las condiciones, el método de nivel 1 se puede utilizar para obtener resultados aproximados.</a:t>
            </a:r>
          </a:p>
          <a:p>
            <a:pPr marL="0" indent="0">
              <a:lnSpc>
                <a:spcPts val="2200"/>
              </a:lnSpc>
              <a:buNone/>
            </a:pPr>
            <a:r>
              <a:rPr lang="es-ES_tradnl" sz="1600" noProof="0" dirty="0" smtClean="0"/>
              <a:t>Si las distribuciones son asimétricas </a:t>
            </a:r>
            <a:r>
              <a:rPr lang="es-ES_tradnl" sz="1600" noProof="0" dirty="0" smtClean="0">
                <a:sym typeface="Wingdings" pitchFamily="2" charset="2"/>
              </a:rPr>
              <a:t> toman</a:t>
            </a:r>
            <a:r>
              <a:rPr lang="es-ES_tradnl" sz="1600" noProof="0" dirty="0" smtClean="0"/>
              <a:t> un valor absoluto más alto.</a:t>
            </a:r>
          </a:p>
          <a:p>
            <a:pPr marL="714375" lvl="1" indent="-357188">
              <a:lnSpc>
                <a:spcPts val="2200"/>
              </a:lnSpc>
            </a:pPr>
            <a:endParaRPr lang="es-ES_tradnl" sz="2000" noProof="0" dirty="0" smtClean="0"/>
          </a:p>
          <a:p>
            <a:pPr lvl="1">
              <a:lnSpc>
                <a:spcPts val="2200"/>
              </a:lnSpc>
            </a:pPr>
            <a:endParaRPr lang="es-ES_tradnl" sz="2000" noProof="0" dirty="0" smtClean="0"/>
          </a:p>
          <a:p>
            <a:pPr>
              <a:lnSpc>
                <a:spcPts val="2200"/>
              </a:lnSpc>
            </a:pPr>
            <a:endParaRPr lang="es-ES_tradnl" sz="2000" noProof="0" dirty="0" smtClean="0"/>
          </a:p>
          <a:p>
            <a:pPr>
              <a:lnSpc>
                <a:spcPts val="2200"/>
              </a:lnSpc>
            </a:pPr>
            <a:endParaRPr lang="es-ES_tradnl" sz="2000" noProof="0" dirty="0" smtClean="0"/>
          </a:p>
        </p:txBody>
      </p:sp>
    </p:spTree>
    <p:extLst>
      <p:ext uri="{BB962C8B-B14F-4D97-AF65-F5344CB8AC3E}">
        <p14:creationId xmlns:p14="http://schemas.microsoft.com/office/powerpoint/2010/main" val="1649202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stretch>
            <a:fillRect/>
          </a:stretch>
        </p:blipFill>
        <p:spPr>
          <a:xfrm>
            <a:off x="3137198" y="3626729"/>
            <a:ext cx="5892800" cy="2070287"/>
          </a:xfrm>
          <a:prstGeom prst="rect">
            <a:avLst/>
          </a:prstGeom>
        </p:spPr>
      </p:pic>
      <p:sp>
        <p:nvSpPr>
          <p:cNvPr id="3" name="Tekstin paikkamerkki 2"/>
          <p:cNvSpPr>
            <a:spLocks noGrp="1"/>
          </p:cNvSpPr>
          <p:nvPr>
            <p:ph type="body" sz="quarter" idx="10"/>
          </p:nvPr>
        </p:nvSpPr>
        <p:spPr>
          <a:xfrm>
            <a:off x="345000" y="1190446"/>
            <a:ext cx="3553900" cy="4734404"/>
          </a:xfrm>
        </p:spPr>
        <p:txBody>
          <a:bodyPr/>
          <a:lstStyle/>
          <a:p>
            <a:pPr marL="0" indent="0">
              <a:buNone/>
            </a:pPr>
            <a:endParaRPr lang="es-ES_tradnl" sz="2000" noProof="0" dirty="0" smtClean="0"/>
          </a:p>
          <a:p>
            <a:pPr marL="0" indent="0">
              <a:buNone/>
            </a:pPr>
            <a:endParaRPr lang="es-ES_tradnl" sz="2000" noProof="0" dirty="0" smtClean="0"/>
          </a:p>
          <a:p>
            <a:r>
              <a:rPr lang="es-ES_tradnl" sz="1600" noProof="0" dirty="0" smtClean="0"/>
              <a:t>Ecuación para la multiplicación:</a:t>
            </a:r>
          </a:p>
          <a:p>
            <a:endParaRPr lang="es-ES_tradnl" sz="2000" noProof="0" dirty="0" smtClean="0"/>
          </a:p>
          <a:p>
            <a:endParaRPr lang="es-ES_tradnl" sz="2000" noProof="0" dirty="0" smtClean="0"/>
          </a:p>
          <a:p>
            <a:r>
              <a:rPr lang="es-ES_tradnl" sz="1600" noProof="0" dirty="0" smtClean="0"/>
              <a:t>Ecuación para la suma </a:t>
            </a:r>
          </a:p>
          <a:p>
            <a:pPr marL="274638" indent="-9525">
              <a:buNone/>
            </a:pPr>
            <a:r>
              <a:rPr lang="es-ES_tradnl" sz="1600" noProof="0" dirty="0" smtClean="0"/>
              <a:t>y resta:</a:t>
            </a:r>
          </a:p>
          <a:p>
            <a:endParaRPr lang="es-ES_tradnl" sz="2000" noProof="0" dirty="0" smtClean="0"/>
          </a:p>
          <a:p>
            <a:endParaRPr lang="es-ES_tradnl" sz="2000" noProof="0" dirty="0" smtClean="0"/>
          </a:p>
          <a:p>
            <a:endParaRPr lang="es-ES_tradnl" sz="2000" noProof="0" dirty="0" smtClean="0"/>
          </a:p>
          <a:p>
            <a:pPr lvl="1"/>
            <a:endParaRPr lang="es-ES_tradnl" sz="2400" noProof="0" dirty="0"/>
          </a:p>
        </p:txBody>
      </p:sp>
      <p:sp>
        <p:nvSpPr>
          <p:cNvPr id="2" name="Otsikko 1"/>
          <p:cNvSpPr>
            <a:spLocks noGrp="1"/>
          </p:cNvSpPr>
          <p:nvPr>
            <p:ph type="title"/>
          </p:nvPr>
        </p:nvSpPr>
        <p:spPr>
          <a:xfrm>
            <a:off x="491642" y="230188"/>
            <a:ext cx="8442796" cy="796973"/>
          </a:xfrm>
        </p:spPr>
        <p:txBody>
          <a:bodyPr/>
          <a:lstStyle/>
          <a:p>
            <a:pPr marL="0" indent="0"/>
            <a:r>
              <a:rPr lang="es-ES_tradnl" sz="3200" noProof="0" dirty="0" smtClean="0"/>
              <a:t>Evaluación del nivel 1 (2/3) </a:t>
            </a:r>
            <a:endParaRPr lang="es-ES_tradnl" sz="3200" noProof="0" dirty="0"/>
          </a:p>
        </p:txBody>
      </p:sp>
      <p:pic>
        <p:nvPicPr>
          <p:cNvPr id="4" name="Kuva 3"/>
          <p:cNvPicPr>
            <a:picLocks noChangeAspect="1"/>
          </p:cNvPicPr>
          <p:nvPr/>
        </p:nvPicPr>
        <p:blipFill>
          <a:blip r:embed="rId4"/>
          <a:stretch>
            <a:fillRect/>
          </a:stretch>
        </p:blipFill>
        <p:spPr>
          <a:xfrm>
            <a:off x="2649859" y="1875630"/>
            <a:ext cx="6316341" cy="1579281"/>
          </a:xfrm>
          <a:prstGeom prst="rect">
            <a:avLst/>
          </a:prstGeom>
        </p:spPr>
      </p:pic>
    </p:spTree>
    <p:extLst>
      <p:ext uri="{BB962C8B-B14F-4D97-AF65-F5344CB8AC3E}">
        <p14:creationId xmlns:p14="http://schemas.microsoft.com/office/powerpoint/2010/main" val="53889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839" y="57745"/>
            <a:ext cx="8686799" cy="1212255"/>
          </a:xfrm>
        </p:spPr>
        <p:txBody>
          <a:bodyPr anchor="ctr"/>
          <a:lstStyle/>
          <a:p>
            <a:r>
              <a:rPr lang="es-ES_tradnl" sz="2700" noProof="0" dirty="0" smtClean="0"/>
              <a:t>Incertidumbre en el contexto del IPCC</a:t>
            </a:r>
            <a:br>
              <a:rPr lang="es-ES_tradnl" sz="2700" noProof="0" dirty="0" smtClean="0"/>
            </a:br>
            <a:r>
              <a:rPr lang="es-ES_tradnl" sz="2700" noProof="0" dirty="0" smtClean="0"/>
              <a:t>y la CMNUCC</a:t>
            </a:r>
            <a:endParaRPr lang="es-ES_tradnl" sz="2700" noProof="0" dirty="0"/>
          </a:p>
        </p:txBody>
      </p:sp>
      <p:sp>
        <p:nvSpPr>
          <p:cNvPr id="3" name="Tijdelijke aanduiding voor tekst 2"/>
          <p:cNvSpPr>
            <a:spLocks noGrp="1"/>
          </p:cNvSpPr>
          <p:nvPr>
            <p:ph type="body" sz="quarter" idx="10"/>
          </p:nvPr>
        </p:nvSpPr>
        <p:spPr>
          <a:xfrm>
            <a:off x="421200" y="1408238"/>
            <a:ext cx="8410566" cy="3546095"/>
          </a:xfrm>
        </p:spPr>
        <p:txBody>
          <a:bodyPr/>
          <a:lstStyle/>
          <a:p>
            <a:r>
              <a:rPr lang="es-ES_tradnl" b="1" noProof="0" dirty="0" smtClean="0"/>
              <a:t>La incertidumbre es la falta de conocimiento del verdadero valor de un parámetro </a:t>
            </a:r>
            <a:r>
              <a:rPr lang="es-ES_tradnl" noProof="0" dirty="0" smtClean="0"/>
              <a:t>(p. ej., estimaciones de área y reservas de carbono en el contexto de REDD+).</a:t>
            </a:r>
          </a:p>
          <a:p>
            <a:r>
              <a:rPr lang="es-ES_tradnl" noProof="0" dirty="0" smtClean="0"/>
              <a:t>La evaluación de la incertidumbre es fundamental en los contextos del Grupo Intergubernamental de Expertos sobre el Cambio Climático (IPCC) y la Convención Marco de las Naciones Unidas sobre el Cambio Climático (CMNUCC): el IPCC define los inventarios de gases de efecto invernadero (GEI) conforme a las buenas prácticas como aquellos que “hasta el momento no contienen sobrestimaciones ni subestimaciones en la medida que puedan juzgarse y en los que las incertidumbres se reducen tanto como sea factible”.</a:t>
            </a:r>
            <a:endParaRPr lang="es-ES_tradnl" noProof="0" dirty="0"/>
          </a:p>
        </p:txBody>
      </p:sp>
    </p:spTree>
    <p:extLst>
      <p:ext uri="{BB962C8B-B14F-4D97-AF65-F5344CB8AC3E}">
        <p14:creationId xmlns:p14="http://schemas.microsoft.com/office/powerpoint/2010/main" val="3867211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840" y="1411804"/>
            <a:ext cx="8917021" cy="2769989"/>
          </a:xfrm>
          <a:prstGeom prst="rect">
            <a:avLst/>
          </a:prstGeom>
        </p:spPr>
        <p:txBody>
          <a:bodyPr wrap="square">
            <a:spAutoFit/>
          </a:bodyPr>
          <a:lstStyle/>
          <a:p>
            <a:r>
              <a:rPr lang="en-US" sz="2000" b="1" dirty="0" smtClean="0">
                <a:latin typeface="+mn-lt"/>
              </a:rPr>
              <a:t>Ejemplos de combinación de incertidumbres con el nivel 1</a:t>
            </a:r>
            <a:endParaRPr lang="es-ES" b="1" dirty="0" smtClean="0">
              <a:latin typeface="+mn-lt"/>
            </a:endParaRPr>
          </a:p>
          <a:p>
            <a:endParaRPr lang="es-ES" sz="2800" b="1" dirty="0" smtClean="0">
              <a:latin typeface="+mn-lt"/>
            </a:endParaRPr>
          </a:p>
          <a:p>
            <a:r>
              <a:rPr lang="en-US" b="1" dirty="0" smtClean="0">
                <a:latin typeface="+mn-lt"/>
              </a:rPr>
              <a:t>Multiplicación</a:t>
            </a:r>
          </a:p>
          <a:p>
            <a:endParaRPr lang="es-ES" b="1" dirty="0">
              <a:latin typeface="+mn-lt"/>
            </a:endParaRPr>
          </a:p>
          <a:p>
            <a:endParaRPr lang="es-ES" b="1" dirty="0" smtClean="0">
              <a:latin typeface="+mn-lt"/>
            </a:endParaRPr>
          </a:p>
          <a:p>
            <a:endParaRPr lang="es-ES" b="1" dirty="0">
              <a:latin typeface="+mn-lt"/>
            </a:endParaRPr>
          </a:p>
          <a:p>
            <a:endParaRPr lang="es-ES" b="1" dirty="0" smtClean="0">
              <a:latin typeface="+mn-lt"/>
            </a:endParaRPr>
          </a:p>
          <a:p>
            <a:endParaRPr lang="es-ES" b="1" dirty="0" smtClean="0">
              <a:latin typeface="+mn-lt"/>
            </a:endParaRPr>
          </a:p>
          <a:p>
            <a:r>
              <a:rPr lang="en-US" b="1" dirty="0" smtClean="0">
                <a:latin typeface="+mn-lt"/>
              </a:rPr>
              <a:t>Suma</a:t>
            </a:r>
            <a:endParaRPr lang="es-ES" dirty="0">
              <a:latin typeface="+mn-lt"/>
            </a:endParaRPr>
          </a:p>
        </p:txBody>
      </p:sp>
      <p:sp>
        <p:nvSpPr>
          <p:cNvPr id="2" name="Otsikko 1"/>
          <p:cNvSpPr>
            <a:spLocks noGrp="1"/>
          </p:cNvSpPr>
          <p:nvPr>
            <p:ph type="title"/>
          </p:nvPr>
        </p:nvSpPr>
        <p:spPr>
          <a:xfrm>
            <a:off x="491642" y="230188"/>
            <a:ext cx="8442796" cy="796973"/>
          </a:xfrm>
        </p:spPr>
        <p:txBody>
          <a:bodyPr/>
          <a:lstStyle/>
          <a:p>
            <a:r>
              <a:rPr lang="es-ES_tradnl" sz="3200" noProof="0" dirty="0" smtClean="0"/>
              <a:t>Evaluación del nivel 1 (3/3)</a:t>
            </a:r>
            <a:endParaRPr lang="es-ES_tradnl" sz="2400" noProof="0" dirty="0"/>
          </a:p>
        </p:txBody>
      </p:sp>
      <p:grpSp>
        <p:nvGrpSpPr>
          <p:cNvPr id="8" name="Group 7"/>
          <p:cNvGrpSpPr/>
          <p:nvPr/>
        </p:nvGrpSpPr>
        <p:grpSpPr>
          <a:xfrm>
            <a:off x="243840" y="4174805"/>
            <a:ext cx="8886541" cy="1342113"/>
            <a:chOff x="243840" y="4174805"/>
            <a:chExt cx="8886541" cy="1342113"/>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4174805"/>
              <a:ext cx="3398519" cy="13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984" y="4174806"/>
              <a:ext cx="5575397"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243840" y="2492216"/>
            <a:ext cx="8819196" cy="1022627"/>
            <a:chOff x="49551" y="1989296"/>
            <a:chExt cx="8998246" cy="1022627"/>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551" y="2027873"/>
              <a:ext cx="4415769" cy="98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419600" y="1989296"/>
              <a:ext cx="4628197" cy="102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294490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1642" y="230188"/>
            <a:ext cx="8442796" cy="786329"/>
          </a:xfrm>
        </p:spPr>
        <p:txBody>
          <a:bodyPr/>
          <a:lstStyle/>
          <a:p>
            <a:r>
              <a:rPr lang="es-ES_tradnl" sz="2800" dirty="0" smtClean="0"/>
              <a:t>Evaluación de la tendencia del nivel 1 (1/2)</a:t>
            </a:r>
            <a:endParaRPr lang="es-ES_tradnl" sz="2800" dirty="0"/>
          </a:p>
        </p:txBody>
      </p:sp>
      <p:sp>
        <p:nvSpPr>
          <p:cNvPr id="3" name="Rectangle 2"/>
          <p:cNvSpPr/>
          <p:nvPr/>
        </p:nvSpPr>
        <p:spPr>
          <a:xfrm>
            <a:off x="355600" y="1328658"/>
            <a:ext cx="8648700" cy="4785926"/>
          </a:xfrm>
          <a:prstGeom prst="rect">
            <a:avLst/>
          </a:prstGeom>
        </p:spPr>
        <p:txBody>
          <a:bodyPr wrap="square">
            <a:spAutoFit/>
          </a:bodyPr>
          <a:lstStyle/>
          <a:p>
            <a:pPr>
              <a:lnSpc>
                <a:spcPts val="2400"/>
              </a:lnSpc>
              <a:spcBef>
                <a:spcPts val="600"/>
              </a:spcBef>
              <a:spcAft>
                <a:spcPts val="0"/>
              </a:spcAft>
            </a:pPr>
            <a:r>
              <a:rPr lang="es-ES_tradnl" sz="2000" dirty="0" smtClean="0">
                <a:latin typeface="+mn-lt"/>
              </a:rPr>
              <a:t>La estimación de la incertidumbre de la tendencia (nivel 1) se basa en el uso de dos sensibilidades: </a:t>
            </a:r>
          </a:p>
          <a:p>
            <a:pPr marL="342900" indent="-342900">
              <a:lnSpc>
                <a:spcPts val="2400"/>
              </a:lnSpc>
              <a:spcBef>
                <a:spcPts val="600"/>
              </a:spcBef>
              <a:spcAft>
                <a:spcPts val="0"/>
              </a:spcAft>
              <a:buSzPct val="140000"/>
              <a:buFont typeface="Wingdings" panose="05000000000000000000" pitchFamily="2" charset="2"/>
              <a:buChar char="§"/>
            </a:pPr>
            <a:r>
              <a:rPr lang="es-ES_tradnl" sz="2000" dirty="0" smtClean="0">
                <a:latin typeface="+mn-lt"/>
              </a:rPr>
              <a:t>Sensibilidad de tipo A, que surge de incertidumbres que afectan las emisiones o absorciones en los años 1 y 2 por igual (es decir, las variables se correlacionan a través de los años). </a:t>
            </a:r>
          </a:p>
          <a:p>
            <a:pPr marL="342900" indent="-342900">
              <a:lnSpc>
                <a:spcPts val="2400"/>
              </a:lnSpc>
              <a:spcBef>
                <a:spcPts val="600"/>
              </a:spcBef>
              <a:spcAft>
                <a:spcPts val="0"/>
              </a:spcAft>
              <a:buSzPct val="140000"/>
              <a:buFont typeface="Wingdings" panose="05000000000000000000" pitchFamily="2" charset="2"/>
              <a:buChar char="§"/>
            </a:pPr>
            <a:r>
              <a:rPr lang="es-ES_tradnl" sz="2000" dirty="0" smtClean="0">
                <a:latin typeface="+mn-lt"/>
              </a:rPr>
              <a:t>Sensibilidad de tipo B, que surge de incertidumbres que afectan las emisiones o absorciones en el año 1 y 2 únicamente (es decir, las variables no se correlacionan a través de los años). </a:t>
            </a:r>
          </a:p>
          <a:p>
            <a:pPr>
              <a:lnSpc>
                <a:spcPts val="2400"/>
              </a:lnSpc>
              <a:spcBef>
                <a:spcPts val="600"/>
              </a:spcBef>
              <a:spcAft>
                <a:spcPts val="0"/>
              </a:spcAft>
            </a:pPr>
            <a:endParaRPr lang="es-ES_tradnl" sz="2000" dirty="0" smtClean="0">
              <a:latin typeface="+mn-lt"/>
            </a:endParaRPr>
          </a:p>
          <a:p>
            <a:pPr>
              <a:lnSpc>
                <a:spcPts val="2400"/>
              </a:lnSpc>
              <a:spcBef>
                <a:spcPts val="600"/>
              </a:spcBef>
              <a:spcAft>
                <a:spcPts val="0"/>
              </a:spcAft>
            </a:pPr>
            <a:r>
              <a:rPr lang="es-ES_tradnl" sz="2000" dirty="0" smtClean="0">
                <a:latin typeface="+mn-lt"/>
              </a:rPr>
              <a:t>Supuesto básico: </a:t>
            </a:r>
            <a:r>
              <a:rPr lang="es-ES_tradnl" sz="2000" i="1" dirty="0" smtClean="0">
                <a:latin typeface="+mn-lt"/>
              </a:rPr>
              <a:t>FE totalmente correlacionado a través de los años </a:t>
            </a:r>
            <a:r>
              <a:rPr lang="es-ES_tradnl" sz="2000" dirty="0" smtClean="0">
                <a:latin typeface="+mn-lt"/>
              </a:rPr>
              <a:t>(sensibilidad de tipo A), </a:t>
            </a:r>
            <a:r>
              <a:rPr lang="es-ES_tradnl" sz="2000" i="1" dirty="0" smtClean="0">
                <a:latin typeface="+mn-lt"/>
              </a:rPr>
              <a:t>DA no correlacionado a través de los años </a:t>
            </a:r>
            <a:r>
              <a:rPr lang="es-ES_tradnl" sz="2000" dirty="0" smtClean="0">
                <a:latin typeface="+mn-lt"/>
              </a:rPr>
              <a:t>(sensibilidad de tipo B).</a:t>
            </a:r>
          </a:p>
          <a:p>
            <a:pPr>
              <a:lnSpc>
                <a:spcPts val="2400"/>
              </a:lnSpc>
              <a:spcBef>
                <a:spcPts val="600"/>
              </a:spcBef>
              <a:spcAft>
                <a:spcPts val="0"/>
              </a:spcAft>
            </a:pPr>
            <a:endParaRPr lang="es-ES_tradnl" sz="2000" dirty="0" smtClean="0">
              <a:latin typeface="+mn-lt"/>
            </a:endParaRPr>
          </a:p>
        </p:txBody>
      </p:sp>
    </p:spTree>
    <p:extLst>
      <p:ext uri="{BB962C8B-B14F-4D97-AF65-F5344CB8AC3E}">
        <p14:creationId xmlns:p14="http://schemas.microsoft.com/office/powerpoint/2010/main" val="204483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0500" y="1443166"/>
            <a:ext cx="8737600" cy="5325933"/>
            <a:chOff x="99262" y="790574"/>
            <a:chExt cx="8828838" cy="588962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2" y="790574"/>
              <a:ext cx="8828838" cy="588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018871" y="2737535"/>
              <a:ext cx="793998" cy="357369"/>
            </a:xfrm>
            <a:prstGeom prst="rect">
              <a:avLst/>
            </a:prstGeom>
            <a:solidFill>
              <a:schemeClr val="bg1"/>
            </a:solidFill>
          </p:spPr>
          <p:txBody>
            <a:bodyPr wrap="none" rtlCol="0">
              <a:spAutoFit/>
            </a:bodyPr>
            <a:lstStyle/>
            <a:p>
              <a:pPr>
                <a:lnSpc>
                  <a:spcPts val="1800"/>
                </a:lnSpc>
              </a:pPr>
              <a:r>
                <a:rPr lang="es-ES_tradnl" sz="1600" b="1" i="1" dirty="0" smtClean="0">
                  <a:solidFill>
                    <a:srgbClr val="000000"/>
                  </a:solidFill>
                  <a:latin typeface="Times New Roman" pitchFamily="18" charset="0"/>
                </a:rPr>
                <a:t>K</a:t>
              </a:r>
              <a:r>
                <a:rPr lang="es-ES_tradnl" sz="1600" b="1" i="1" baseline="30000" dirty="0" smtClean="0">
                  <a:solidFill>
                    <a:srgbClr val="000000"/>
                  </a:solidFill>
                  <a:latin typeface="Times New Roman" pitchFamily="18" charset="0"/>
                </a:rPr>
                <a:t>2 </a:t>
              </a:r>
              <a:r>
                <a:rPr lang="es-ES_tradnl" sz="1600" b="1" i="1" dirty="0" smtClean="0">
                  <a:solidFill>
                    <a:srgbClr val="000000"/>
                  </a:solidFill>
                  <a:latin typeface="Times New Roman" pitchFamily="18" charset="0"/>
                </a:rPr>
                <a:t>+ L</a:t>
              </a:r>
              <a:r>
                <a:rPr lang="es-ES_tradnl" sz="1600" b="1" i="1" baseline="30000" dirty="0" smtClean="0">
                  <a:solidFill>
                    <a:srgbClr val="000000"/>
                  </a:solidFill>
                  <a:latin typeface="Times New Roman" pitchFamily="18" charset="0"/>
                </a:rPr>
                <a:t>2</a:t>
              </a:r>
            </a:p>
          </p:txBody>
        </p:sp>
      </p:grpSp>
      <p:sp>
        <p:nvSpPr>
          <p:cNvPr id="2" name="Otsikko 1"/>
          <p:cNvSpPr>
            <a:spLocks noGrp="1"/>
          </p:cNvSpPr>
          <p:nvPr>
            <p:ph type="title"/>
          </p:nvPr>
        </p:nvSpPr>
        <p:spPr>
          <a:xfrm>
            <a:off x="491642" y="230189"/>
            <a:ext cx="8442796" cy="786329"/>
          </a:xfrm>
        </p:spPr>
        <p:txBody>
          <a:bodyPr/>
          <a:lstStyle/>
          <a:p>
            <a:r>
              <a:rPr lang="es-ES_tradnl" sz="2800" dirty="0" smtClean="0"/>
              <a:t>Evaluación de la tendencia del nivel 1 (2/2)</a:t>
            </a:r>
            <a:endParaRPr lang="es-ES_tradnl" sz="2800" dirty="0"/>
          </a:p>
        </p:txBody>
      </p:sp>
      <p:sp>
        <p:nvSpPr>
          <p:cNvPr id="5" name="Tekstiruutu 4"/>
          <p:cNvSpPr txBox="1"/>
          <p:nvPr/>
        </p:nvSpPr>
        <p:spPr>
          <a:xfrm>
            <a:off x="1600200" y="4131689"/>
            <a:ext cx="7394964" cy="1246495"/>
          </a:xfrm>
          <a:prstGeom prst="rect">
            <a:avLst/>
          </a:prstGeom>
          <a:solidFill>
            <a:schemeClr val="accent3"/>
          </a:solidFill>
        </p:spPr>
        <p:txBody>
          <a:bodyPr wrap="square" rtlCol="0">
            <a:spAutoFit/>
          </a:bodyPr>
          <a:lstStyle/>
          <a:p>
            <a:pPr>
              <a:lnSpc>
                <a:spcPts val="1800"/>
              </a:lnSpc>
            </a:pPr>
            <a:r>
              <a:rPr lang="es-ES_tradnl" sz="1600" dirty="0" smtClean="0">
                <a:latin typeface="Verdana" pitchFamily="34" charset="0"/>
              </a:rPr>
              <a:t>La evaluación de la tendencia y el cálculo de la incertidumbre total del nivel 1 pueden llevarse a cabo con este cuadro.</a:t>
            </a:r>
          </a:p>
          <a:p>
            <a:pPr>
              <a:lnSpc>
                <a:spcPts val="1800"/>
              </a:lnSpc>
            </a:pPr>
            <a:endParaRPr lang="es-ES_tradnl" sz="1600" dirty="0" smtClean="0">
              <a:latin typeface="Verdana" pitchFamily="34" charset="0"/>
            </a:endParaRPr>
          </a:p>
          <a:p>
            <a:pPr>
              <a:lnSpc>
                <a:spcPts val="1800"/>
              </a:lnSpc>
            </a:pPr>
            <a:r>
              <a:rPr lang="es-ES_tradnl" sz="1600" dirty="0" smtClean="0">
                <a:latin typeface="Verdana" pitchFamily="34" charset="0"/>
              </a:rPr>
              <a:t>Consulte la explicación de las notas en el </a:t>
            </a:r>
            <a:r>
              <a:rPr lang="es-ES_tradnl" sz="1600" i="1" dirty="0" smtClean="0">
                <a:latin typeface="Verdana" pitchFamily="34" charset="0"/>
              </a:rPr>
              <a:t>Libro de consulta</a:t>
            </a:r>
            <a:r>
              <a:rPr lang="es-ES_tradnl" sz="1600" dirty="0" smtClean="0">
                <a:latin typeface="Verdana" pitchFamily="34" charset="0"/>
              </a:rPr>
              <a:t> de GOFC-GOLD (2014), sección 2.7.</a:t>
            </a:r>
          </a:p>
        </p:txBody>
      </p:sp>
      <p:sp>
        <p:nvSpPr>
          <p:cNvPr id="7" name="Rectangle 6"/>
          <p:cNvSpPr/>
          <p:nvPr/>
        </p:nvSpPr>
        <p:spPr>
          <a:xfrm>
            <a:off x="317500" y="1081157"/>
            <a:ext cx="8677664" cy="353943"/>
          </a:xfrm>
          <a:prstGeom prst="rect">
            <a:avLst/>
          </a:prstGeom>
        </p:spPr>
        <p:txBody>
          <a:bodyPr wrap="square">
            <a:spAutoFit/>
          </a:bodyPr>
          <a:lstStyle/>
          <a:p>
            <a:r>
              <a:rPr lang="es-ES_tradnl" sz="1700" dirty="0" smtClean="0">
                <a:latin typeface="+mn-lt"/>
              </a:rPr>
              <a:t>Cuadro para combinar las incertidumbres de nivel y tendencia con el nivel 1</a:t>
            </a:r>
            <a:endParaRPr lang="es-ES_tradnl" sz="1700" dirty="0">
              <a:latin typeface="+mn-lt"/>
            </a:endParaRPr>
          </a:p>
        </p:txBody>
      </p:sp>
    </p:spTree>
    <p:extLst>
      <p:ext uri="{BB962C8B-B14F-4D97-AF65-F5344CB8AC3E}">
        <p14:creationId xmlns:p14="http://schemas.microsoft.com/office/powerpoint/2010/main" val="34641781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1642" y="230188"/>
            <a:ext cx="8442796" cy="1353086"/>
          </a:xfrm>
        </p:spPr>
        <p:txBody>
          <a:bodyPr/>
          <a:lstStyle/>
          <a:p>
            <a:r>
              <a:rPr lang="es-ES_tradnl" noProof="0" dirty="0" smtClean="0"/>
              <a:t>Evaluación del nivel 2: Simulación de Monte Carlo (1/2)</a:t>
            </a:r>
            <a:endParaRPr lang="es-ES_tradnl" sz="2000" noProof="0" dirty="0"/>
          </a:p>
        </p:txBody>
      </p:sp>
      <p:sp>
        <p:nvSpPr>
          <p:cNvPr id="3" name="Tekstin paikkamerkki 2"/>
          <p:cNvSpPr>
            <a:spLocks noGrp="1"/>
          </p:cNvSpPr>
          <p:nvPr>
            <p:ph type="body" sz="quarter" idx="10"/>
          </p:nvPr>
        </p:nvSpPr>
        <p:spPr>
          <a:xfrm>
            <a:off x="452446" y="1535108"/>
            <a:ext cx="8521188" cy="4404807"/>
          </a:xfrm>
        </p:spPr>
        <p:txBody>
          <a:bodyPr/>
          <a:lstStyle/>
          <a:p>
            <a:pPr marL="0" indent="0">
              <a:buNone/>
            </a:pPr>
            <a:r>
              <a:rPr lang="es-ES_tradnl" sz="1800" noProof="0" dirty="0" smtClean="0"/>
              <a:t>El método del </a:t>
            </a:r>
            <a:r>
              <a:rPr lang="es-ES_tradnl" sz="1800" b="1" noProof="0" dirty="0" smtClean="0"/>
              <a:t>nivel 2 </a:t>
            </a:r>
            <a:r>
              <a:rPr lang="es-ES_tradnl" sz="1800" noProof="0" dirty="0" smtClean="0"/>
              <a:t>se basa en una </a:t>
            </a:r>
            <a:r>
              <a:rPr lang="es-ES_tradnl" sz="1800" b="1" noProof="0" dirty="0" smtClean="0"/>
              <a:t>simulación de Monte Carlo:</a:t>
            </a:r>
            <a:r>
              <a:rPr lang="es-ES_tradnl" sz="1800" noProof="0" dirty="0" smtClean="0"/>
              <a:t> </a:t>
            </a:r>
          </a:p>
          <a:p>
            <a:r>
              <a:rPr lang="es-ES_tradnl" sz="1800" noProof="0" dirty="0" smtClean="0"/>
              <a:t>El método del nivel 2 puede aplicarse a cualquier ecuación (en tanto el nivel 1 es aplicable solo para la suma, resta y multiplicación). El nivel 2 también puede aplicarse a modelos completos.</a:t>
            </a:r>
          </a:p>
          <a:p>
            <a:r>
              <a:rPr lang="es-ES_tradnl" sz="1800" noProof="0" dirty="0" smtClean="0"/>
              <a:t>El nivel 2 brinda resultados más confiables que el nivel 1, en especial cuando las incertidumbres son grandes, las distribuciones no son normales o existen correlaciones.</a:t>
            </a:r>
          </a:p>
          <a:p>
            <a:r>
              <a:rPr lang="es-ES_tradnl" sz="1800" noProof="0" dirty="0" smtClean="0"/>
              <a:t>La aplicación del nivel 2 requiere la programación o el uso de un paquete de </a:t>
            </a:r>
            <a:r>
              <a:rPr lang="es-ES_tradnl" sz="1800" i="1" noProof="0" dirty="0" smtClean="0"/>
              <a:t>software</a:t>
            </a:r>
            <a:r>
              <a:rPr lang="es-ES_tradnl" sz="1800" noProof="0" dirty="0" smtClean="0"/>
              <a:t> estadístico.</a:t>
            </a:r>
          </a:p>
          <a:p>
            <a:r>
              <a:rPr lang="es-ES_tradnl" sz="1800" noProof="0" dirty="0" smtClean="0"/>
              <a:t>Para obtener más detalles, consulte la orientación del IPCC (2003, cap. 5) y las directrices del IPCC (2006, vol. 1, cap. 3).</a:t>
            </a:r>
          </a:p>
          <a:p>
            <a:endParaRPr lang="es-ES_tradnl" noProof="0" dirty="0" smtClean="0"/>
          </a:p>
        </p:txBody>
      </p:sp>
    </p:spTree>
    <p:extLst>
      <p:ext uri="{BB962C8B-B14F-4D97-AF65-F5344CB8AC3E}">
        <p14:creationId xmlns:p14="http://schemas.microsoft.com/office/powerpoint/2010/main" val="7895072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r>
              <a:rPr lang="es-ES_tradnl" noProof="0" dirty="0" smtClean="0"/>
              <a:t>Evaluación del nivel 2: Simulación de Monte Carlo (2/2)</a:t>
            </a:r>
            <a:endParaRPr lang="es-ES_tradnl" noProof="0" dirty="0"/>
          </a:p>
        </p:txBody>
      </p:sp>
      <p:sp>
        <p:nvSpPr>
          <p:cNvPr id="3" name="Text Placeholder 2"/>
          <p:cNvSpPr>
            <a:spLocks noGrp="1"/>
          </p:cNvSpPr>
          <p:nvPr>
            <p:ph type="body" sz="quarter" idx="10"/>
          </p:nvPr>
        </p:nvSpPr>
        <p:spPr>
          <a:xfrm>
            <a:off x="421200" y="1753112"/>
            <a:ext cx="8521188" cy="4288882"/>
          </a:xfrm>
        </p:spPr>
        <p:txBody>
          <a:bodyPr/>
          <a:lstStyle/>
          <a:p>
            <a:r>
              <a:rPr lang="es-ES_tradnl" noProof="0" dirty="0" smtClean="0"/>
              <a:t>El principio del análisis de Monte Carlo es seleccionar </a:t>
            </a:r>
            <a:r>
              <a:rPr lang="es-ES_tradnl" i="1" noProof="0" dirty="0" smtClean="0"/>
              <a:t>valores aleatorios</a:t>
            </a:r>
            <a:r>
              <a:rPr lang="es-ES_tradnl" noProof="0" dirty="0" smtClean="0"/>
              <a:t> del factor de emisión (FE), datos de actividad (DA) y otros parámetros de estimación de sus funciones de densidad de probabilidad individual y calcular los valores de emisión correspondientes.</a:t>
            </a:r>
          </a:p>
          <a:p>
            <a:pPr>
              <a:lnSpc>
                <a:spcPct val="100000"/>
              </a:lnSpc>
            </a:pPr>
            <a:r>
              <a:rPr lang="es-ES_tradnl" noProof="0" dirty="0" smtClean="0"/>
              <a:t>Este procedimiento se repite muchas veces (p. ej., 5000 o 10 000 veces), con una computadora. Esto produce 5000 o 10 000 valores para la emisión, según los cuales el usuario puede calcular el valor medio de la emisión y su intervalo de confianza del 95 %.</a:t>
            </a:r>
            <a:endParaRPr lang="es-ES_tradnl" noProof="0" dirty="0"/>
          </a:p>
        </p:txBody>
      </p:sp>
    </p:spTree>
    <p:extLst>
      <p:ext uri="{BB962C8B-B14F-4D97-AF65-F5344CB8AC3E}">
        <p14:creationId xmlns:p14="http://schemas.microsoft.com/office/powerpoint/2010/main" val="40342641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612130"/>
            <a:ext cx="9144000" cy="124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title"/>
          </p:nvPr>
        </p:nvSpPr>
        <p:spPr>
          <a:xfrm>
            <a:off x="491642" y="230188"/>
            <a:ext cx="8442796" cy="791650"/>
          </a:xfrm>
        </p:spPr>
        <p:txBody>
          <a:bodyPr/>
          <a:lstStyle/>
          <a:p>
            <a:r>
              <a:rPr lang="es-ES_tradnl" noProof="0" dirty="0" smtClean="0"/>
              <a:t>Ilustración del método de Monte Carlo</a:t>
            </a:r>
            <a:endParaRPr lang="es-ES_tradnl" noProof="0" dirty="0"/>
          </a:p>
        </p:txBody>
      </p:sp>
      <p:sp>
        <p:nvSpPr>
          <p:cNvPr id="6" name="Text Placeholder 5"/>
          <p:cNvSpPr>
            <a:spLocks noGrp="1"/>
          </p:cNvSpPr>
          <p:nvPr>
            <p:ph type="body" sz="quarter" idx="10"/>
          </p:nvPr>
        </p:nvSpPr>
        <p:spPr>
          <a:xfrm>
            <a:off x="441686" y="1351359"/>
            <a:ext cx="3449830" cy="4101513"/>
          </a:xfrm>
        </p:spPr>
        <p:txBody>
          <a:bodyPr/>
          <a:lstStyle/>
          <a:p>
            <a:pPr marL="0" indent="0">
              <a:buNone/>
            </a:pPr>
            <a:r>
              <a:rPr lang="es-ES_tradnl" sz="1600" noProof="0" dirty="0" smtClean="0"/>
              <a:t>Fuente: IPCC 2006, cap. 3.</a:t>
            </a:r>
            <a:endParaRPr lang="es-ES_tradnl" sz="1600" noProof="0" dirty="0"/>
          </a:p>
        </p:txBody>
      </p:sp>
      <p:pic>
        <p:nvPicPr>
          <p:cNvPr id="7" name="Picture 6"/>
          <p:cNvPicPr>
            <a:picLocks noChangeAspect="1"/>
          </p:cNvPicPr>
          <p:nvPr/>
        </p:nvPicPr>
        <p:blipFill>
          <a:blip r:embed="rId3"/>
          <a:stretch>
            <a:fillRect/>
          </a:stretch>
        </p:blipFill>
        <p:spPr>
          <a:xfrm>
            <a:off x="3666819" y="789465"/>
            <a:ext cx="5477182" cy="6059009"/>
          </a:xfrm>
          <a:prstGeom prst="rect">
            <a:avLst/>
          </a:prstGeom>
        </p:spPr>
      </p:pic>
    </p:spTree>
    <p:extLst>
      <p:ext uri="{BB962C8B-B14F-4D97-AF65-F5344CB8AC3E}">
        <p14:creationId xmlns:p14="http://schemas.microsoft.com/office/powerpoint/2010/main" val="42771859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12130"/>
            <a:ext cx="9144000" cy="124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title"/>
          </p:nvPr>
        </p:nvSpPr>
        <p:spPr>
          <a:xfrm>
            <a:off x="491642" y="230188"/>
            <a:ext cx="8442796" cy="1027112"/>
          </a:xfrm>
        </p:spPr>
        <p:txBody>
          <a:bodyPr/>
          <a:lstStyle/>
          <a:p>
            <a:r>
              <a:rPr lang="es-ES_tradnl" sz="2800" noProof="0" dirty="0" smtClean="0"/>
              <a:t>Esquema de cálculo para el análisis</a:t>
            </a:r>
            <a:br>
              <a:rPr lang="es-ES_tradnl" sz="2800" noProof="0" dirty="0" smtClean="0"/>
            </a:br>
            <a:r>
              <a:rPr lang="es-ES_tradnl" sz="2800" noProof="0" dirty="0" smtClean="0"/>
              <a:t>de Monte Carlo</a:t>
            </a:r>
            <a:endParaRPr lang="es-ES_tradnl" sz="2800" noProof="0" dirty="0"/>
          </a:p>
        </p:txBody>
      </p:sp>
      <p:sp>
        <p:nvSpPr>
          <p:cNvPr id="6" name="Text Placeholder 5"/>
          <p:cNvSpPr>
            <a:spLocks noGrp="1"/>
          </p:cNvSpPr>
          <p:nvPr>
            <p:ph type="body" sz="quarter" idx="10"/>
          </p:nvPr>
        </p:nvSpPr>
        <p:spPr>
          <a:xfrm>
            <a:off x="441685" y="1369218"/>
            <a:ext cx="4925390" cy="4076899"/>
          </a:xfrm>
        </p:spPr>
        <p:txBody>
          <a:bodyPr/>
          <a:lstStyle/>
          <a:p>
            <a:pPr marL="0" indent="0">
              <a:buNone/>
            </a:pPr>
            <a:r>
              <a:rPr lang="es-ES_tradnl" noProof="0" dirty="0" smtClean="0"/>
              <a:t>Esquema de cálculo para el análisis de Monte Carlo de las </a:t>
            </a:r>
            <a:r>
              <a:rPr lang="es-ES_tradnl" b="1" noProof="0" dirty="0" smtClean="0"/>
              <a:t>emisiones absolutas</a:t>
            </a:r>
            <a:r>
              <a:rPr lang="es-ES_tradnl" noProof="0" dirty="0" smtClean="0"/>
              <a:t> y la </a:t>
            </a:r>
            <a:r>
              <a:rPr lang="es-ES_tradnl" b="1" noProof="0" dirty="0" smtClean="0"/>
              <a:t>tendencia</a:t>
            </a:r>
            <a:r>
              <a:rPr lang="es-ES_tradnl" noProof="0" dirty="0" smtClean="0"/>
              <a:t> de una categoría individual, estimadas como tiempos de FE y DA (IPCC, 2006).</a:t>
            </a:r>
          </a:p>
          <a:p>
            <a:pPr marL="0" indent="0">
              <a:buNone/>
            </a:pPr>
            <a:r>
              <a:rPr lang="es-ES_tradnl" sz="1800" noProof="0" dirty="0" smtClean="0"/>
              <a:t>El gráfico muestra el caso en el que el FE está 100 % correlacionado entre el año básico y el año t (p. ej., se utiliza el mismo factor de emisión en cada año y no hay una variación esperada de un año al otro).</a:t>
            </a:r>
          </a:p>
          <a:p>
            <a:pPr marL="0" indent="0">
              <a:buNone/>
            </a:pPr>
            <a:r>
              <a:rPr lang="es-ES_tradnl" sz="1800" noProof="0" dirty="0" smtClean="0">
                <a:sym typeface="Wingdings" panose="05000000000000000000" pitchFamily="2" charset="2"/>
              </a:rPr>
              <a:t></a:t>
            </a:r>
            <a:r>
              <a:rPr lang="es-ES_tradnl" noProof="0" dirty="0" smtClean="0"/>
              <a:t> </a:t>
            </a:r>
            <a:r>
              <a:rPr lang="es-ES_tradnl" sz="1800" noProof="0" dirty="0" smtClean="0"/>
              <a:t>Para ver el caso de FE no correlacionados, consulte el IPCC (2006, vol. 1, cap. 3, gráfico 3.7).</a:t>
            </a:r>
            <a:endParaRPr lang="es-ES_tradnl" sz="1800" noProof="0" dirty="0"/>
          </a:p>
        </p:txBody>
      </p:sp>
      <p:pic>
        <p:nvPicPr>
          <p:cNvPr id="4" name="Picture 3"/>
          <p:cNvPicPr>
            <a:picLocks noChangeAspect="1"/>
          </p:cNvPicPr>
          <p:nvPr/>
        </p:nvPicPr>
        <p:blipFill>
          <a:blip r:embed="rId3"/>
          <a:stretch>
            <a:fillRect/>
          </a:stretch>
        </p:blipFill>
        <p:spPr>
          <a:xfrm>
            <a:off x="5490661" y="819478"/>
            <a:ext cx="3502805" cy="6038522"/>
          </a:xfrm>
          <a:prstGeom prst="rect">
            <a:avLst/>
          </a:prstGeom>
        </p:spPr>
      </p:pic>
    </p:spTree>
    <p:extLst>
      <p:ext uri="{BB962C8B-B14F-4D97-AF65-F5344CB8AC3E}">
        <p14:creationId xmlns:p14="http://schemas.microsoft.com/office/powerpoint/2010/main" val="13517143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12130"/>
            <a:ext cx="9144000" cy="124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dirty="0"/>
          </a:p>
        </p:txBody>
      </p:sp>
      <p:sp>
        <p:nvSpPr>
          <p:cNvPr id="2" name="Title 1"/>
          <p:cNvSpPr>
            <a:spLocks noGrp="1"/>
          </p:cNvSpPr>
          <p:nvPr>
            <p:ph type="title"/>
          </p:nvPr>
        </p:nvSpPr>
        <p:spPr>
          <a:xfrm>
            <a:off x="537560" y="187567"/>
            <a:ext cx="8442796" cy="1029641"/>
          </a:xfrm>
        </p:spPr>
        <p:txBody>
          <a:bodyPr/>
          <a:lstStyle/>
          <a:p>
            <a:r>
              <a:rPr lang="es-ES_tradnl" sz="2400" dirty="0" smtClean="0"/>
              <a:t>Datos necesarios para ejecutar la simulación</a:t>
            </a:r>
            <a:br>
              <a:rPr lang="es-ES_tradnl" sz="2400" dirty="0" smtClean="0"/>
            </a:br>
            <a:r>
              <a:rPr lang="es-ES_tradnl" sz="2400" dirty="0" smtClean="0"/>
              <a:t>de Monte Carlo</a:t>
            </a:r>
            <a:endParaRPr lang="es-ES_tradnl" sz="2400" dirty="0"/>
          </a:p>
        </p:txBody>
      </p:sp>
      <p:sp>
        <p:nvSpPr>
          <p:cNvPr id="3" name="Text Placeholder 2"/>
          <p:cNvSpPr>
            <a:spLocks noGrp="1"/>
          </p:cNvSpPr>
          <p:nvPr>
            <p:ph type="body" sz="quarter" idx="10"/>
          </p:nvPr>
        </p:nvSpPr>
        <p:spPr>
          <a:xfrm>
            <a:off x="421200" y="1217208"/>
            <a:ext cx="8521188" cy="4752032"/>
          </a:xfrm>
        </p:spPr>
        <p:txBody>
          <a:bodyPr/>
          <a:lstStyle/>
          <a:p>
            <a:r>
              <a:rPr lang="es-ES_tradnl" sz="2000" i="1" dirty="0" smtClean="0"/>
              <a:t>Incertidumbre de cada parámetro expresada como función de densidad de probabilidad</a:t>
            </a:r>
            <a:r>
              <a:rPr lang="es-ES_tradnl" sz="2000" dirty="0" smtClean="0"/>
              <a:t>: Cualquier distribución puede usarse con Monte Carlo. Por simplicidad (y si no se dispone de información más detallada), a menudo se asume que las incertidumbres simétricas se distribuyen </a:t>
            </a:r>
            <a:r>
              <a:rPr lang="es-ES_tradnl" sz="2000" i="1" dirty="0" smtClean="0"/>
              <a:t>normalmente</a:t>
            </a:r>
            <a:r>
              <a:rPr lang="es-ES_tradnl" sz="2000" dirty="0" smtClean="0"/>
              <a:t> y las incertidumbres con un sesgo positivo se distribuyen de forma </a:t>
            </a:r>
            <a:r>
              <a:rPr lang="es-ES_tradnl" sz="2000" i="1" dirty="0" smtClean="0"/>
              <a:t>logarítmicamente normal</a:t>
            </a:r>
            <a:r>
              <a:rPr lang="es-ES_tradnl" sz="2000" dirty="0" smtClean="0"/>
              <a:t>.</a:t>
            </a:r>
            <a:endParaRPr lang="es-ES_tradnl" sz="2000" dirty="0"/>
          </a:p>
        </p:txBody>
      </p:sp>
      <p:pic>
        <p:nvPicPr>
          <p:cNvPr id="4" name="Picture 3"/>
          <p:cNvPicPr>
            <a:picLocks noChangeAspect="1"/>
          </p:cNvPicPr>
          <p:nvPr/>
        </p:nvPicPr>
        <p:blipFill>
          <a:blip r:embed="rId3"/>
          <a:stretch>
            <a:fillRect/>
          </a:stretch>
        </p:blipFill>
        <p:spPr>
          <a:xfrm>
            <a:off x="4896725" y="3424038"/>
            <a:ext cx="4043082" cy="2722834"/>
          </a:xfrm>
          <a:prstGeom prst="rect">
            <a:avLst/>
          </a:prstGeom>
        </p:spPr>
      </p:pic>
      <p:sp>
        <p:nvSpPr>
          <p:cNvPr id="5" name="Rectangle 4"/>
          <p:cNvSpPr/>
          <p:nvPr/>
        </p:nvSpPr>
        <p:spPr>
          <a:xfrm>
            <a:off x="442349" y="3894156"/>
            <a:ext cx="4129651" cy="1815882"/>
          </a:xfrm>
          <a:prstGeom prst="rect">
            <a:avLst/>
          </a:prstGeom>
        </p:spPr>
        <p:txBody>
          <a:bodyPr wrap="square">
            <a:spAutoFit/>
          </a:bodyPr>
          <a:lstStyle/>
          <a:p>
            <a:pPr marL="285750" indent="-285750">
              <a:buSzPct val="140000"/>
              <a:buFont typeface="Wingdings" charset="2"/>
              <a:buChar char="§"/>
            </a:pPr>
            <a:r>
              <a:rPr lang="es-ES_tradnl" i="1" dirty="0" smtClean="0">
                <a:latin typeface="+mn-lt"/>
              </a:rPr>
              <a:t>Correlaciones entre los parámetros</a:t>
            </a:r>
            <a:r>
              <a:rPr lang="es-ES_tradnl" dirty="0" smtClean="0">
                <a:latin typeface="+mn-lt"/>
              </a:rPr>
              <a:t>:</a:t>
            </a:r>
            <a:r>
              <a:rPr lang="es-ES_tradnl" dirty="0" smtClean="0"/>
              <a:t> </a:t>
            </a:r>
            <a:r>
              <a:rPr lang="es-ES_tradnl" dirty="0" smtClean="0">
                <a:latin typeface="+mn-lt"/>
              </a:rPr>
              <a:t>La simulación de Monte Carlo puede considerar correlaciones tanto totales como parciales.</a:t>
            </a:r>
          </a:p>
          <a:p>
            <a:pPr marL="285750" indent="-285750">
              <a:buFont typeface="Wingdings" charset="2"/>
              <a:buChar char="§"/>
            </a:pPr>
            <a:endParaRPr lang="es-ES_tradnl" sz="2200" dirty="0">
              <a:latin typeface="+mn-lt"/>
            </a:endParaRPr>
          </a:p>
        </p:txBody>
      </p:sp>
      <p:sp>
        <p:nvSpPr>
          <p:cNvPr id="7" name="TextBox 6"/>
          <p:cNvSpPr txBox="1"/>
          <p:nvPr/>
        </p:nvSpPr>
        <p:spPr>
          <a:xfrm>
            <a:off x="5819483" y="6081523"/>
            <a:ext cx="394660" cy="323165"/>
          </a:xfrm>
          <a:prstGeom prst="rect">
            <a:avLst/>
          </a:prstGeom>
          <a:solidFill>
            <a:schemeClr val="bg1"/>
          </a:solidFill>
        </p:spPr>
        <p:txBody>
          <a:bodyPr wrap="none" rtlCol="0">
            <a:spAutoFit/>
          </a:bodyPr>
          <a:lstStyle/>
          <a:p>
            <a:pPr>
              <a:lnSpc>
                <a:spcPts val="1800"/>
              </a:lnSpc>
            </a:pPr>
            <a:r>
              <a:rPr lang="es-ES_tradnl" sz="1000" dirty="0" smtClean="0">
                <a:solidFill>
                  <a:schemeClr val="accent6"/>
                </a:solidFill>
                <a:latin typeface="Verdana" pitchFamily="34" charset="0"/>
              </a:rPr>
              <a:t>0,5</a:t>
            </a:r>
          </a:p>
        </p:txBody>
      </p:sp>
      <p:sp>
        <p:nvSpPr>
          <p:cNvPr id="8" name="TextBox 7"/>
          <p:cNvSpPr txBox="1"/>
          <p:nvPr/>
        </p:nvSpPr>
        <p:spPr>
          <a:xfrm>
            <a:off x="6767126" y="6074576"/>
            <a:ext cx="394660" cy="323165"/>
          </a:xfrm>
          <a:prstGeom prst="rect">
            <a:avLst/>
          </a:prstGeom>
          <a:solidFill>
            <a:schemeClr val="bg1"/>
          </a:solidFill>
        </p:spPr>
        <p:txBody>
          <a:bodyPr wrap="none" rtlCol="0">
            <a:spAutoFit/>
          </a:bodyPr>
          <a:lstStyle/>
          <a:p>
            <a:pPr>
              <a:lnSpc>
                <a:spcPts val="1800"/>
              </a:lnSpc>
            </a:pPr>
            <a:r>
              <a:rPr lang="es-ES_tradnl" sz="1000" dirty="0" smtClean="0">
                <a:solidFill>
                  <a:schemeClr val="accent6"/>
                </a:solidFill>
                <a:latin typeface="Verdana" pitchFamily="34" charset="0"/>
              </a:rPr>
              <a:t>1,0</a:t>
            </a:r>
          </a:p>
        </p:txBody>
      </p:sp>
      <p:sp>
        <p:nvSpPr>
          <p:cNvPr id="9" name="TextBox 8"/>
          <p:cNvSpPr txBox="1"/>
          <p:nvPr/>
        </p:nvSpPr>
        <p:spPr>
          <a:xfrm>
            <a:off x="7726410" y="6079557"/>
            <a:ext cx="394660" cy="323165"/>
          </a:xfrm>
          <a:prstGeom prst="rect">
            <a:avLst/>
          </a:prstGeom>
          <a:solidFill>
            <a:schemeClr val="bg1"/>
          </a:solidFill>
        </p:spPr>
        <p:txBody>
          <a:bodyPr wrap="none" rtlCol="0">
            <a:spAutoFit/>
          </a:bodyPr>
          <a:lstStyle/>
          <a:p>
            <a:pPr>
              <a:lnSpc>
                <a:spcPts val="1800"/>
              </a:lnSpc>
            </a:pPr>
            <a:r>
              <a:rPr lang="es-ES_tradnl" sz="1000" dirty="0" smtClean="0">
                <a:solidFill>
                  <a:schemeClr val="accent6"/>
                </a:solidFill>
                <a:latin typeface="Verdana" pitchFamily="34" charset="0"/>
              </a:rPr>
              <a:t>1,5</a:t>
            </a:r>
            <a:endParaRPr lang="es-ES_tradnl" sz="1000" dirty="0">
              <a:solidFill>
                <a:schemeClr val="accent6"/>
              </a:solidFill>
              <a:latin typeface="Verdana" pitchFamily="34" charset="0"/>
            </a:endParaRPr>
          </a:p>
        </p:txBody>
      </p:sp>
      <p:sp>
        <p:nvSpPr>
          <p:cNvPr id="10" name="TextBox 9"/>
          <p:cNvSpPr txBox="1"/>
          <p:nvPr/>
        </p:nvSpPr>
        <p:spPr>
          <a:xfrm>
            <a:off x="8545147" y="6081523"/>
            <a:ext cx="394660" cy="323165"/>
          </a:xfrm>
          <a:prstGeom prst="rect">
            <a:avLst/>
          </a:prstGeom>
          <a:solidFill>
            <a:schemeClr val="bg1"/>
          </a:solidFill>
        </p:spPr>
        <p:txBody>
          <a:bodyPr wrap="none" rtlCol="0">
            <a:spAutoFit/>
          </a:bodyPr>
          <a:lstStyle/>
          <a:p>
            <a:pPr>
              <a:lnSpc>
                <a:spcPts val="1800"/>
              </a:lnSpc>
            </a:pPr>
            <a:r>
              <a:rPr lang="es-ES_tradnl" sz="1000" dirty="0" smtClean="0">
                <a:solidFill>
                  <a:schemeClr val="accent6"/>
                </a:solidFill>
                <a:latin typeface="Verdana" pitchFamily="34" charset="0"/>
              </a:rPr>
              <a:t>2,0</a:t>
            </a:r>
          </a:p>
        </p:txBody>
      </p:sp>
      <p:sp>
        <p:nvSpPr>
          <p:cNvPr id="11" name="TextBox 10"/>
          <p:cNvSpPr txBox="1"/>
          <p:nvPr/>
        </p:nvSpPr>
        <p:spPr>
          <a:xfrm>
            <a:off x="4525951" y="4272676"/>
            <a:ext cx="451459" cy="323165"/>
          </a:xfrm>
          <a:prstGeom prst="rect">
            <a:avLst/>
          </a:prstGeom>
          <a:solidFill>
            <a:schemeClr val="bg1"/>
          </a:solidFill>
        </p:spPr>
        <p:txBody>
          <a:bodyPr wrap="square" rtlCol="0">
            <a:spAutoFit/>
          </a:bodyPr>
          <a:lstStyle/>
          <a:p>
            <a:pPr>
              <a:lnSpc>
                <a:spcPts val="1800"/>
              </a:lnSpc>
            </a:pPr>
            <a:r>
              <a:rPr lang="es-ES_tradnl" sz="1000" dirty="0" smtClean="0">
                <a:solidFill>
                  <a:schemeClr val="accent6"/>
                </a:solidFill>
                <a:latin typeface="Verdana" pitchFamily="34" charset="0"/>
              </a:rPr>
              <a:t>1,0</a:t>
            </a:r>
          </a:p>
        </p:txBody>
      </p:sp>
      <p:sp>
        <p:nvSpPr>
          <p:cNvPr id="12" name="TextBox 11"/>
          <p:cNvSpPr txBox="1"/>
          <p:nvPr/>
        </p:nvSpPr>
        <p:spPr>
          <a:xfrm>
            <a:off x="4516986" y="3932022"/>
            <a:ext cx="460424" cy="323165"/>
          </a:xfrm>
          <a:prstGeom prst="rect">
            <a:avLst/>
          </a:prstGeom>
          <a:solidFill>
            <a:schemeClr val="bg1"/>
          </a:solidFill>
        </p:spPr>
        <p:txBody>
          <a:bodyPr wrap="square" rtlCol="0">
            <a:spAutoFit/>
          </a:bodyPr>
          <a:lstStyle/>
          <a:p>
            <a:pPr>
              <a:lnSpc>
                <a:spcPts val="1800"/>
              </a:lnSpc>
            </a:pPr>
            <a:r>
              <a:rPr lang="es-ES_tradnl" sz="1000" dirty="0" smtClean="0">
                <a:solidFill>
                  <a:schemeClr val="accent6"/>
                </a:solidFill>
                <a:latin typeface="Verdana" pitchFamily="34" charset="0"/>
              </a:rPr>
              <a:t>1,2</a:t>
            </a:r>
          </a:p>
        </p:txBody>
      </p:sp>
      <p:sp>
        <p:nvSpPr>
          <p:cNvPr id="13" name="TextBox 12"/>
          <p:cNvSpPr txBox="1"/>
          <p:nvPr/>
        </p:nvSpPr>
        <p:spPr>
          <a:xfrm>
            <a:off x="4525951" y="4600166"/>
            <a:ext cx="460424" cy="323165"/>
          </a:xfrm>
          <a:prstGeom prst="rect">
            <a:avLst/>
          </a:prstGeom>
          <a:solidFill>
            <a:schemeClr val="bg1"/>
          </a:solidFill>
        </p:spPr>
        <p:txBody>
          <a:bodyPr wrap="square" rtlCol="0">
            <a:spAutoFit/>
          </a:bodyPr>
          <a:lstStyle/>
          <a:p>
            <a:pPr>
              <a:lnSpc>
                <a:spcPts val="1800"/>
              </a:lnSpc>
            </a:pPr>
            <a:r>
              <a:rPr lang="es-ES_tradnl" sz="1000" dirty="0" smtClean="0">
                <a:solidFill>
                  <a:schemeClr val="accent6"/>
                </a:solidFill>
                <a:latin typeface="Verdana" pitchFamily="34" charset="0"/>
              </a:rPr>
              <a:t>0,8</a:t>
            </a:r>
          </a:p>
        </p:txBody>
      </p:sp>
      <p:sp>
        <p:nvSpPr>
          <p:cNvPr id="14" name="TextBox 13"/>
          <p:cNvSpPr txBox="1"/>
          <p:nvPr/>
        </p:nvSpPr>
        <p:spPr>
          <a:xfrm>
            <a:off x="4525951" y="4904893"/>
            <a:ext cx="460424" cy="323165"/>
          </a:xfrm>
          <a:prstGeom prst="rect">
            <a:avLst/>
          </a:prstGeom>
          <a:solidFill>
            <a:schemeClr val="bg1"/>
          </a:solidFill>
        </p:spPr>
        <p:txBody>
          <a:bodyPr wrap="square" rtlCol="0">
            <a:spAutoFit/>
          </a:bodyPr>
          <a:lstStyle/>
          <a:p>
            <a:pPr>
              <a:lnSpc>
                <a:spcPts val="1800"/>
              </a:lnSpc>
            </a:pPr>
            <a:r>
              <a:rPr lang="es-ES_tradnl" sz="1000" dirty="0" smtClean="0">
                <a:solidFill>
                  <a:schemeClr val="accent6"/>
                </a:solidFill>
                <a:latin typeface="Verdana" pitchFamily="34" charset="0"/>
              </a:rPr>
              <a:t>0,6</a:t>
            </a:r>
          </a:p>
        </p:txBody>
      </p:sp>
      <p:sp>
        <p:nvSpPr>
          <p:cNvPr id="15" name="TextBox 14"/>
          <p:cNvSpPr txBox="1"/>
          <p:nvPr/>
        </p:nvSpPr>
        <p:spPr>
          <a:xfrm>
            <a:off x="4525951" y="5233921"/>
            <a:ext cx="460424" cy="323165"/>
          </a:xfrm>
          <a:prstGeom prst="rect">
            <a:avLst/>
          </a:prstGeom>
          <a:solidFill>
            <a:schemeClr val="bg1"/>
          </a:solidFill>
        </p:spPr>
        <p:txBody>
          <a:bodyPr wrap="square" rtlCol="0">
            <a:spAutoFit/>
          </a:bodyPr>
          <a:lstStyle/>
          <a:p>
            <a:pPr>
              <a:lnSpc>
                <a:spcPts val="1800"/>
              </a:lnSpc>
            </a:pPr>
            <a:r>
              <a:rPr lang="es-ES_tradnl" sz="1000" dirty="0" smtClean="0">
                <a:solidFill>
                  <a:schemeClr val="accent6"/>
                </a:solidFill>
                <a:latin typeface="Verdana" pitchFamily="34" charset="0"/>
              </a:rPr>
              <a:t>0,4</a:t>
            </a:r>
          </a:p>
        </p:txBody>
      </p:sp>
      <p:sp>
        <p:nvSpPr>
          <p:cNvPr id="16" name="TextBox 15"/>
          <p:cNvSpPr txBox="1"/>
          <p:nvPr/>
        </p:nvSpPr>
        <p:spPr>
          <a:xfrm>
            <a:off x="4540507" y="5561889"/>
            <a:ext cx="436903" cy="323165"/>
          </a:xfrm>
          <a:prstGeom prst="rect">
            <a:avLst/>
          </a:prstGeom>
          <a:solidFill>
            <a:schemeClr val="bg1"/>
          </a:solidFill>
        </p:spPr>
        <p:txBody>
          <a:bodyPr wrap="square" rtlCol="0">
            <a:spAutoFit/>
          </a:bodyPr>
          <a:lstStyle/>
          <a:p>
            <a:pPr>
              <a:lnSpc>
                <a:spcPts val="1800"/>
              </a:lnSpc>
            </a:pPr>
            <a:r>
              <a:rPr lang="es-ES_tradnl" sz="1000" dirty="0" smtClean="0">
                <a:solidFill>
                  <a:schemeClr val="accent6"/>
                </a:solidFill>
                <a:latin typeface="Verdana" pitchFamily="34" charset="0"/>
              </a:rPr>
              <a:t>0,2</a:t>
            </a:r>
          </a:p>
        </p:txBody>
      </p:sp>
    </p:spTree>
    <p:extLst>
      <p:ext uri="{BB962C8B-B14F-4D97-AF65-F5344CB8AC3E}">
        <p14:creationId xmlns:p14="http://schemas.microsoft.com/office/powerpoint/2010/main" val="25903327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1642" y="230188"/>
            <a:ext cx="8442796" cy="791650"/>
          </a:xfrm>
        </p:spPr>
        <p:txBody>
          <a:bodyPr/>
          <a:lstStyle/>
          <a:p>
            <a:r>
              <a:rPr lang="es-ES_tradnl" sz="2800" noProof="0" dirty="0" smtClean="0"/>
              <a:t>Presentación de informes de incertidumbres</a:t>
            </a:r>
            <a:endParaRPr lang="es-ES_tradnl" sz="2800" noProof="0" dirty="0"/>
          </a:p>
        </p:txBody>
      </p:sp>
      <p:sp>
        <p:nvSpPr>
          <p:cNvPr id="3" name="Tekstin paikkamerkki 2"/>
          <p:cNvSpPr>
            <a:spLocks noGrp="1"/>
          </p:cNvSpPr>
          <p:nvPr>
            <p:ph type="body" sz="quarter" idx="10"/>
          </p:nvPr>
        </p:nvSpPr>
        <p:spPr>
          <a:xfrm>
            <a:off x="408500" y="1202542"/>
            <a:ext cx="8646600" cy="4404807"/>
          </a:xfrm>
        </p:spPr>
        <p:txBody>
          <a:bodyPr/>
          <a:lstStyle/>
          <a:p>
            <a:pPr marL="0" indent="0">
              <a:buNone/>
            </a:pPr>
            <a:r>
              <a:rPr lang="es-ES_tradnl" sz="1800" noProof="0" dirty="0" smtClean="0"/>
              <a:t>Las incertidumbres deben presentarse con un formato estandarizado. </a:t>
            </a:r>
            <a:endParaRPr lang="es-ES_tradnl" sz="1800" noProof="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55750"/>
            <a:ext cx="8329613" cy="517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iruutu 4"/>
          <p:cNvSpPr txBox="1"/>
          <p:nvPr/>
        </p:nvSpPr>
        <p:spPr>
          <a:xfrm>
            <a:off x="2895600" y="4710474"/>
            <a:ext cx="5181600" cy="553998"/>
          </a:xfrm>
          <a:prstGeom prst="rect">
            <a:avLst/>
          </a:prstGeom>
          <a:solidFill>
            <a:schemeClr val="accent3"/>
          </a:solidFill>
        </p:spPr>
        <p:txBody>
          <a:bodyPr wrap="square" rtlCol="0">
            <a:spAutoFit/>
          </a:bodyPr>
          <a:lstStyle/>
          <a:p>
            <a:pPr>
              <a:lnSpc>
                <a:spcPts val="1800"/>
              </a:lnSpc>
            </a:pPr>
            <a:r>
              <a:rPr lang="fi-FI" sz="1600" dirty="0" smtClean="0">
                <a:latin typeface="Verdana" pitchFamily="34" charset="0"/>
              </a:rPr>
              <a:t>Consulte la explicación de las notas en el libro de consulta de GOFC-GOLD (2014, sección 4).</a:t>
            </a:r>
          </a:p>
        </p:txBody>
      </p:sp>
    </p:spTree>
    <p:extLst>
      <p:ext uri="{BB962C8B-B14F-4D97-AF65-F5344CB8AC3E}">
        <p14:creationId xmlns:p14="http://schemas.microsoft.com/office/powerpoint/2010/main" val="83154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s-ES_tradnl" noProof="0" dirty="0" smtClean="0"/>
              <a:t>En resumen (1/2)</a:t>
            </a:r>
            <a:endParaRPr lang="es-ES_tradnl" noProof="0" dirty="0"/>
          </a:p>
        </p:txBody>
      </p:sp>
      <p:sp>
        <p:nvSpPr>
          <p:cNvPr id="3" name="Text Placeholder 2"/>
          <p:cNvSpPr>
            <a:spLocks noGrp="1"/>
          </p:cNvSpPr>
          <p:nvPr>
            <p:ph type="body" sz="quarter" idx="10"/>
          </p:nvPr>
        </p:nvSpPr>
        <p:spPr>
          <a:xfrm>
            <a:off x="421200" y="1298092"/>
            <a:ext cx="8521188" cy="4404807"/>
          </a:xfrm>
        </p:spPr>
        <p:txBody>
          <a:bodyPr/>
          <a:lstStyle/>
          <a:p>
            <a:r>
              <a:rPr lang="es-ES_tradnl" noProof="0" dirty="0" smtClean="0"/>
              <a:t>La evaluación de la incertidumbre es fundamental en los contextos del IPCC y de la CMNUCC.</a:t>
            </a:r>
          </a:p>
          <a:p>
            <a:r>
              <a:rPr lang="es-ES_tradnl" noProof="0" dirty="0" smtClean="0"/>
              <a:t>La incertidumbre</a:t>
            </a:r>
            <a:r>
              <a:rPr lang="es-ES_tradnl" b="1" noProof="0" dirty="0" smtClean="0"/>
              <a:t> </a:t>
            </a:r>
            <a:r>
              <a:rPr lang="es-ES_tradnl" noProof="0" dirty="0" smtClean="0"/>
              <a:t>consta de dos componentes: e</a:t>
            </a:r>
            <a:r>
              <a:rPr lang="es-ES_tradnl" i="1" noProof="0" dirty="0" smtClean="0"/>
              <a:t>rrores sistemáticos y errores aleatorios</a:t>
            </a:r>
            <a:r>
              <a:rPr lang="es-ES_tradnl" noProof="0" dirty="0" smtClean="0"/>
              <a:t>.</a:t>
            </a:r>
          </a:p>
          <a:p>
            <a:r>
              <a:rPr lang="es-ES_tradnl" noProof="0" dirty="0" smtClean="0"/>
              <a:t>La </a:t>
            </a:r>
            <a:r>
              <a:rPr lang="es-ES_tradnl" i="1" noProof="0" dirty="0" smtClean="0"/>
              <a:t>evaluación de exactitud</a:t>
            </a:r>
            <a:r>
              <a:rPr lang="es-ES_tradnl" noProof="0" dirty="0" smtClean="0"/>
              <a:t> de la cubierta terrestre y los cambios se utiliza para clasificar la frecuencia de los errores (omisión y comisión) para cada clase y la exactitud general del mapa con un conjunto de datos de referencia independiente.</a:t>
            </a:r>
          </a:p>
          <a:p>
            <a:endParaRPr lang="es-ES_tradnl" i="1" noProof="0" dirty="0"/>
          </a:p>
        </p:txBody>
      </p:sp>
    </p:spTree>
    <p:extLst>
      <p:ext uri="{BB962C8B-B14F-4D97-AF65-F5344CB8AC3E}">
        <p14:creationId xmlns:p14="http://schemas.microsoft.com/office/powerpoint/2010/main" val="85648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293" y="230188"/>
            <a:ext cx="8441473" cy="1065212"/>
          </a:xfrm>
        </p:spPr>
        <p:txBody>
          <a:bodyPr/>
          <a:lstStyle/>
          <a:p>
            <a:r>
              <a:rPr lang="es-ES_tradnl" noProof="0" dirty="0" smtClean="0"/>
              <a:t>La importancia de identificar</a:t>
            </a:r>
            <a:br>
              <a:rPr lang="es-ES_tradnl" noProof="0" dirty="0" smtClean="0"/>
            </a:br>
            <a:r>
              <a:rPr lang="es-ES_tradnl" noProof="0" dirty="0" smtClean="0"/>
              <a:t>las incertidumbres</a:t>
            </a:r>
            <a:endParaRPr lang="es-ES_tradnl" sz="2000" noProof="0" dirty="0"/>
          </a:p>
        </p:txBody>
      </p:sp>
      <p:sp>
        <p:nvSpPr>
          <p:cNvPr id="3" name="Tijdelijke aanduiding voor tekst 2"/>
          <p:cNvSpPr>
            <a:spLocks noGrp="1"/>
          </p:cNvSpPr>
          <p:nvPr>
            <p:ph type="body" sz="quarter" idx="10"/>
          </p:nvPr>
        </p:nvSpPr>
        <p:spPr>
          <a:xfrm>
            <a:off x="421200" y="1471961"/>
            <a:ext cx="8410566" cy="4508644"/>
          </a:xfrm>
        </p:spPr>
        <p:txBody>
          <a:bodyPr/>
          <a:lstStyle/>
          <a:p>
            <a:r>
              <a:rPr lang="es-ES_tradnl" noProof="0" dirty="0" smtClean="0"/>
              <a:t>La identificación y cuantificación correctas de las diversas fuentes de incertidumbre ayudan a evaluar la solidez de cualquier inventario de GEI (incluidas las estimaciones de REDD+) y priorizar los esfuerzos para su posterior implementación.</a:t>
            </a:r>
          </a:p>
          <a:p>
            <a:r>
              <a:rPr lang="es-ES_tradnl" noProof="0" dirty="0" smtClean="0"/>
              <a:t>En el contexto de contabilidad, la información sobre la incertidumbre también puede usarse para formular estimaciones de REDD+ </a:t>
            </a:r>
            <a:r>
              <a:rPr lang="es-ES_tradnl" i="1" noProof="0" dirty="0" smtClean="0"/>
              <a:t>conservadoras</a:t>
            </a:r>
            <a:r>
              <a:rPr lang="es-ES_tradnl" noProof="0" dirty="0" smtClean="0"/>
              <a:t>, a fin de asegurar que no se sobrestimen las reducciones de las emisiones o los aumentos de las absorciones.</a:t>
            </a:r>
            <a:endParaRPr lang="es-ES_tradnl" noProof="0" dirty="0"/>
          </a:p>
        </p:txBody>
      </p:sp>
    </p:spTree>
    <p:extLst>
      <p:ext uri="{BB962C8B-B14F-4D97-AF65-F5344CB8AC3E}">
        <p14:creationId xmlns:p14="http://schemas.microsoft.com/office/powerpoint/2010/main" val="7211522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s-ES_tradnl" noProof="0" dirty="0" smtClean="0"/>
              <a:t>En resumen (2/2)</a:t>
            </a:r>
            <a:endParaRPr lang="es-ES_tradnl" noProof="0" dirty="0"/>
          </a:p>
        </p:txBody>
      </p:sp>
      <p:sp>
        <p:nvSpPr>
          <p:cNvPr id="3" name="Text Placeholder 2"/>
          <p:cNvSpPr>
            <a:spLocks noGrp="1"/>
          </p:cNvSpPr>
          <p:nvPr>
            <p:ph type="body" sz="quarter" idx="10"/>
          </p:nvPr>
        </p:nvSpPr>
        <p:spPr/>
        <p:txBody>
          <a:bodyPr/>
          <a:lstStyle/>
          <a:p>
            <a:r>
              <a:rPr lang="es-ES_tradnl" noProof="0" dirty="0" smtClean="0"/>
              <a:t>La evaluación de las incertidumbres de las estimaciones de las reservas de C y los cambios en las reservas de C suele ser más difícil debido a los diferentes tipos de errores aleatorios y sistemáticos.</a:t>
            </a:r>
          </a:p>
          <a:p>
            <a:r>
              <a:rPr lang="es-ES_tradnl" noProof="0" dirty="0" smtClean="0">
                <a:solidFill>
                  <a:schemeClr val="tx1"/>
                </a:solidFill>
              </a:rPr>
              <a:t>Las incertidumbres en los parámetros individuales pueden combinarse con la propagación del error (nivel 1) o el análisis de Monte Carlo (nivel 2).</a:t>
            </a:r>
          </a:p>
          <a:p>
            <a:endParaRPr lang="es-ES_tradnl" noProof="0" dirty="0"/>
          </a:p>
        </p:txBody>
      </p:sp>
    </p:spTree>
    <p:extLst>
      <p:ext uri="{BB962C8B-B14F-4D97-AF65-F5344CB8AC3E}">
        <p14:creationId xmlns:p14="http://schemas.microsoft.com/office/powerpoint/2010/main" val="11015185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s-ES_tradnl" noProof="0" dirty="0" smtClean="0"/>
              <a:t>Ejemplos de países y ejercicios</a:t>
            </a:r>
            <a:endParaRPr lang="es-ES_tradnl" noProof="0" dirty="0"/>
          </a:p>
        </p:txBody>
      </p:sp>
      <p:sp>
        <p:nvSpPr>
          <p:cNvPr id="45060" name="Tijdelijke aanduiding voor tekst 2"/>
          <p:cNvSpPr>
            <a:spLocks noGrp="1"/>
          </p:cNvSpPr>
          <p:nvPr>
            <p:ph type="body" sz="quarter" idx="10"/>
          </p:nvPr>
        </p:nvSpPr>
        <p:spPr>
          <a:xfrm>
            <a:off x="435928" y="1200785"/>
            <a:ext cx="8521700" cy="4403725"/>
          </a:xfrm>
        </p:spPr>
        <p:txBody>
          <a:bodyPr/>
          <a:lstStyle/>
          <a:p>
            <a:pPr eaLnBrk="1" hangingPunct="1">
              <a:lnSpc>
                <a:spcPct val="100000"/>
              </a:lnSpc>
              <a:spcBef>
                <a:spcPts val="600"/>
              </a:spcBef>
              <a:buFont typeface="Wingdings" pitchFamily="2" charset="2"/>
              <a:buNone/>
            </a:pPr>
            <a:r>
              <a:rPr lang="es-ES_tradnl" sz="2000" noProof="0" dirty="0" smtClean="0"/>
              <a:t>Ejemplos de países</a:t>
            </a:r>
          </a:p>
          <a:p>
            <a:pPr marL="0" indent="0">
              <a:spcBef>
                <a:spcPts val="600"/>
              </a:spcBef>
              <a:buNone/>
            </a:pPr>
            <a:r>
              <a:rPr lang="es-ES_tradnl" sz="1600" noProof="0" dirty="0" smtClean="0"/>
              <a:t>1. Quema de la biomasa</a:t>
            </a:r>
          </a:p>
          <a:p>
            <a:pPr marL="0" indent="0">
              <a:spcBef>
                <a:spcPts val="600"/>
              </a:spcBef>
              <a:buNone/>
            </a:pPr>
            <a:r>
              <a:rPr lang="es-ES_tradnl" sz="1600" noProof="0" dirty="0" smtClean="0"/>
              <a:t>2. Análisis de la incertidumbre: UTCUTS en Finlandia</a:t>
            </a:r>
          </a:p>
          <a:p>
            <a:pPr marL="0" indent="0">
              <a:spcBef>
                <a:spcPts val="600"/>
              </a:spcBef>
              <a:buNone/>
            </a:pPr>
            <a:r>
              <a:rPr lang="es-ES_tradnl" sz="1600" noProof="0" dirty="0" smtClean="0"/>
              <a:t>3. Aplicación del enfoque de principio conservador al ejemplo de República Democrática del Congo (enfoque de matriz). </a:t>
            </a:r>
            <a:r>
              <a:rPr lang="es-ES_tradnl" sz="1600" noProof="0" dirty="0" smtClean="0">
                <a:solidFill>
                  <a:schemeClr val="accent4"/>
                </a:solidFill>
              </a:rPr>
              <a:t>Consulte también el ejercicio 4</a:t>
            </a:r>
            <a:endParaRPr lang="es-ES_tradnl" sz="1600" noProof="0" dirty="0" smtClean="0"/>
          </a:p>
          <a:p>
            <a:pPr eaLnBrk="1" hangingPunct="1">
              <a:lnSpc>
                <a:spcPct val="100000"/>
              </a:lnSpc>
              <a:spcBef>
                <a:spcPts val="600"/>
              </a:spcBef>
              <a:buFont typeface="Wingdings" pitchFamily="2" charset="2"/>
              <a:buNone/>
            </a:pPr>
            <a:r>
              <a:rPr lang="es-ES_tradnl" sz="2000" noProof="0" dirty="0" smtClean="0"/>
              <a:t>Ejercicios</a:t>
            </a:r>
          </a:p>
          <a:p>
            <a:pPr marL="0" indent="0" eaLnBrk="1" hangingPunct="1">
              <a:lnSpc>
                <a:spcPct val="100000"/>
              </a:lnSpc>
              <a:spcBef>
                <a:spcPts val="600"/>
              </a:spcBef>
              <a:buNone/>
            </a:pPr>
            <a:r>
              <a:rPr lang="es-ES_tradnl" sz="1600" noProof="0" dirty="0" smtClean="0"/>
              <a:t>1. Incertidumbres de área y cambio del área </a:t>
            </a:r>
          </a:p>
          <a:p>
            <a:pPr marL="0" indent="0" eaLnBrk="1" hangingPunct="1">
              <a:lnSpc>
                <a:spcPct val="100000"/>
              </a:lnSpc>
              <a:spcBef>
                <a:spcPts val="600"/>
              </a:spcBef>
              <a:buNone/>
            </a:pPr>
            <a:r>
              <a:rPr lang="es-ES_tradnl" sz="1600" noProof="0" dirty="0" smtClean="0"/>
              <a:t>2. Uso de ecuaciones del IPCC para combinar incertidumbres</a:t>
            </a:r>
          </a:p>
          <a:p>
            <a:pPr marL="0" indent="0" eaLnBrk="1" hangingPunct="1">
              <a:lnSpc>
                <a:spcPct val="100000"/>
              </a:lnSpc>
              <a:spcBef>
                <a:spcPts val="600"/>
              </a:spcBef>
              <a:buNone/>
            </a:pPr>
            <a:r>
              <a:rPr lang="es-ES_tradnl" sz="1600" noProof="0" dirty="0" smtClean="0"/>
              <a:t>3. Uso de ecuaciones del IPCC para evaluar incertidumbres de tendencias </a:t>
            </a:r>
          </a:p>
          <a:p>
            <a:pPr marL="361950" indent="-361950">
              <a:lnSpc>
                <a:spcPct val="100000"/>
              </a:lnSpc>
              <a:spcBef>
                <a:spcPts val="600"/>
              </a:spcBef>
              <a:buNone/>
            </a:pPr>
            <a:r>
              <a:rPr lang="es-ES_tradnl" sz="1600" noProof="0" dirty="0" smtClean="0"/>
              <a:t>4. El enfoque de la matriz de REDD+ (consulte el archivo </a:t>
            </a:r>
            <a:r>
              <a:rPr lang="es-ES_tradnl" sz="1600" dirty="0"/>
              <a:t>xls del </a:t>
            </a:r>
            <a:r>
              <a:rPr lang="es-ES_tradnl" sz="1600" noProof="0" dirty="0" smtClean="0"/>
              <a:t>ejercicio y el ejemplo de país. Este ejercicio está </a:t>
            </a:r>
            <a:r>
              <a:rPr lang="es-ES_tradnl" sz="1600" noProof="0" dirty="0" smtClean="0">
                <a:solidFill>
                  <a:schemeClr val="accent4"/>
                </a:solidFill>
              </a:rPr>
              <a:t>compartido con el módulo 3.3</a:t>
            </a:r>
            <a:r>
              <a:rPr lang="es-ES_tradnl" sz="1600" noProof="0" dirty="0" smtClean="0"/>
              <a:t>)</a:t>
            </a:r>
          </a:p>
          <a:p>
            <a:pPr marL="0" indent="0">
              <a:lnSpc>
                <a:spcPct val="100000"/>
              </a:lnSpc>
              <a:spcBef>
                <a:spcPts val="600"/>
              </a:spcBef>
              <a:buNone/>
            </a:pPr>
            <a:r>
              <a:rPr lang="es-ES_tradnl" sz="1600" noProof="0" dirty="0" smtClean="0"/>
              <a:t>5. Preparaciones para Monte Carlo </a:t>
            </a:r>
          </a:p>
          <a:p>
            <a:pPr marL="0" indent="0">
              <a:lnSpc>
                <a:spcPct val="100000"/>
              </a:lnSpc>
              <a:spcBef>
                <a:spcPts val="600"/>
              </a:spcBef>
              <a:buNone/>
            </a:pPr>
            <a:endParaRPr lang="es-ES_tradnl" sz="2000" noProof="0" dirty="0" smtClean="0"/>
          </a:p>
          <a:p>
            <a:pPr eaLnBrk="1" hangingPunct="1">
              <a:lnSpc>
                <a:spcPct val="100000"/>
              </a:lnSpc>
              <a:spcBef>
                <a:spcPts val="600"/>
              </a:spcBef>
            </a:pPr>
            <a:endParaRPr lang="es-ES_tradnl" sz="2000" noProof="0" dirty="0" smtClean="0"/>
          </a:p>
          <a:p>
            <a:pPr eaLnBrk="1" hangingPunct="1">
              <a:lnSpc>
                <a:spcPct val="100000"/>
              </a:lnSpc>
              <a:spcBef>
                <a:spcPts val="600"/>
              </a:spcBef>
              <a:buFont typeface="Wingdings" pitchFamily="2" charset="2"/>
              <a:buNone/>
            </a:pPr>
            <a:endParaRPr lang="es-ES_tradnl" sz="2000" noProof="0" dirty="0" smtClean="0"/>
          </a:p>
          <a:p>
            <a:pPr eaLnBrk="1" hangingPunct="1">
              <a:lnSpc>
                <a:spcPct val="100000"/>
              </a:lnSpc>
              <a:spcBef>
                <a:spcPts val="600"/>
              </a:spcBef>
              <a:buFont typeface="Wingdings" pitchFamily="2" charset="2"/>
              <a:buNone/>
            </a:pPr>
            <a:endParaRPr lang="es-ES_tradnl" sz="2000" noProof="0" dirty="0" smtClean="0"/>
          </a:p>
        </p:txBody>
      </p:sp>
    </p:spTree>
    <p:extLst>
      <p:ext uri="{BB962C8B-B14F-4D97-AF65-F5344CB8AC3E}">
        <p14:creationId xmlns:p14="http://schemas.microsoft.com/office/powerpoint/2010/main" val="17344828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eaLnBrk="1" hangingPunct="1">
              <a:defRPr/>
            </a:pPr>
            <a:r>
              <a:rPr lang="es-ES_tradnl" sz="2800" noProof="0" dirty="0" smtClean="0"/>
              <a:t>Módulos de consulta recomendados</a:t>
            </a:r>
            <a:endParaRPr lang="es-ES_tradnl" sz="2800" noProof="0" dirty="0"/>
          </a:p>
        </p:txBody>
      </p:sp>
      <p:sp>
        <p:nvSpPr>
          <p:cNvPr id="46084" name="Tijdelijke aanduiding voor tekst 2"/>
          <p:cNvSpPr>
            <a:spLocks noGrp="1"/>
          </p:cNvSpPr>
          <p:nvPr>
            <p:ph type="body" sz="quarter" idx="10"/>
          </p:nvPr>
        </p:nvSpPr>
        <p:spPr>
          <a:xfrm>
            <a:off x="420688" y="1520825"/>
            <a:ext cx="8521700" cy="4403725"/>
          </a:xfrm>
        </p:spPr>
        <p:txBody>
          <a:bodyPr/>
          <a:lstStyle/>
          <a:p>
            <a:pPr eaLnBrk="1" hangingPunct="1"/>
            <a:r>
              <a:rPr lang="es-ES_tradnl" sz="2000" noProof="0" dirty="0" smtClean="0">
                <a:solidFill>
                  <a:schemeClr val="accent4"/>
                </a:solidFill>
              </a:rPr>
              <a:t>Módulo 2.8 </a:t>
            </a:r>
            <a:r>
              <a:rPr lang="es-ES_tradnl" sz="2000" noProof="0" dirty="0" smtClean="0"/>
              <a:t>para conocer más sobre la función de las tecnologías en evolución para hacer el seguimiento de los cambios del área forestal y cambios en las reservas forestales de carbono</a:t>
            </a:r>
          </a:p>
          <a:p>
            <a:pPr eaLnBrk="1" hangingPunct="1"/>
            <a:endParaRPr lang="es-ES_tradnl" sz="2000" noProof="0" dirty="0" smtClean="0"/>
          </a:p>
          <a:p>
            <a:pPr eaLnBrk="1" hangingPunct="1"/>
            <a:r>
              <a:rPr lang="es-ES_tradnl" sz="2000" noProof="0" dirty="0" smtClean="0"/>
              <a:t>Módulos </a:t>
            </a:r>
            <a:r>
              <a:rPr lang="es-ES_tradnl" sz="2000" noProof="0" dirty="0" smtClean="0">
                <a:solidFill>
                  <a:schemeClr val="accent4"/>
                </a:solidFill>
              </a:rPr>
              <a:t>3.1 a 3.3</a:t>
            </a:r>
            <a:r>
              <a:rPr lang="es-ES_tradnl" sz="2000" noProof="0" dirty="0" smtClean="0"/>
              <a:t> para pasar a la evaluación y presentación de informes de REDD+</a:t>
            </a:r>
          </a:p>
          <a:p>
            <a:pPr eaLnBrk="1" hangingPunct="1">
              <a:buFont typeface="Wingdings" pitchFamily="2" charset="2"/>
              <a:buNone/>
            </a:pPr>
            <a:endParaRPr lang="es-ES_tradnl" noProof="0" dirty="0" smtClean="0"/>
          </a:p>
        </p:txBody>
      </p:sp>
    </p:spTree>
    <p:extLst>
      <p:ext uri="{BB962C8B-B14F-4D97-AF65-F5344CB8AC3E}">
        <p14:creationId xmlns:p14="http://schemas.microsoft.com/office/powerpoint/2010/main" val="36936824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s-ES_tradnl" noProof="0" dirty="0" smtClean="0"/>
              <a:t>Bibliografía</a:t>
            </a:r>
            <a:endParaRPr lang="es-ES_tradnl" noProof="0" dirty="0"/>
          </a:p>
        </p:txBody>
      </p:sp>
      <p:sp>
        <p:nvSpPr>
          <p:cNvPr id="3" name="Text Placeholder 2"/>
          <p:cNvSpPr>
            <a:spLocks noGrp="1"/>
          </p:cNvSpPr>
          <p:nvPr>
            <p:ph type="body" sz="quarter" idx="10"/>
          </p:nvPr>
        </p:nvSpPr>
        <p:spPr>
          <a:xfrm>
            <a:off x="421200" y="1219418"/>
            <a:ext cx="8521188" cy="4404807"/>
          </a:xfrm>
        </p:spPr>
        <p:txBody>
          <a:bodyPr/>
          <a:lstStyle/>
          <a:p>
            <a:pPr>
              <a:lnSpc>
                <a:spcPct val="150000"/>
              </a:lnSpc>
            </a:pPr>
            <a:r>
              <a:rPr lang="en-US" sz="1200" dirty="0"/>
              <a:t>Baccini, A., S.J. Goetz, W. S. Walker, N. T. Laporte, M. Sun, D. Sulla-Menashe, J. Hackler, P.S. A. Beck, R. Dubayah, M. A. Friedl, </a:t>
            </a:r>
            <a:r>
              <a:rPr lang="en-US" sz="1200" dirty="0" smtClean="0"/>
              <a:t>y otros, </a:t>
            </a:r>
            <a:r>
              <a:rPr lang="en-US" sz="1200" dirty="0"/>
              <a:t>2012. “Estimated Carbon Dioxide Emissions from Tropical Deforestation Improved by Carbon-Density Maps.” </a:t>
            </a:r>
            <a:r>
              <a:rPr lang="en-US" sz="1200" i="1" dirty="0"/>
              <a:t>Nature Climate Change</a:t>
            </a:r>
            <a:r>
              <a:rPr lang="en-US" sz="1200" dirty="0"/>
              <a:t> 2: 182-185.</a:t>
            </a:r>
            <a:endParaRPr lang="es-ES" sz="1200" dirty="0"/>
          </a:p>
          <a:p>
            <a:pPr>
              <a:lnSpc>
                <a:spcPct val="150000"/>
              </a:lnSpc>
            </a:pPr>
            <a:r>
              <a:rPr lang="en-US" sz="1200" dirty="0" smtClean="0"/>
              <a:t>Brown, S. 1997. “Estimating Biomass and Biomass Change of Tropical Forests: A Primer.” </a:t>
            </a:r>
            <a:r>
              <a:rPr lang="en-US" sz="1200" i="1" dirty="0"/>
              <a:t>Informes de silvicultura de la FAO </a:t>
            </a:r>
            <a:r>
              <a:rPr lang="en-US" sz="1200" dirty="0" smtClean="0"/>
              <a:t>134. Roma, Italia: FAO. </a:t>
            </a:r>
            <a:r>
              <a:rPr lang="en-US" sz="1200" u="sng" dirty="0">
                <a:hlinkClick r:id="rId2"/>
              </a:rPr>
              <a:t>http://www.fao.org/icatalog/search/dett.asp?aries_id=7736</a:t>
            </a:r>
            <a:r>
              <a:rPr lang="en-US" sz="1200" dirty="0"/>
              <a:t>.</a:t>
            </a:r>
            <a:endParaRPr lang="es-ES" sz="1200" dirty="0"/>
          </a:p>
          <a:p>
            <a:pPr>
              <a:lnSpc>
                <a:spcPct val="150000"/>
              </a:lnSpc>
            </a:pPr>
            <a:r>
              <a:rPr lang="en-US" sz="1200" dirty="0" smtClean="0"/>
              <a:t>Card, D. H. 1982. “Using Known Map Category Marginal Frequencies to Improve Estimates of Thematic Map Accuracy.” </a:t>
            </a:r>
            <a:r>
              <a:rPr lang="en-US" sz="1200" i="1" dirty="0"/>
              <a:t>Photogrammetric Engineering and Remote Sensing </a:t>
            </a:r>
            <a:r>
              <a:rPr lang="en-US" sz="1200" dirty="0" smtClean="0"/>
              <a:t>48: 431-439. </a:t>
            </a:r>
            <a:endParaRPr lang="es-ES" sz="1200" dirty="0"/>
          </a:p>
          <a:p>
            <a:pPr>
              <a:lnSpc>
                <a:spcPct val="150000"/>
              </a:lnSpc>
            </a:pPr>
            <a:r>
              <a:rPr lang="en-US" sz="1200" dirty="0" smtClean="0"/>
              <a:t>Chave, J., R. Condit, S. Aguila, A. Hernandez, S. Lao y R. Perez. 2004. “Error Propagation and Scaling for Tropical Forest Biomass Estimates.” </a:t>
            </a:r>
            <a:r>
              <a:rPr lang="en-US" sz="1200" i="1" dirty="0"/>
              <a:t>Philosophical Transactions of the Royal Socie</a:t>
            </a:r>
            <a:r>
              <a:rPr lang="en-US" sz="1200" dirty="0" smtClean="0"/>
              <a:t>ty B 359: 409-20.</a:t>
            </a:r>
            <a:endParaRPr lang="es-ES" sz="1200" dirty="0"/>
          </a:p>
          <a:p>
            <a:pPr>
              <a:lnSpc>
                <a:spcPct val="150000"/>
              </a:lnSpc>
            </a:pPr>
            <a:r>
              <a:rPr lang="en-US" sz="1200" dirty="0" smtClean="0"/>
              <a:t>Chave, J., A. Andalo, S. Brown, M. A. Cairns, J. Q. Chambers, D. Eamus, H. Foelster, F. Fromard, N. Higuchi, T. Kira, J-P Lescure, B. W. Nelson H. Ogawa, H. Puig, B. Riera y T. Yamakura. 2005. “Tree Allometry and Improved Estimation of Carbon Stocks and Balance in Tropical Forests.” </a:t>
            </a:r>
            <a:r>
              <a:rPr lang="en-US" sz="1200" i="1" dirty="0"/>
              <a:t>Oecologia</a:t>
            </a:r>
            <a:r>
              <a:rPr lang="en-US" sz="1200" dirty="0" smtClean="0"/>
              <a:t> 145: 87-99.</a:t>
            </a:r>
            <a:endParaRPr lang="es-ES" sz="1200" dirty="0"/>
          </a:p>
        </p:txBody>
      </p:sp>
    </p:spTree>
    <p:extLst>
      <p:ext uri="{BB962C8B-B14F-4D97-AF65-F5344CB8AC3E}">
        <p14:creationId xmlns:p14="http://schemas.microsoft.com/office/powerpoint/2010/main" val="7675911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576198"/>
            <a:ext cx="8521188" cy="5436334"/>
          </a:xfrm>
        </p:spPr>
        <p:txBody>
          <a:bodyPr/>
          <a:lstStyle/>
          <a:p>
            <a:pPr>
              <a:lnSpc>
                <a:spcPct val="150000"/>
              </a:lnSpc>
            </a:pPr>
            <a:r>
              <a:rPr lang="en-US" sz="1200" dirty="0" smtClean="0"/>
              <a:t>Clark, D. B. y D. A. Clark. 2000. “Landscape-scale Variation in Forest Structure and Biomass in a Tropical Rain Forest.” </a:t>
            </a:r>
            <a:r>
              <a:rPr lang="en-US" sz="1200" i="1" dirty="0"/>
              <a:t>Forest Ecology Management</a:t>
            </a:r>
            <a:r>
              <a:rPr lang="en-US" sz="1200" dirty="0" smtClean="0"/>
              <a:t> 137: 185-198.</a:t>
            </a:r>
            <a:endParaRPr lang="es-ES" sz="1200" dirty="0"/>
          </a:p>
          <a:p>
            <a:pPr>
              <a:lnSpc>
                <a:spcPct val="150000"/>
              </a:lnSpc>
            </a:pPr>
            <a:r>
              <a:rPr lang="en-US" sz="1200" dirty="0"/>
              <a:t>Feldpausch, T. R., J. Lloyd, S. L. Lewis, R. J. W. Brienen, M. Gloor, A. Monteagudo Mendoza, G. Lopez-Gonzalez, L. Banin, K. Abu Salim, K. Affum-Baffoe, </a:t>
            </a:r>
            <a:r>
              <a:rPr lang="en-US" sz="1200" dirty="0" smtClean="0"/>
              <a:t>y otros, </a:t>
            </a:r>
            <a:r>
              <a:rPr lang="en-US" sz="1200" dirty="0"/>
              <a:t>2012. “Tree Height Integrated into Pantropical Forest Biomass Estimates.” </a:t>
            </a:r>
            <a:r>
              <a:rPr lang="en-US" sz="1200" i="1" dirty="0"/>
              <a:t>Biogeosciences</a:t>
            </a:r>
            <a:r>
              <a:rPr lang="en-US" sz="1200" dirty="0"/>
              <a:t> 9: 3381-3403.</a:t>
            </a:r>
            <a:endParaRPr lang="es-ES" sz="1200" dirty="0"/>
          </a:p>
          <a:p>
            <a:pPr>
              <a:lnSpc>
                <a:spcPct val="150000"/>
              </a:lnSpc>
            </a:pPr>
            <a:r>
              <a:rPr lang="en-US" sz="1200" dirty="0"/>
              <a:t>Freibauer, A. 2007. “Soil Carbon Losses by Deforestation in the Tropics.” Presentación de PowerPoint. https://seors.unfccc.int/seors/attachments/get_attachment?code=L1NPQ1Y0F267LFN0O8Y2F43H78MJW8ZA.</a:t>
            </a:r>
            <a:endParaRPr lang="es-ES" sz="1200" dirty="0"/>
          </a:p>
          <a:p>
            <a:pPr>
              <a:lnSpc>
                <a:spcPct val="150000"/>
              </a:lnSpc>
            </a:pPr>
            <a:r>
              <a:rPr lang="en-US" sz="1200" dirty="0"/>
              <a:t>Fuller, R. M., G. M. Smith y B. J. Devereux. 2003. “The Characterization and Measurement of Land Cover Change through Remote Sensing: Problems in Operational Applications?” </a:t>
            </a:r>
            <a:r>
              <a:rPr lang="en-US" sz="1200" i="1" dirty="0"/>
              <a:t>International Journal of Applied Earth Observation and Geoinformation</a:t>
            </a:r>
            <a:r>
              <a:rPr lang="en-US" sz="1200" dirty="0"/>
              <a:t>. 4: 243-253. </a:t>
            </a:r>
            <a:endParaRPr lang="es-ES" sz="1200" dirty="0"/>
          </a:p>
          <a:p>
            <a:pPr>
              <a:lnSpc>
                <a:spcPct val="150000"/>
              </a:lnSpc>
            </a:pPr>
            <a:r>
              <a:rPr lang="en-US" sz="1200" dirty="0"/>
              <a:t>GFOI (Iniciativa Mundial de Observación del Bosque). 2014. </a:t>
            </a:r>
            <a:r>
              <a:rPr lang="en-US" sz="1200" i="1" dirty="0"/>
              <a:t>Integrating Remote-sensing and Ground-based Observations for Estimation of Emissions and Removals of Greenhouse Gases in Forests: Methods and Guidance from the Global Forest Observations Initiative</a:t>
            </a:r>
            <a:r>
              <a:rPr lang="en-US" sz="1200" dirty="0" smtClean="0"/>
              <a:t>. (</a:t>
            </a:r>
            <a:r>
              <a:rPr lang="en-US" sz="1200" dirty="0"/>
              <a:t>A menudo GFOI MGD). Ginebra, Suiza: Group on Earth Observations, versión 1.0. http://www.gfoi.org/methods-guidance/. </a:t>
            </a:r>
            <a:endParaRPr lang="es-ES" sz="1200" dirty="0"/>
          </a:p>
        </p:txBody>
      </p:sp>
    </p:spTree>
    <p:extLst>
      <p:ext uri="{BB962C8B-B14F-4D97-AF65-F5344CB8AC3E}">
        <p14:creationId xmlns:p14="http://schemas.microsoft.com/office/powerpoint/2010/main" val="19552705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12528"/>
            <a:ext cx="8521188" cy="5511490"/>
          </a:xfrm>
        </p:spPr>
        <p:txBody>
          <a:bodyPr/>
          <a:lstStyle/>
          <a:p>
            <a:pPr>
              <a:lnSpc>
                <a:spcPct val="150000"/>
              </a:lnSpc>
            </a:pPr>
            <a:r>
              <a:rPr lang="en-US" sz="1200" dirty="0" smtClean="0"/>
              <a:t>GOFC-GOLD (Observación Mundial de la Dinámica del Bosque y de la Cubierta Terrestre). 2014. </a:t>
            </a:r>
            <a:r>
              <a:rPr lang="en-US" sz="1200" i="1" dirty="0"/>
              <a:t>A Sourcebook of Methods and Procedures for Monitoring and Reporting Anthropogenic Greenhouse Gas Emissions and Removals Associated with Deforestation, Gains and Losses of Carbon Stocks in Forests Remaining Forests, and Forestation</a:t>
            </a:r>
            <a:r>
              <a:rPr lang="en-US" sz="1200" dirty="0" smtClean="0"/>
              <a:t>. (A menudo Libro de consulta de GOFC-GOLD). Países Bajos: GOFC-GOLD Land Cover Project Office, Wageningen University. http://www.gofcgold.wur.nl/redd/index.php.</a:t>
            </a:r>
            <a:endParaRPr lang="es-ES" sz="1200" dirty="0"/>
          </a:p>
          <a:p>
            <a:pPr>
              <a:lnSpc>
                <a:spcPct val="150000"/>
              </a:lnSpc>
            </a:pPr>
            <a:r>
              <a:rPr lang="en-US" sz="1200" dirty="0"/>
              <a:t>Grassi, G., S. Monni, S. Federici, F. Achard y D. Mollicone. 2008. “Applying the Conservativeness Principle to REDD to Deal with the Uncertainties of the Estimates.” </a:t>
            </a:r>
            <a:r>
              <a:rPr lang="en-US" sz="1200" i="1" dirty="0"/>
              <a:t>Environmental Research Letters</a:t>
            </a:r>
            <a:r>
              <a:rPr lang="en-US" sz="1200" dirty="0"/>
              <a:t> 3 (3). </a:t>
            </a:r>
            <a:endParaRPr lang="es-ES" sz="1200" dirty="0"/>
          </a:p>
          <a:p>
            <a:pPr>
              <a:lnSpc>
                <a:spcPct val="150000"/>
              </a:lnSpc>
            </a:pPr>
            <a:r>
              <a:rPr lang="en-US" sz="1200" dirty="0"/>
              <a:t>Grassi, G., S. Federici y F. Achard. 2013. “Implementing Conservativeness in REDD+ Is Realistic and Useful to Address the Most Uncertain Estimates.” </a:t>
            </a:r>
            <a:r>
              <a:rPr lang="en-US" sz="1200" i="1" dirty="0"/>
              <a:t>Climatic Change</a:t>
            </a:r>
            <a:r>
              <a:rPr lang="en-US" sz="1200" dirty="0"/>
              <a:t> 119: 269–275. http://</a:t>
            </a:r>
            <a:r>
              <a:rPr lang="en-US" sz="1200" dirty="0" smtClean="0"/>
              <a:t>link.springer.com/article/10.1007%2Fs10584-013-0780-x</a:t>
            </a:r>
            <a:r>
              <a:rPr lang="en-US" sz="1200" dirty="0"/>
              <a:t>.</a:t>
            </a:r>
            <a:endParaRPr lang="es-ES" sz="1200" dirty="0"/>
          </a:p>
          <a:p>
            <a:pPr>
              <a:lnSpc>
                <a:spcPct val="150000"/>
              </a:lnSpc>
            </a:pPr>
            <a:r>
              <a:rPr lang="en-US" sz="1200" dirty="0"/>
              <a:t>Houghton, R. A. 2005. “Aboveground Forest Biomass and the Global Carbon Balance.” </a:t>
            </a:r>
            <a:r>
              <a:rPr lang="en-US" sz="1200" i="1" dirty="0"/>
              <a:t>Global Change Biology</a:t>
            </a:r>
            <a:r>
              <a:rPr lang="en-US" sz="1200" dirty="0"/>
              <a:t> 11: 945-58.</a:t>
            </a:r>
            <a:endParaRPr lang="es-ES" sz="1200" dirty="0"/>
          </a:p>
          <a:p>
            <a:pPr>
              <a:lnSpc>
                <a:spcPct val="150000"/>
              </a:lnSpc>
            </a:pPr>
            <a:r>
              <a:rPr lang="en-US" sz="1200" dirty="0"/>
              <a:t>Houghton, R. A., </a:t>
            </a:r>
            <a:r>
              <a:rPr lang="en-US" sz="1200" dirty="0" smtClean="0"/>
              <a:t>y otros, </a:t>
            </a:r>
            <a:r>
              <a:rPr lang="en-US" sz="1200" dirty="0"/>
              <a:t>2001. “The Spatial Distribution of Forest Biomass in the Brazilian Amazon: A Comparison of Estimates.” </a:t>
            </a:r>
            <a:r>
              <a:rPr lang="en-US" sz="1200" i="1" dirty="0"/>
              <a:t>Global Change Biology</a:t>
            </a:r>
            <a:r>
              <a:rPr lang="en-US" sz="1200" dirty="0"/>
              <a:t> 7: 731-46.</a:t>
            </a:r>
            <a:endParaRPr lang="es-ES" sz="1200" dirty="0"/>
          </a:p>
          <a:p>
            <a:pPr>
              <a:lnSpc>
                <a:spcPct val="150000"/>
              </a:lnSpc>
            </a:pPr>
            <a:r>
              <a:rPr lang="en-US" sz="1200" dirty="0"/>
              <a:t>IPCC, 2003. </a:t>
            </a:r>
            <a:r>
              <a:rPr lang="en-US" sz="1200" i="1" dirty="0"/>
              <a:t>2003 Good Practice Guidance for Land Use, Land-Use Change and Forestry</a:t>
            </a:r>
            <a:r>
              <a:rPr lang="en-US" sz="1200" dirty="0"/>
              <a:t>, Preparado por el National Greenhouse Gas Inventories Programme, Penman, J., Gytarsky, M., Hiraishi, T., Krug, T., Kruger, D., Pipatti, R., Buendia, L., Miwa, K., Ngara, T., Tanabe, K., Wagner, F. (eds.). Publicado: IGES, Japón. </a:t>
            </a:r>
            <a:r>
              <a:rPr lang="en-US" sz="1200" u="sng" dirty="0">
                <a:hlinkClick r:id="rId2"/>
              </a:rPr>
              <a:t>http://www.ipcc-nggip.iges.or.jp/public/gpglulucf/gpglulucf.html</a:t>
            </a:r>
            <a:r>
              <a:rPr lang="en-US" sz="1200" dirty="0"/>
              <a:t> (A menudo conocido como IPCC GPG)</a:t>
            </a:r>
            <a:endParaRPr lang="es-ES" sz="1200" dirty="0"/>
          </a:p>
        </p:txBody>
      </p:sp>
    </p:spTree>
    <p:extLst>
      <p:ext uri="{BB962C8B-B14F-4D97-AF65-F5344CB8AC3E}">
        <p14:creationId xmlns:p14="http://schemas.microsoft.com/office/powerpoint/2010/main" val="15806177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175366"/>
            <a:ext cx="8521188" cy="5574120"/>
          </a:xfrm>
        </p:spPr>
        <p:txBody>
          <a:bodyPr/>
          <a:lstStyle/>
          <a:p>
            <a:pPr>
              <a:lnSpc>
                <a:spcPct val="150000"/>
              </a:lnSpc>
            </a:pPr>
            <a:r>
              <a:rPr lang="en-US" sz="1200" dirty="0" smtClean="0"/>
              <a:t>IPCC 2006. </a:t>
            </a:r>
            <a:r>
              <a:rPr lang="en-US" sz="1200" i="1" dirty="0"/>
              <a:t>2006 IPCC Guidelines for National Greenhouse Gas Inventories</a:t>
            </a:r>
            <a:r>
              <a:rPr lang="en-US" sz="1200" dirty="0" smtClean="0"/>
              <a:t>. Volumen 4: Agriculture, Forestry and Other Land Use. Preparado por el National Greenhouse Gas Inventories Programme, Eggleston H.S., Buendia L., Miwa K., Ngara T. y Tanabe K. (eds.). Publicado: IGES, Japón. </a:t>
            </a:r>
            <a:r>
              <a:rPr lang="en-US" sz="1200" u="sng" dirty="0">
                <a:hlinkClick r:id="rId2"/>
              </a:rPr>
              <a:t>http://www.ipcc-nggip.iges.or.jp/public/2006gl/vol4.html</a:t>
            </a:r>
            <a:r>
              <a:rPr lang="en-US" sz="1200" dirty="0"/>
              <a:t> (A menudo conocido como IPCC AFOLU GL)</a:t>
            </a:r>
            <a:endParaRPr lang="es-ES" sz="1200" dirty="0"/>
          </a:p>
          <a:p>
            <a:pPr>
              <a:lnSpc>
                <a:spcPct val="150000"/>
              </a:lnSpc>
            </a:pPr>
            <a:r>
              <a:rPr lang="en-US" sz="1200" dirty="0"/>
              <a:t>Keller, M., M. Palace y G. Hurtt. 2001. “Biomass Estimation in the Tapajos National Forest, Brazil; Examination of Sampling and Allometric Uncertainties.” Forest Ecology Management 154: 371-382.</a:t>
            </a:r>
            <a:endParaRPr lang="es-ES" sz="1200" dirty="0"/>
          </a:p>
          <a:p>
            <a:pPr eaLnBrk="0" hangingPunct="0">
              <a:lnSpc>
                <a:spcPct val="150000"/>
              </a:lnSpc>
            </a:pPr>
            <a:r>
              <a:rPr lang="en-US" sz="1200" dirty="0"/>
              <a:t>Langner, A., F. Achard, G. Grassi y M. Bucki. “Can Recent Pan-Tropical Biomass Maps Be Used as Improved Tier 1 Level Emission Factors for Reporting for REDD+ Activities under the UNFCCC?” En preparación.</a:t>
            </a:r>
            <a:endParaRPr lang="es-ES" sz="1200" dirty="0"/>
          </a:p>
          <a:p>
            <a:pPr>
              <a:lnSpc>
                <a:spcPct val="150000"/>
              </a:lnSpc>
            </a:pPr>
            <a:r>
              <a:rPr lang="en-US" sz="1200" dirty="0"/>
              <a:t>Lehtonen, A., E. Cienciala, F. Tatarinov y R. Makipaa. 2007. “Uncertainty Estimation of Biomass Expansion Factors for Norway Spruce in the Czech Republic.” </a:t>
            </a:r>
            <a:r>
              <a:rPr lang="en-US" sz="1200" i="1" dirty="0"/>
              <a:t>Annals of Forest Science</a:t>
            </a:r>
            <a:r>
              <a:rPr lang="en-US" sz="1200" dirty="0"/>
              <a:t> 64: 133-140</a:t>
            </a:r>
            <a:endParaRPr lang="es-ES" sz="1200" dirty="0"/>
          </a:p>
          <a:p>
            <a:pPr>
              <a:lnSpc>
                <a:spcPct val="150000"/>
              </a:lnSpc>
            </a:pPr>
            <a:r>
              <a:rPr lang="en-US" sz="1200" dirty="0"/>
              <a:t>Lowell, K. 2001. “An Area-Based Accuracy Assessment Methodology for Digital Change Maps.” </a:t>
            </a:r>
            <a:r>
              <a:rPr lang="en-US" sz="1200" i="1" dirty="0"/>
              <a:t>International Journal of Remote Sensing </a:t>
            </a:r>
            <a:r>
              <a:rPr lang="en-US" sz="1200" dirty="0"/>
              <a:t>22: 3571-3596. </a:t>
            </a:r>
            <a:endParaRPr lang="es-ES" sz="1200" dirty="0"/>
          </a:p>
          <a:p>
            <a:pPr>
              <a:lnSpc>
                <a:spcPct val="150000"/>
              </a:lnSpc>
            </a:pPr>
            <a:r>
              <a:rPr lang="en-US" sz="1200" dirty="0"/>
              <a:t>McRoberts, R. E. 2014. Post-classification approaches to estimating change in forest area using remotely sensed auxiliary data. Remote Sens Environ. doi: 10.1016/j.rse.2013.03.036. </a:t>
            </a:r>
            <a:endParaRPr lang="es-ES" sz="1200" dirty="0" smtClean="0"/>
          </a:p>
          <a:p>
            <a:pPr>
              <a:lnSpc>
                <a:spcPct val="150000"/>
              </a:lnSpc>
            </a:pPr>
            <a:r>
              <a:rPr lang="en-US" sz="1200" dirty="0" smtClean="0"/>
              <a:t>McRoberts, R E., W. B. Cohen, E. Næsset, S. V. Stehman y E. Tomppo. 2010. “Using Remotely Sensed Data to Construct and Assess Forest Attribute Maps and Related Spatial Products.” </a:t>
            </a:r>
            <a:r>
              <a:rPr lang="en-US" sz="1200" i="1" dirty="0" smtClean="0"/>
              <a:t>Scandinavian Journal of Forest Research </a:t>
            </a:r>
            <a:r>
              <a:rPr lang="en-US" sz="1200" dirty="0" smtClean="0"/>
              <a:t>25 (4): 340-367.</a:t>
            </a:r>
            <a:endParaRPr lang="es-ES" sz="1200" dirty="0"/>
          </a:p>
        </p:txBody>
      </p:sp>
    </p:spTree>
    <p:extLst>
      <p:ext uri="{BB962C8B-B14F-4D97-AF65-F5344CB8AC3E}">
        <p14:creationId xmlns:p14="http://schemas.microsoft.com/office/powerpoint/2010/main" val="27704313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263048"/>
            <a:ext cx="8521188" cy="5661802"/>
          </a:xfrm>
        </p:spPr>
        <p:txBody>
          <a:bodyPr/>
          <a:lstStyle/>
          <a:p>
            <a:pPr>
              <a:lnSpc>
                <a:spcPct val="150000"/>
              </a:lnSpc>
            </a:pPr>
            <a:r>
              <a:rPr lang="en-US" sz="1200" dirty="0" smtClean="0"/>
              <a:t>McRoberts, R. E. y B. F. Walters. 2012. “Statistical Inference for Remote Sensing-Based Estimates of Net Deforestation.” </a:t>
            </a:r>
            <a:r>
              <a:rPr lang="en-US" sz="1200" i="1" dirty="0"/>
              <a:t>Remote Sensing of Environment</a:t>
            </a:r>
            <a:r>
              <a:rPr lang="en-US" sz="1200" dirty="0" smtClean="0"/>
              <a:t> 124: 394-401.</a:t>
            </a:r>
            <a:endParaRPr lang="es-ES" sz="1200" dirty="0"/>
          </a:p>
          <a:p>
            <a:pPr>
              <a:lnSpc>
                <a:spcPct val="150000"/>
              </a:lnSpc>
            </a:pPr>
            <a:r>
              <a:rPr lang="en-US" sz="1200" dirty="0"/>
              <a:t>Mitchard, E. T. A., S. S. Saatchi, A. Baccini, G. P. Asner, S. J. Goetz, N. L. Harris y S. Brown. 2013. “Uncertainty in the Spatial Distribution of Tropical Forest Biomass: A Comparison of Pan-Tropical Maps.” </a:t>
            </a:r>
            <a:r>
              <a:rPr lang="en-US" sz="1200" i="1" dirty="0"/>
              <a:t>Carbon Balance and Management</a:t>
            </a:r>
            <a:r>
              <a:rPr lang="en-US" sz="1200" dirty="0"/>
              <a:t> 8: 10.</a:t>
            </a:r>
            <a:endParaRPr lang="es-ES" sz="1200" dirty="0"/>
          </a:p>
          <a:p>
            <a:pPr>
              <a:lnSpc>
                <a:spcPct val="150000"/>
              </a:lnSpc>
            </a:pPr>
            <a:r>
              <a:rPr lang="en-US" sz="1200" dirty="0"/>
              <a:t>Olofsson, P., G. M. Foody, S. V. Stehman y C. E. Woodcock. 2013. “Making Better Use of Accuracy Data in Land Change Studies: Estimating Accuracy and Area and Quantifying Uncertainty Using Stratified Estimation.” </a:t>
            </a:r>
            <a:r>
              <a:rPr lang="en-US" sz="1200" i="1" dirty="0"/>
              <a:t>Remote Sensing Environment</a:t>
            </a:r>
            <a:r>
              <a:rPr lang="en-US" sz="1200" dirty="0"/>
              <a:t> 129: 122-31.</a:t>
            </a:r>
            <a:endParaRPr lang="es-ES" sz="1200" dirty="0"/>
          </a:p>
          <a:p>
            <a:pPr>
              <a:lnSpc>
                <a:spcPct val="150000"/>
              </a:lnSpc>
            </a:pPr>
            <a:r>
              <a:rPr lang="en-US" sz="1200" dirty="0"/>
              <a:t>Pelletier, J., N. Ramankutty, C. Potvin. 2011. “Diagnosing the Uncertainty and Detectability of Emission Reductions for REDD+ Under Current Capabilities: An Example for Panama.” </a:t>
            </a:r>
            <a:r>
              <a:rPr lang="en-US" sz="1200" i="1" dirty="0"/>
              <a:t>Environmental Research Letters </a:t>
            </a:r>
            <a:r>
              <a:rPr lang="en-US" sz="1200" dirty="0"/>
              <a:t>6: 024005.</a:t>
            </a:r>
            <a:endParaRPr lang="es-ES" sz="1200" dirty="0"/>
          </a:p>
          <a:p>
            <a:pPr>
              <a:lnSpc>
                <a:spcPct val="150000"/>
              </a:lnSpc>
            </a:pPr>
            <a:r>
              <a:rPr lang="en-US" sz="1200" dirty="0"/>
              <a:t>Pelletier, J., K. R. Kirby y C. Potvin. 2012. “Significance of Carbon Stock Uncertainties on Emission Reductions from Deforestation and Forest Degradation in Developing Countries.” </a:t>
            </a:r>
            <a:r>
              <a:rPr lang="en-US" sz="1200" i="1" dirty="0"/>
              <a:t>Forest Policy and Economics </a:t>
            </a:r>
            <a:r>
              <a:rPr lang="en-US" sz="1200" dirty="0"/>
              <a:t>24: 3-11.</a:t>
            </a:r>
            <a:endParaRPr lang="es-ES" sz="1200" dirty="0"/>
          </a:p>
          <a:p>
            <a:pPr>
              <a:lnSpc>
                <a:spcPct val="150000"/>
              </a:lnSpc>
            </a:pPr>
            <a:r>
              <a:rPr lang="en-US" sz="1200" dirty="0"/>
              <a:t>Saatchi, S. S., N. L. Harris, S. Brown, M. Lefsky, E. T. A. Mitchard, W. Salas, B. R. Zutta, W. Buermann, S. L. Lewis, S. Hagen </a:t>
            </a:r>
            <a:r>
              <a:rPr lang="en-US" sz="1200" dirty="0" smtClean="0"/>
              <a:t>y otros, </a:t>
            </a:r>
            <a:r>
              <a:rPr lang="en-US" sz="1200" dirty="0"/>
              <a:t>2011. “Benchmark Map of Forest Carbon Stocks in Tropical Regions across Three Continents”. </a:t>
            </a:r>
            <a:r>
              <a:rPr lang="en-US" sz="1200" i="1" dirty="0"/>
              <a:t>Proceedings of the National Academies of Science</a:t>
            </a:r>
            <a:r>
              <a:rPr lang="en-US" sz="1200" dirty="0"/>
              <a:t> 108: 9899-9904.</a:t>
            </a:r>
            <a:endParaRPr lang="es-ES" sz="1200" dirty="0"/>
          </a:p>
        </p:txBody>
      </p:sp>
    </p:spTree>
    <p:extLst>
      <p:ext uri="{BB962C8B-B14F-4D97-AF65-F5344CB8AC3E}">
        <p14:creationId xmlns:p14="http://schemas.microsoft.com/office/powerpoint/2010/main" val="20479208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413360"/>
            <a:ext cx="8521188" cy="5511490"/>
          </a:xfrm>
        </p:spPr>
        <p:txBody>
          <a:bodyPr/>
          <a:lstStyle/>
          <a:p>
            <a:pPr>
              <a:lnSpc>
                <a:spcPct val="100000"/>
              </a:lnSpc>
            </a:pPr>
            <a:endParaRPr lang="es-ES" sz="1200" dirty="0"/>
          </a:p>
          <a:p>
            <a:pPr>
              <a:lnSpc>
                <a:spcPct val="100000"/>
              </a:lnSpc>
            </a:pPr>
            <a:r>
              <a:rPr lang="fr-FR" sz="1200" dirty="0"/>
              <a:t>Sannier, C., McRoberts, R.E., Fichet, L.-V. y Makaga, E. (2014</a:t>
            </a:r>
            <a:r>
              <a:rPr lang="fr-FR" sz="1200" dirty="0" smtClean="0"/>
              <a:t>). Application </a:t>
            </a:r>
            <a:r>
              <a:rPr lang="fr-FR" sz="1200" dirty="0"/>
              <a:t>of the regression estimator to estimate Gabon forest cover area and net deforestation at national level. Remote Sensing of Environment doi:10.1016/j.rse.2013.09.015. </a:t>
            </a:r>
          </a:p>
          <a:p>
            <a:pPr>
              <a:lnSpc>
                <a:spcPct val="100000"/>
              </a:lnSpc>
            </a:pPr>
            <a:r>
              <a:rPr lang="en-GB" sz="1200" dirty="0"/>
              <a:t>Sierra, C. A., </a:t>
            </a:r>
            <a:r>
              <a:rPr lang="en-GB" sz="1200" dirty="0" smtClean="0"/>
              <a:t>y otros, </a:t>
            </a:r>
            <a:r>
              <a:rPr lang="en-GB" sz="1200" dirty="0"/>
              <a:t>2007. “Total Carbon Stocks in a Tropical Forest Landscape of the Porce Region, Colombia.” </a:t>
            </a:r>
            <a:r>
              <a:rPr lang="en-US" sz="1200" i="1" dirty="0"/>
              <a:t>Forest Ecology Management</a:t>
            </a:r>
            <a:r>
              <a:rPr lang="en-GB" sz="1200" dirty="0"/>
              <a:t> 243: 299-309.</a:t>
            </a:r>
            <a:endParaRPr lang="es-ES" sz="1200" dirty="0"/>
          </a:p>
          <a:p>
            <a:pPr>
              <a:lnSpc>
                <a:spcPct val="100000"/>
              </a:lnSpc>
            </a:pPr>
            <a:r>
              <a:rPr lang="en-US" sz="1200" dirty="0"/>
              <a:t>Stehman, S.V. (2009). Model-assisted estimation as a unifying framework for estimating the area of land cover and land-cover change from remote sensing</a:t>
            </a:r>
            <a:r>
              <a:rPr lang="en-US" sz="1200" dirty="0" smtClean="0"/>
              <a:t>. Remote </a:t>
            </a:r>
            <a:r>
              <a:rPr lang="en-US" sz="1200" dirty="0"/>
              <a:t>Sensing of Environment</a:t>
            </a:r>
            <a:r>
              <a:rPr dirty="0" smtClean="0"/>
              <a:t> </a:t>
            </a:r>
            <a:r>
              <a:rPr lang="en-US" sz="1200" dirty="0"/>
              <a:t>113: 2445-2462</a:t>
            </a:r>
            <a:endParaRPr lang="es-ES" sz="1200" dirty="0"/>
          </a:p>
          <a:p>
            <a:pPr>
              <a:lnSpc>
                <a:spcPct val="100000"/>
              </a:lnSpc>
            </a:pPr>
            <a:r>
              <a:rPr lang="en-US" sz="1200" dirty="0"/>
              <a:t>Stehman, S. V., T.L. Sohl y T. R. Loveland. 2003. “Statistical Sampling to Characterize Recent United States Land-Cover Change.” </a:t>
            </a:r>
            <a:r>
              <a:rPr lang="en-US" sz="1200" i="1" dirty="0"/>
              <a:t>Remote Sensing of Environment</a:t>
            </a:r>
            <a:r>
              <a:rPr lang="en-US" sz="1200" dirty="0"/>
              <a:t> 86: 517-529. </a:t>
            </a:r>
            <a:endParaRPr lang="es-ES" sz="1200" dirty="0"/>
          </a:p>
          <a:p>
            <a:pPr>
              <a:lnSpc>
                <a:spcPct val="100000"/>
              </a:lnSpc>
            </a:pPr>
            <a:r>
              <a:rPr lang="en-US" sz="1200" dirty="0"/>
              <a:t>Strahler, A., L. Boschetti, G. M. Foody, al. 2006. </a:t>
            </a:r>
            <a:r>
              <a:rPr lang="en-US" sz="1200" i="1" dirty="0"/>
              <a:t>Global Land Cover Validation: Recommendations for Evaluation and Accuracy Assessment Of Global Land Cover Maps—Report of Committee of Earth Observation Satellites (CEOS) Working Group on Calibration and Validation (WGCV).</a:t>
            </a:r>
            <a:r>
              <a:rPr lang="en-US" sz="1200" dirty="0"/>
              <a:t> Luxemburgo: Comunidades europeas.</a:t>
            </a:r>
            <a:endParaRPr lang="es-ES" sz="1200" dirty="0"/>
          </a:p>
          <a:p>
            <a:pPr>
              <a:lnSpc>
                <a:spcPct val="100000"/>
              </a:lnSpc>
            </a:pPr>
            <a:r>
              <a:rPr lang="en-US" sz="1200" dirty="0"/>
              <a:t>Van Oort, P. A. J. 2007. “Interpreting the Change Detection Error Matrix.” </a:t>
            </a:r>
            <a:r>
              <a:rPr lang="en-US" sz="1200" i="1" dirty="0"/>
              <a:t>Remote Sensing of Environment </a:t>
            </a:r>
            <a:r>
              <a:rPr lang="en-US" sz="1200" dirty="0"/>
              <a:t>108: 1-8. </a:t>
            </a:r>
            <a:endParaRPr lang="es-ES" sz="1200" dirty="0"/>
          </a:p>
          <a:p>
            <a:pPr>
              <a:lnSpc>
                <a:spcPct val="100000"/>
              </a:lnSpc>
            </a:pPr>
            <a:r>
              <a:rPr lang="en-US" sz="1200" dirty="0"/>
              <a:t>Wulder, M., S. E. Franklin, J. C. White, J. Linke y S. Magnussen. 2006. “An Accuracy Assessment Framework for Large Area Land-Cover Classification Products Derived from Medium Resolution Satellite Data</a:t>
            </a:r>
            <a:r>
              <a:rPr lang="en-US" sz="1200" i="1" dirty="0"/>
              <a:t>.” International Journal of Remote Sensing</a:t>
            </a:r>
            <a:r>
              <a:rPr lang="en-US" sz="1200" dirty="0"/>
              <a:t> 27: 663-683. </a:t>
            </a:r>
            <a:endParaRPr lang="es-ES" sz="1200" dirty="0"/>
          </a:p>
          <a:p>
            <a:pPr marL="0" indent="0">
              <a:lnSpc>
                <a:spcPct val="100000"/>
              </a:lnSpc>
              <a:buNone/>
            </a:pPr>
            <a:endParaRPr lang="es-ES" sz="1200" dirty="0"/>
          </a:p>
          <a:p>
            <a:pPr marL="0" indent="0">
              <a:lnSpc>
                <a:spcPct val="100000"/>
              </a:lnSpc>
              <a:buNone/>
            </a:pPr>
            <a:endParaRPr lang="es-ES" sz="1200" dirty="0"/>
          </a:p>
          <a:p>
            <a:pPr marL="0" indent="0">
              <a:lnSpc>
                <a:spcPct val="100000"/>
              </a:lnSpc>
              <a:buNone/>
            </a:pPr>
            <a:endParaRPr lang="es-ES" sz="1200" dirty="0"/>
          </a:p>
          <a:p>
            <a:pPr marL="0" indent="0">
              <a:lnSpc>
                <a:spcPct val="100000"/>
              </a:lnSpc>
              <a:buNone/>
            </a:pPr>
            <a:endParaRPr lang="es-ES" sz="1200" dirty="0"/>
          </a:p>
          <a:p>
            <a:pPr marL="0" indent="0">
              <a:lnSpc>
                <a:spcPct val="100000"/>
              </a:lnSpc>
              <a:buNone/>
            </a:pPr>
            <a:endParaRPr lang="es-ES" sz="1200" dirty="0"/>
          </a:p>
        </p:txBody>
      </p:sp>
    </p:spTree>
    <p:extLst>
      <p:ext uri="{BB962C8B-B14F-4D97-AF65-F5344CB8AC3E}">
        <p14:creationId xmlns:p14="http://schemas.microsoft.com/office/powerpoint/2010/main" val="1809160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293" y="230188"/>
            <a:ext cx="8653345" cy="1103312"/>
          </a:xfrm>
        </p:spPr>
        <p:txBody>
          <a:bodyPr/>
          <a:lstStyle/>
          <a:p>
            <a:r>
              <a:rPr lang="es-ES_tradnl" noProof="0" dirty="0" smtClean="0"/>
              <a:t>Objetivo de este módulo: Estimación</a:t>
            </a:r>
            <a:br>
              <a:rPr lang="es-ES_tradnl" noProof="0" dirty="0" smtClean="0"/>
            </a:br>
            <a:r>
              <a:rPr lang="es-ES_tradnl" noProof="0" dirty="0" smtClean="0"/>
              <a:t>de la incertidumbre</a:t>
            </a:r>
            <a:endParaRPr lang="es-ES_tradnl" sz="2000" noProof="0" dirty="0"/>
          </a:p>
        </p:txBody>
      </p:sp>
      <p:sp>
        <p:nvSpPr>
          <p:cNvPr id="3" name="Tijdelijke aanduiding voor tekst 2"/>
          <p:cNvSpPr>
            <a:spLocks noGrp="1"/>
          </p:cNvSpPr>
          <p:nvPr>
            <p:ph type="body" sz="quarter" idx="10"/>
          </p:nvPr>
        </p:nvSpPr>
        <p:spPr>
          <a:xfrm>
            <a:off x="421200" y="1471961"/>
            <a:ext cx="8622438" cy="4508644"/>
          </a:xfrm>
        </p:spPr>
        <p:txBody>
          <a:bodyPr/>
          <a:lstStyle/>
          <a:p>
            <a:r>
              <a:rPr lang="es-ES_tradnl" noProof="0" dirty="0" smtClean="0"/>
              <a:t>A partir de la orientación del IPCC (2003), este módulo procura brindar algunos elementos básicos para la </a:t>
            </a:r>
            <a:r>
              <a:rPr lang="es-ES_tradnl" i="1" noProof="0" dirty="0" smtClean="0"/>
              <a:t>identificación</a:t>
            </a:r>
            <a:r>
              <a:rPr lang="es-ES_tradnl" noProof="0" dirty="0" smtClean="0"/>
              <a:t>, </a:t>
            </a:r>
            <a:r>
              <a:rPr lang="es-ES_tradnl" i="1" noProof="0" dirty="0" smtClean="0"/>
              <a:t>cuantificación</a:t>
            </a:r>
            <a:r>
              <a:rPr lang="es-ES_tradnl" noProof="0" dirty="0" smtClean="0"/>
              <a:t> y </a:t>
            </a:r>
            <a:r>
              <a:rPr lang="es-ES_tradnl" i="1" noProof="0" dirty="0" smtClean="0"/>
              <a:t>combinación de incertidumbres</a:t>
            </a:r>
            <a:r>
              <a:rPr lang="es-ES_tradnl" noProof="0" dirty="0" smtClean="0"/>
              <a:t> para las estimaciones de lo siguiente:</a:t>
            </a:r>
          </a:p>
          <a:p>
            <a:pPr marL="449263" lvl="1" indent="0">
              <a:buNone/>
            </a:pPr>
            <a:r>
              <a:rPr lang="es-ES_tradnl" noProof="0" dirty="0" smtClean="0"/>
              <a:t>- Área y cambios del área (los </a:t>
            </a:r>
            <a:r>
              <a:rPr lang="es-ES_tradnl" b="1" noProof="0" dirty="0" smtClean="0"/>
              <a:t>datos de actividad, DA</a:t>
            </a:r>
            <a:r>
              <a:rPr lang="es-ES_tradnl" noProof="0" dirty="0" smtClean="0"/>
              <a:t>)</a:t>
            </a:r>
          </a:p>
          <a:p>
            <a:pPr marL="449263" lvl="1" indent="0">
              <a:buNone/>
            </a:pPr>
            <a:r>
              <a:rPr lang="es-ES_tradnl" noProof="0" dirty="0" smtClean="0"/>
              <a:t>- Reservas de carbono y cambios en las reservas de carbono (los </a:t>
            </a:r>
            <a:r>
              <a:rPr lang="es-ES_tradnl" b="1" noProof="0" dirty="0" smtClean="0"/>
              <a:t>factores de emisión, FE</a:t>
            </a:r>
            <a:r>
              <a:rPr lang="es-ES_tradnl" noProof="0" dirty="0" smtClean="0"/>
              <a:t>)</a:t>
            </a:r>
          </a:p>
        </p:txBody>
      </p:sp>
    </p:spTree>
    <p:extLst>
      <p:ext uri="{BB962C8B-B14F-4D97-AF65-F5344CB8AC3E}">
        <p14:creationId xmlns:p14="http://schemas.microsoft.com/office/powerpoint/2010/main" val="741096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s-ES_tradnl" noProof="0" dirty="0" smtClean="0"/>
              <a:t>Esquema de la conferencia</a:t>
            </a:r>
            <a:endParaRPr lang="es-ES_tradnl" noProof="0" dirty="0"/>
          </a:p>
        </p:txBody>
      </p:sp>
      <p:sp>
        <p:nvSpPr>
          <p:cNvPr id="3" name="Tijdelijke aanduiding voor tekst 2"/>
          <p:cNvSpPr>
            <a:spLocks noGrp="1"/>
          </p:cNvSpPr>
          <p:nvPr>
            <p:ph type="body" sz="quarter" idx="10"/>
          </p:nvPr>
        </p:nvSpPr>
        <p:spPr>
          <a:xfrm>
            <a:off x="420688" y="1380380"/>
            <a:ext cx="8521700" cy="3452495"/>
          </a:xfrm>
        </p:spPr>
        <p:txBody>
          <a:bodyPr/>
          <a:lstStyle/>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Importancia de identificar las incertidumbres</a:t>
            </a:r>
          </a:p>
          <a:p>
            <a:pPr marL="457200" indent="-457200" eaLnBrk="1" hangingPunct="1">
              <a:lnSpc>
                <a:spcPct val="100000"/>
              </a:lnSpc>
              <a:buSzPct val="115000"/>
              <a:buFont typeface="+mj-lt"/>
              <a:buAutoNum type="arabicPeriod"/>
              <a:defRPr/>
            </a:pPr>
            <a:r>
              <a:rPr lang="es-ES_tradnl" b="1" noProof="0" dirty="0" smtClean="0"/>
              <a:t>Conceptos generales</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Incertidumbres en las estimaciones del cambio del área</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Incertidumbres en las estimaciones del cambio en las reservas de carbono</a:t>
            </a:r>
          </a:p>
          <a:p>
            <a:pPr marL="457200" indent="-457200" eaLnBrk="1" hangingPunct="1">
              <a:lnSpc>
                <a:spcPct val="100000"/>
              </a:lnSpc>
              <a:buClr>
                <a:schemeClr val="bg2">
                  <a:lumMod val="20000"/>
                  <a:lumOff val="80000"/>
                </a:schemeClr>
              </a:buClr>
              <a:buSzPct val="115000"/>
              <a:buFont typeface="+mj-lt"/>
              <a:buAutoNum type="arabicPeriod"/>
              <a:defRPr/>
            </a:pPr>
            <a:r>
              <a:rPr lang="es-ES_tradnl" noProof="0" dirty="0" smtClean="0">
                <a:solidFill>
                  <a:schemeClr val="bg2">
                    <a:lumMod val="20000"/>
                    <a:lumOff val="80000"/>
                  </a:schemeClr>
                </a:solidFill>
              </a:rPr>
              <a:t>Combinación de incertidumbres</a:t>
            </a:r>
          </a:p>
          <a:p>
            <a:pPr marL="342900" indent="-342900" eaLnBrk="1" hangingPunct="1">
              <a:buSzPct val="115000"/>
              <a:buFont typeface="+mj-lt"/>
              <a:buAutoNum type="arabicPeriod"/>
              <a:defRPr/>
            </a:pPr>
            <a:endParaRPr lang="es-ES_tradnl" noProof="0" dirty="0"/>
          </a:p>
        </p:txBody>
      </p:sp>
    </p:spTree>
    <p:extLst>
      <p:ext uri="{BB962C8B-B14F-4D97-AF65-F5344CB8AC3E}">
        <p14:creationId xmlns:p14="http://schemas.microsoft.com/office/powerpoint/2010/main" val="2490281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s-ES_tradnl" sz="2800" dirty="0" smtClean="0"/>
              <a:t>Errores sistemáticos y errores aleatorios (1/2)</a:t>
            </a:r>
            <a:endParaRPr lang="es-ES_tradnl" sz="2800" dirty="0"/>
          </a:p>
        </p:txBody>
      </p:sp>
      <p:sp>
        <p:nvSpPr>
          <p:cNvPr id="3" name="Tijdelijke aanduiding voor tekst 2"/>
          <p:cNvSpPr>
            <a:spLocks noGrp="1"/>
          </p:cNvSpPr>
          <p:nvPr>
            <p:ph type="body" sz="quarter" idx="10"/>
          </p:nvPr>
        </p:nvSpPr>
        <p:spPr>
          <a:xfrm>
            <a:off x="350458" y="1098176"/>
            <a:ext cx="8592820" cy="2548271"/>
          </a:xfrm>
        </p:spPr>
        <p:txBody>
          <a:bodyPr/>
          <a:lstStyle/>
          <a:p>
            <a:pPr>
              <a:lnSpc>
                <a:spcPct val="100000"/>
              </a:lnSpc>
            </a:pPr>
            <a:r>
              <a:rPr lang="es-ES_tradnl" sz="1800" dirty="0" smtClean="0"/>
              <a:t>La </a:t>
            </a:r>
            <a:r>
              <a:rPr lang="es-ES_tradnl" sz="1800" b="1" dirty="0" smtClean="0"/>
              <a:t>incertidumbre</a:t>
            </a:r>
            <a:r>
              <a:rPr lang="es-ES_tradnl" sz="1800" dirty="0" smtClean="0"/>
              <a:t> consta de dos componentes:</a:t>
            </a:r>
          </a:p>
          <a:p>
            <a:pPr marL="534988" lvl="1" indent="-266700">
              <a:lnSpc>
                <a:spcPct val="100000"/>
              </a:lnSpc>
            </a:pPr>
            <a:r>
              <a:rPr lang="es-ES_tradnl" sz="1800" dirty="0" smtClean="0"/>
              <a:t>El </a:t>
            </a:r>
            <a:r>
              <a:rPr lang="es-ES_tradnl" sz="1800" i="1" dirty="0" smtClean="0"/>
              <a:t>sesgo</a:t>
            </a:r>
            <a:r>
              <a:rPr lang="es-ES_tradnl" sz="1800" dirty="0" smtClean="0"/>
              <a:t> o </a:t>
            </a:r>
            <a:r>
              <a:rPr lang="es-ES_tradnl" sz="1800" i="1" dirty="0" smtClean="0"/>
              <a:t>error sistemático </a:t>
            </a:r>
            <a:r>
              <a:rPr lang="es-ES_tradnl" sz="1800" dirty="0" smtClean="0"/>
              <a:t>(falta de </a:t>
            </a:r>
            <a:r>
              <a:rPr lang="es-ES_tradnl" sz="1800" i="1" dirty="0" smtClean="0"/>
              <a:t>exactitud</a:t>
            </a:r>
            <a:r>
              <a:rPr lang="es-ES_tradnl" sz="1800" dirty="0" smtClean="0"/>
              <a:t>) se produce, por ejemplo, debido a falencias en las mediciones o en los métodos de muestreo o debido al uso de un FE que no es adecuado.</a:t>
            </a:r>
          </a:p>
          <a:p>
            <a:pPr marL="534988" lvl="1" indent="-266700">
              <a:lnSpc>
                <a:spcPct val="100000"/>
              </a:lnSpc>
            </a:pPr>
            <a:r>
              <a:rPr lang="es-ES_tradnl" sz="1800" dirty="0" smtClean="0"/>
              <a:t>El </a:t>
            </a:r>
            <a:r>
              <a:rPr lang="es-ES_tradnl" sz="1800" i="1" dirty="0" smtClean="0"/>
              <a:t>error aleatorio </a:t>
            </a:r>
            <a:r>
              <a:rPr lang="es-ES_tradnl" sz="1800" dirty="0" smtClean="0"/>
              <a:t>(falta de </a:t>
            </a:r>
            <a:r>
              <a:rPr lang="es-ES_tradnl" sz="1800" i="1" dirty="0" smtClean="0"/>
              <a:t>precisión</a:t>
            </a:r>
            <a:r>
              <a:rPr lang="es-ES_tradnl" sz="1800" dirty="0" smtClean="0"/>
              <a:t>) es una variación aleatoria por encima o por debajo de un valor medio. No puede evitarse totalmente pero puede reducirse, por ejemplo, aumentando el tamaño de la muestra.</a:t>
            </a:r>
            <a:endParaRPr lang="es-ES_tradnl" sz="1800" dirty="0"/>
          </a:p>
        </p:txBody>
      </p:sp>
      <p:sp>
        <p:nvSpPr>
          <p:cNvPr id="6" name="Rectangle 5"/>
          <p:cNvSpPr/>
          <p:nvPr/>
        </p:nvSpPr>
        <p:spPr>
          <a:xfrm>
            <a:off x="316437" y="3737637"/>
            <a:ext cx="8631048" cy="584775"/>
          </a:xfrm>
          <a:prstGeom prst="rect">
            <a:avLst/>
          </a:prstGeom>
        </p:spPr>
        <p:txBody>
          <a:bodyPr wrap="square">
            <a:spAutoFit/>
          </a:bodyPr>
          <a:lstStyle/>
          <a:p>
            <a:r>
              <a:rPr lang="es-ES_tradnl" sz="1600" b="1" dirty="0" smtClean="0">
                <a:latin typeface="+mn-lt"/>
              </a:rPr>
              <a:t>Exactitud</a:t>
            </a:r>
            <a:r>
              <a:rPr lang="es-ES_tradnl" sz="1600" dirty="0" smtClean="0">
                <a:latin typeface="+mn-lt"/>
              </a:rPr>
              <a:t>: coincidencia entre las estimaciones y los valores exactos o verdaderos</a:t>
            </a:r>
          </a:p>
          <a:p>
            <a:r>
              <a:rPr lang="es-ES_tradnl" sz="1600" b="1" dirty="0" smtClean="0">
                <a:latin typeface="+mn-lt"/>
              </a:rPr>
              <a:t>Precisión</a:t>
            </a:r>
            <a:r>
              <a:rPr lang="es-ES_tradnl" sz="1600" dirty="0" smtClean="0">
                <a:latin typeface="+mn-lt"/>
              </a:rPr>
              <a:t>: coincidencia entre mediciones o estimaciones repetidas</a:t>
            </a:r>
            <a:endParaRPr lang="es-ES_tradnl" sz="1600" dirty="0">
              <a:latin typeface="+mn-lt"/>
            </a:endParaRPr>
          </a:p>
        </p:txBody>
      </p:sp>
      <p:grpSp>
        <p:nvGrpSpPr>
          <p:cNvPr id="9" name="Group 8"/>
          <p:cNvGrpSpPr/>
          <p:nvPr/>
        </p:nvGrpSpPr>
        <p:grpSpPr>
          <a:xfrm>
            <a:off x="312230" y="4435391"/>
            <a:ext cx="8831770" cy="1754326"/>
            <a:chOff x="312230" y="4194401"/>
            <a:chExt cx="8831770" cy="1754326"/>
          </a:xfrm>
        </p:grpSpPr>
        <p:sp>
          <p:nvSpPr>
            <p:cNvPr id="8" name="Rectangle 7"/>
            <p:cNvSpPr/>
            <p:nvPr/>
          </p:nvSpPr>
          <p:spPr>
            <a:xfrm>
              <a:off x="312230" y="4194401"/>
              <a:ext cx="8831770" cy="1754326"/>
            </a:xfrm>
            <a:prstGeom prst="rect">
              <a:avLst/>
            </a:prstGeom>
            <a:solidFill>
              <a:schemeClr val="bg1"/>
            </a:solidFill>
          </p:spPr>
          <p:txBody>
            <a:bodyPr wrap="square">
              <a:spAutoFit/>
            </a:bodyPr>
            <a:lstStyle/>
            <a:p>
              <a:r>
                <a:rPr lang="es-ES_tradnl" dirty="0" smtClean="0"/>
                <a:t> (A) Exacto pero no preciso (B) Preciso pero no exacto (C) Exacto y preciso</a:t>
              </a:r>
            </a:p>
            <a:p>
              <a:endParaRPr lang="es-ES_tradnl" dirty="0" smtClean="0"/>
            </a:p>
            <a:p>
              <a:endParaRPr lang="es-ES_tradnl" dirty="0" smtClean="0"/>
            </a:p>
            <a:p>
              <a:endParaRPr lang="es-ES_tradnl" dirty="0" smtClean="0"/>
            </a:p>
            <a:p>
              <a:endParaRPr lang="es-ES_tradnl" dirty="0" smtClean="0"/>
            </a:p>
            <a:p>
              <a:endParaRPr lang="es-ES_tradnl" dirty="0"/>
            </a:p>
          </p:txBody>
        </p:sp>
        <p:pic>
          <p:nvPicPr>
            <p:cNvPr id="4" name="Kuva 3"/>
            <p:cNvPicPr>
              <a:picLocks noChangeAspect="1"/>
            </p:cNvPicPr>
            <p:nvPr/>
          </p:nvPicPr>
          <p:blipFill>
            <a:blip r:embed="rId3"/>
            <a:stretch>
              <a:fillRect/>
            </a:stretch>
          </p:blipFill>
          <p:spPr>
            <a:xfrm>
              <a:off x="4158623" y="4466175"/>
              <a:ext cx="1507633" cy="1354244"/>
            </a:xfrm>
            <a:prstGeom prst="rect">
              <a:avLst/>
            </a:prstGeom>
          </p:spPr>
        </p:pic>
        <p:pic>
          <p:nvPicPr>
            <p:cNvPr id="5" name="Kuva 4"/>
            <p:cNvPicPr>
              <a:picLocks noChangeAspect="1"/>
            </p:cNvPicPr>
            <p:nvPr/>
          </p:nvPicPr>
          <p:blipFill>
            <a:blip r:embed="rId4"/>
            <a:stretch>
              <a:fillRect/>
            </a:stretch>
          </p:blipFill>
          <p:spPr>
            <a:xfrm>
              <a:off x="925546" y="4536168"/>
              <a:ext cx="1483113" cy="1227091"/>
            </a:xfrm>
            <a:prstGeom prst="rect">
              <a:avLst/>
            </a:prstGeom>
          </p:spPr>
        </p:pic>
        <p:pic>
          <p:nvPicPr>
            <p:cNvPr id="7" name="Picture 6"/>
            <p:cNvPicPr/>
            <p:nvPr/>
          </p:nvPicPr>
          <p:blipFill>
            <a:blip r:embed="rId5" cstate="print"/>
            <a:srcRect/>
            <a:stretch>
              <a:fillRect/>
            </a:stretch>
          </p:blipFill>
          <p:spPr bwMode="auto">
            <a:xfrm>
              <a:off x="7203687" y="4516247"/>
              <a:ext cx="1271240" cy="1247011"/>
            </a:xfrm>
            <a:prstGeom prst="rect">
              <a:avLst/>
            </a:prstGeom>
            <a:noFill/>
            <a:ln w="9525">
              <a:noFill/>
              <a:miter lim="800000"/>
              <a:headEnd/>
              <a:tailEnd/>
            </a:ln>
          </p:spPr>
        </p:pic>
      </p:grpSp>
      <p:sp>
        <p:nvSpPr>
          <p:cNvPr id="10" name="Line 14"/>
          <p:cNvSpPr>
            <a:spLocks noChangeShapeType="1"/>
          </p:cNvSpPr>
          <p:nvPr/>
        </p:nvSpPr>
        <p:spPr bwMode="auto">
          <a:xfrm flipV="1">
            <a:off x="6388735" y="5393055"/>
            <a:ext cx="1454150" cy="633413"/>
          </a:xfrm>
          <a:prstGeom prst="line">
            <a:avLst/>
          </a:prstGeom>
          <a:noFill/>
          <a:ln w="63500">
            <a:solidFill>
              <a:srgbClr val="FF0000"/>
            </a:solidFill>
            <a:round/>
            <a:headEnd type="oval" w="med" len="me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10831</Words>
  <Application>Microsoft Office PowerPoint</Application>
  <PresentationFormat>On-screen Show (4:3)</PresentationFormat>
  <Paragraphs>645</Paragraphs>
  <Slides>68</Slides>
  <Notes>43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Wageningen UR</vt:lpstr>
      <vt:lpstr>Módulo 2.7: Estimación de incertidumbres</vt:lpstr>
      <vt:lpstr>Material de referencia</vt:lpstr>
      <vt:lpstr>Esquema de la conferencia</vt:lpstr>
      <vt:lpstr>Esquema de la conferencia</vt:lpstr>
      <vt:lpstr>Incertidumbre en el contexto del IPCC y la CMNUCC</vt:lpstr>
      <vt:lpstr>La importancia de identificar las incertidumbres</vt:lpstr>
      <vt:lpstr>Objetivo de este módulo: Estimación de la incertidumbre</vt:lpstr>
      <vt:lpstr>Esquema de la conferencia</vt:lpstr>
      <vt:lpstr>Errores sistemáticos y errores aleatorios (1/2)</vt:lpstr>
      <vt:lpstr>Errores sistemáticos y errores aleatorios (2/2)</vt:lpstr>
      <vt:lpstr>Intervalo de confianza del 95 %</vt:lpstr>
      <vt:lpstr>Correlación</vt:lpstr>
      <vt:lpstr>Incertidumbre de la tendencia</vt:lpstr>
      <vt:lpstr>Esquema de la conferencia</vt:lpstr>
      <vt:lpstr>Incertidumbres en los cambios del área</vt:lpstr>
      <vt:lpstr>Evaluación de exactitud de la cubierta terrestre y de los cambios (1/4)</vt:lpstr>
      <vt:lpstr>Evaluación de exactitud de la cubierta terrestre y de los cambios (2/4)</vt:lpstr>
      <vt:lpstr>Evaluación de exactitud de la cubierta terrestre y de los cambios (3/4)</vt:lpstr>
      <vt:lpstr>Evaluación de exactitud de la cubierta terrestre y de los cambios (4/4)</vt:lpstr>
      <vt:lpstr>Fuentes de incertidumbre </vt:lpstr>
      <vt:lpstr>Tratamiento de las fuentes de incertidumbre</vt:lpstr>
      <vt:lpstr>Errores en las estimaciones del cambio del área: Ejemplo</vt:lpstr>
      <vt:lpstr>Confección de mapas de cambio del área</vt:lpstr>
      <vt:lpstr>Datos de referencia y datos de capacitación</vt:lpstr>
      <vt:lpstr>Elementos para una evaluación de exactitud sólida </vt:lpstr>
      <vt:lpstr>Diseño de muestreo</vt:lpstr>
      <vt:lpstr>Diseño de respuesta</vt:lpstr>
      <vt:lpstr>Diseño de análisis</vt:lpstr>
      <vt:lpstr>Consideraciones para la implementación y la presentación de informes</vt:lpstr>
      <vt:lpstr>Generar confianza en las estimaciones</vt:lpstr>
      <vt:lpstr>Esquema de la conferencia</vt:lpstr>
      <vt:lpstr>Incertidumbres en los cambios en las reservas de carbono</vt:lpstr>
      <vt:lpstr>Errores aleatorios y errores sistemáticos</vt:lpstr>
      <vt:lpstr>Incertidumbres debidas a errores aleatorios</vt:lpstr>
      <vt:lpstr>Conversión de la medición del árbol en biomasa</vt:lpstr>
      <vt:lpstr>Tratamiento de incertidumbres debidas a errores aleatorios</vt:lpstr>
      <vt:lpstr>Otros modelos alométricos regionales/pantropicales</vt:lpstr>
      <vt:lpstr>Incertidumbres debidas a errores sistemáticos</vt:lpstr>
      <vt:lpstr>Tratamiento de las incertidumbres debidas a la integridad de la reserva de carbono</vt:lpstr>
      <vt:lpstr>Representatividad de las parcelas de muestreo</vt:lpstr>
      <vt:lpstr>Tratamiento de incertidumbres debidas a la representatividad</vt:lpstr>
      <vt:lpstr>Propagación del error de la estimación de la BA</vt:lpstr>
      <vt:lpstr>PowerPoint Presentation</vt:lpstr>
      <vt:lpstr>PowerPoint Presentation</vt:lpstr>
      <vt:lpstr>PowerPoint Presentation</vt:lpstr>
      <vt:lpstr>Esquema de la conferencia</vt:lpstr>
      <vt:lpstr>Combinación de incertidumbres</vt:lpstr>
      <vt:lpstr>Evaluación del nivel 1 (1/3)</vt:lpstr>
      <vt:lpstr>Evaluación del nivel 1 (2/3) </vt:lpstr>
      <vt:lpstr>Evaluación del nivel 1 (3/3)</vt:lpstr>
      <vt:lpstr>Evaluación de la tendencia del nivel 1 (1/2)</vt:lpstr>
      <vt:lpstr>Evaluación de la tendencia del nivel 1 (2/2)</vt:lpstr>
      <vt:lpstr>Evaluación del nivel 2: Simulación de Monte Carlo (1/2)</vt:lpstr>
      <vt:lpstr>Evaluación del nivel 2: Simulación de Monte Carlo (2/2)</vt:lpstr>
      <vt:lpstr>Ilustración del método de Monte Carlo</vt:lpstr>
      <vt:lpstr>Esquema de cálculo para el análisis de Monte Carlo</vt:lpstr>
      <vt:lpstr>Datos necesarios para ejecutar la simulación de Monte Carlo</vt:lpstr>
      <vt:lpstr>Presentación de informes de incertidumbres</vt:lpstr>
      <vt:lpstr>En resumen (1/2)</vt:lpstr>
      <vt:lpstr>En resumen (2/2)</vt:lpstr>
      <vt:lpstr>Ejemplos de países y ejercicios</vt:lpstr>
      <vt:lpstr>Módulos de consulta recomendados</vt:lpstr>
      <vt:lpstr>Bibliografía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2015-06-26T14:51:49Z</dcterms:created>
  <dcterms:modified xsi:type="dcterms:W3CDTF">2016-12-09T12:29:45Z</dcterms:modified>
</cp:coreProperties>
</file>