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handoutMasterIdLst>
    <p:handoutMasterId r:id="rId70"/>
  </p:handoutMasterIdLst>
  <p:sldIdLst>
    <p:sldId id="354" r:id="rId2"/>
    <p:sldId id="363" r:id="rId3"/>
    <p:sldId id="449" r:id="rId4"/>
    <p:sldId id="364" r:id="rId5"/>
    <p:sldId id="441" r:id="rId6"/>
    <p:sldId id="365" r:id="rId7"/>
    <p:sldId id="440" r:id="rId8"/>
    <p:sldId id="402" r:id="rId9"/>
    <p:sldId id="403" r:id="rId10"/>
    <p:sldId id="369" r:id="rId11"/>
    <p:sldId id="370" r:id="rId12"/>
    <p:sldId id="368" r:id="rId13"/>
    <p:sldId id="442" r:id="rId14"/>
    <p:sldId id="372" r:id="rId15"/>
    <p:sldId id="371" r:id="rId16"/>
    <p:sldId id="373" r:id="rId17"/>
    <p:sldId id="374" r:id="rId18"/>
    <p:sldId id="375" r:id="rId19"/>
    <p:sldId id="376" r:id="rId20"/>
    <p:sldId id="404" r:id="rId21"/>
    <p:sldId id="377" r:id="rId22"/>
    <p:sldId id="443" r:id="rId23"/>
    <p:sldId id="435" r:id="rId24"/>
    <p:sldId id="436" r:id="rId25"/>
    <p:sldId id="379" r:id="rId26"/>
    <p:sldId id="422" r:id="rId27"/>
    <p:sldId id="420" r:id="rId28"/>
    <p:sldId id="411" r:id="rId29"/>
    <p:sldId id="406" r:id="rId30"/>
    <p:sldId id="380" r:id="rId31"/>
    <p:sldId id="407" r:id="rId32"/>
    <p:sldId id="381" r:id="rId33"/>
    <p:sldId id="408" r:id="rId34"/>
    <p:sldId id="382" r:id="rId35"/>
    <p:sldId id="383" r:id="rId36"/>
    <p:sldId id="415" r:id="rId37"/>
    <p:sldId id="412" r:id="rId38"/>
    <p:sldId id="413" r:id="rId39"/>
    <p:sldId id="414" r:id="rId40"/>
    <p:sldId id="410" r:id="rId41"/>
    <p:sldId id="444" r:id="rId42"/>
    <p:sldId id="437" r:id="rId43"/>
    <p:sldId id="418" r:id="rId44"/>
    <p:sldId id="445" r:id="rId45"/>
    <p:sldId id="387" r:id="rId46"/>
    <p:sldId id="392" r:id="rId47"/>
    <p:sldId id="421" r:id="rId48"/>
    <p:sldId id="391" r:id="rId49"/>
    <p:sldId id="446" r:id="rId50"/>
    <p:sldId id="393" r:id="rId51"/>
    <p:sldId id="438" r:id="rId52"/>
    <p:sldId id="439" r:id="rId53"/>
    <p:sldId id="447" r:id="rId54"/>
    <p:sldId id="395" r:id="rId55"/>
    <p:sldId id="396" r:id="rId56"/>
    <p:sldId id="448" r:id="rId57"/>
    <p:sldId id="405" r:id="rId58"/>
    <p:sldId id="398" r:id="rId59"/>
    <p:sldId id="399" r:id="rId60"/>
    <p:sldId id="400" r:id="rId61"/>
    <p:sldId id="401" r:id="rId62"/>
    <p:sldId id="397" r:id="rId63"/>
    <p:sldId id="450" r:id="rId64"/>
    <p:sldId id="433" r:id="rId65"/>
    <p:sldId id="360" r:id="rId66"/>
    <p:sldId id="451" r:id="rId67"/>
    <p:sldId id="452" r:id="rId6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73380" autoAdjust="0"/>
  </p:normalViewPr>
  <p:slideViewPr>
    <p:cSldViewPr snapToGrid="0">
      <p:cViewPr varScale="1">
        <p:scale>
          <a:sx n="72" d="100"/>
          <a:sy n="72" d="100"/>
        </p:scale>
        <p:origin x="-324" y="-84"/>
      </p:cViewPr>
      <p:guideLst>
        <p:guide orient="horz" pos="1219"/>
        <p:guide orient="horz" pos="147"/>
        <p:guide orient="horz"/>
        <p:guide orient="horz" pos="3756"/>
        <p:guide pos="339"/>
        <p:guide pos="5633"/>
      </p:guideLst>
    </p:cSldViewPr>
  </p:slideViewPr>
  <p:outlineViewPr>
    <p:cViewPr>
      <p:scale>
        <a:sx n="33" d="100"/>
        <a:sy n="33" d="100"/>
      </p:scale>
      <p:origin x="0" y="-10939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251C1CC8-7F96-4AEA-9429-A49BFC4A8376}" type="datetimeFigureOut">
              <a:rPr lang="nl-NL"/>
              <a:pPr>
                <a:defRPr/>
              </a:pPr>
              <a:t>26-4-2017</a:t>
            </a:fld>
            <a:endParaRPr lang="es-E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91122D10-80ED-4BFA-83D9-54C75FACAEF3}" type="slidenum">
              <a:rPr lang="nl-NL"/>
              <a:pPr>
                <a:defRPr/>
              </a:pPr>
              <a:t>‹#›</a:t>
            </a:fld>
            <a:endParaRPr lang="es-ES" dirty="0"/>
          </a:p>
        </p:txBody>
      </p:sp>
    </p:spTree>
    <p:extLst>
      <p:ext uri="{BB962C8B-B14F-4D97-AF65-F5344CB8AC3E}">
        <p14:creationId xmlns:p14="http://schemas.microsoft.com/office/powerpoint/2010/main" val="22241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7E2A2328-1010-4928-A042-87DE583B6069}" type="datetimeFigureOut">
              <a:rPr lang="en-GB"/>
              <a:pPr>
                <a:defRPr/>
              </a:pPr>
              <a:t>26/04/2017</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3AD1B70A-2F73-4DCA-98AF-AF2211D3B145}" type="slidenum">
              <a:rPr lang="en-GB"/>
              <a:pPr>
                <a:defRPr/>
              </a:pPr>
              <a:t>‹#›</a:t>
            </a:fld>
            <a:endParaRPr lang="es-ES" dirty="0"/>
          </a:p>
        </p:txBody>
      </p:sp>
    </p:spTree>
    <p:extLst>
      <p:ext uri="{BB962C8B-B14F-4D97-AF65-F5344CB8AC3E}">
        <p14:creationId xmlns:p14="http://schemas.microsoft.com/office/powerpoint/2010/main" val="35270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s-ES_tradnl" altLang="en-US" noProof="0" dirty="0" smtClean="0"/>
              <a:t>El objetivo de este módulo es presentar a los participantes una revisión general de las opciones para integrar el SC</a:t>
            </a:r>
            <a:r>
              <a:rPr lang="es-ES_tradnl" altLang="en-US" baseline="0" noProof="0" dirty="0" smtClean="0"/>
              <a:t> </a:t>
            </a:r>
            <a:r>
              <a:rPr lang="es-ES_tradnl" altLang="en-US" noProof="0" dirty="0" smtClean="0"/>
              <a:t>en los sistemas nacionales de seguimiento de REDD+.</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171450" indent="-171450">
              <a:buFont typeface="Calibri" panose="020F0502020204030204" pitchFamily="34" charset="0"/>
              <a:buChar char="−"/>
            </a:pPr>
            <a:r>
              <a:rPr lang="es-ES_tradnl" altLang="en-US" noProof="0" dirty="0" smtClean="0"/>
              <a:t>La información presentada incluye una referencia a los textos adoptados conforme a la Convención</a:t>
            </a:r>
            <a:r>
              <a:rPr lang="es-ES_tradnl" altLang="en-US" baseline="0" noProof="0" dirty="0" smtClean="0"/>
              <a:t> Marco de las Naciones Unidas sobre el Cambio Climático (</a:t>
            </a:r>
            <a:r>
              <a:rPr lang="es-ES_tradnl" altLang="en-US" noProof="0" dirty="0" smtClean="0"/>
              <a:t>CMNUCC) y una descripción general de los métodos disponibles para el SC.</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171450" indent="-171450">
              <a:buFont typeface="Calibri" panose="020F0502020204030204" pitchFamily="34" charset="0"/>
              <a:buChar char="−"/>
            </a:pPr>
            <a:r>
              <a:rPr lang="es-ES_tradnl" altLang="en-US" noProof="0" dirty="0" smtClean="0"/>
              <a:t>Al final del curso se espera que los participantes puedan presentar argumentos sobre los beneficios de la inclusión del SC</a:t>
            </a:r>
            <a:r>
              <a:rPr lang="es-ES_tradnl" altLang="en-US" baseline="0" noProof="0" dirty="0" smtClean="0"/>
              <a:t> </a:t>
            </a:r>
            <a:r>
              <a:rPr lang="es-ES_tradnl" altLang="en-US" noProof="0" dirty="0" smtClean="0"/>
              <a:t>como un elemento dentro del seguimiento nacional de REDD+.</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171450" indent="-171450">
              <a:buFont typeface="Calibri" panose="020F0502020204030204" pitchFamily="34" charset="0"/>
              <a:buChar char="−"/>
            </a:pPr>
            <a:r>
              <a:rPr lang="es-ES_tradnl" altLang="en-US" noProof="0" dirty="0" smtClean="0"/>
              <a:t>Los participantes deben poder explicar los pasos generales necesarios para establecer el SC</a:t>
            </a:r>
            <a:r>
              <a:rPr lang="es-ES_tradnl" altLang="en-US" baseline="0" noProof="0" dirty="0" smtClean="0"/>
              <a:t> </a:t>
            </a:r>
            <a:r>
              <a:rPr lang="es-ES_tradnl" altLang="en-US" noProof="0" dirty="0" smtClean="0"/>
              <a:t>en sus países como un elemento dentro de los sistemas nacionales de seguimiento de REDD+.</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171450" indent="-171450">
              <a:buFont typeface="Calibri" panose="020F0502020204030204" pitchFamily="34" charset="0"/>
              <a:buChar char="−"/>
            </a:pPr>
            <a:r>
              <a:rPr lang="es-ES_tradnl" altLang="en-US" noProof="0" dirty="0" smtClean="0"/>
              <a:t>Si bien la mayor parte del análisis presentado en este módulo se concentra en los sistemas nacionales de seguimiento y la medición, notificación y verificación (MNV) nacionales para actividades de REDD+, las repercusiones pueden extenderse a proyectos subnacionales o jurisdiccionales de REDD+ y sus sistemas de seguimiento correspondientes.</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0" indent="0">
              <a:buFont typeface="Calibri" panose="020F0502020204030204" pitchFamily="34" charset="0"/>
              <a:buNone/>
            </a:pPr>
            <a:r>
              <a:rPr lang="es-ES_tradnl" altLang="en-US" noProof="0" dirty="0" smtClean="0"/>
              <a:t>Fotografía de la diapositiva: Jeroen Verplanke, proyecto Kyoto: Think Global, Act Local.</a:t>
            </a: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0E04C0D-C9F3-4E71-AFF0-7AD0152C3F81}" type="slidenum">
              <a:rPr lang="en-GB" altLang="en-US" smtClean="0"/>
              <a:pPr/>
              <a:t>1</a:t>
            </a:fld>
            <a:endParaRPr lang="es-ES" altLang="en-US" dirty="0" smtClean="0"/>
          </a:p>
        </p:txBody>
      </p:sp>
    </p:spTree>
    <p:extLst>
      <p:ext uri="{BB962C8B-B14F-4D97-AF65-F5344CB8AC3E}">
        <p14:creationId xmlns:p14="http://schemas.microsoft.com/office/powerpoint/2010/main" val="200480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_tradnl" altLang="en-US" noProof="0" dirty="0" smtClean="0">
                <a:latin typeface="Verdana" pitchFamily="34" charset="0"/>
              </a:rPr>
              <a:t>Estas son algunas de las ventajas del SC en el seguimiento de recursos naturales y bosques:</a:t>
            </a:r>
          </a:p>
          <a:p>
            <a:pPr marL="171450" indent="-171450" eaLnBrk="1" hangingPunct="1">
              <a:buFont typeface="Calibri" panose="020F0502020204030204" pitchFamily="34" charset="0"/>
              <a:buChar char="‒"/>
            </a:pPr>
            <a:r>
              <a:rPr lang="es-ES_tradnl" altLang="en-US" noProof="0" dirty="0" smtClean="0">
                <a:latin typeface="Verdana" pitchFamily="34" charset="0"/>
              </a:rPr>
              <a:t>Mediciones exactas. Se ha demostrado que el SC puede ser tan confiable como las mediciones profesionales.</a:t>
            </a: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El SC tiene el potencial de producir una actualización frecuente de los datos (p. ej., relevamientos anuales de las reservas forestales y áreas de bosques e informes de cambios).</a:t>
            </a: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Recopilación de datos con bajos costos; sin embargo, es importante mencionar que se requieren capacitación inicial y equipos.</a:t>
            </a: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El SC puede brindar acceso a zonas remotas, siempre que las comunidades participen activamente en la gestión forestal en estas áreas. Entre otras cosas, esto puede reducir el costo del transporte de brigadas profesionales externas para el seguimiento.</a:t>
            </a: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El SC puede ser multifunctional, ya que puede combinarse con el seguimiento de otros servicios ambientales/productos forestales que son localmente pertinentes.</a:t>
            </a: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La información producida a través del SC puede otorgar transparencia a los mecanismos para compartir beneficios.</a:t>
            </a:r>
          </a:p>
          <a:p>
            <a:pPr marL="171450" indent="-171450" eaLnBrk="1" hangingPunct="1">
              <a:buFont typeface="Calibri" panose="020F0502020204030204" pitchFamily="34" charset="0"/>
              <a:buChar char="‒"/>
            </a:pPr>
            <a:r>
              <a:rPr lang="es-ES_tradnl" altLang="en-US" noProof="0" dirty="0" smtClean="0">
                <a:latin typeface="Verdana" pitchFamily="34" charset="0"/>
              </a:rPr>
              <a:t>Por último, los datos producidos a través del SC pueden ayudar a la toma de decisiones</a:t>
            </a:r>
            <a:r>
              <a:rPr lang="es-ES_tradnl" noProof="0" dirty="0" smtClean="0"/>
              <a:t> </a:t>
            </a:r>
            <a:r>
              <a:rPr lang="es-ES_tradnl" altLang="en-US" noProof="0" dirty="0" smtClean="0">
                <a:latin typeface="Verdana" pitchFamily="34" charset="0"/>
              </a:rPr>
              <a:t>a nivel local, ya que las comunidades que hacen seguimiento también tienden a gestionar mejor sus bosques.</a:t>
            </a:r>
          </a:p>
          <a:p>
            <a:endParaRPr lang="es-ES_tradnl" altLang="en-US" noProof="0" dirty="0" smtClean="0">
              <a:ea typeface="ＭＳ Ｐゴシック" pitchFamily="34" charset="-128"/>
            </a:endParaRPr>
          </a:p>
        </p:txBody>
      </p:sp>
      <p:sp>
        <p:nvSpPr>
          <p:cNvPr id="409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55FAA0D-EDAF-47B5-B56D-D231EED2E68B}" type="slidenum">
              <a:rPr lang="en-GB" altLang="en-US" smtClean="0"/>
              <a:pPr/>
              <a:t>11</a:t>
            </a:fld>
            <a:endParaRPr lang="es-ES" altLang="en-US" dirty="0" smtClean="0"/>
          </a:p>
        </p:txBody>
      </p:sp>
    </p:spTree>
    <p:extLst>
      <p:ext uri="{BB962C8B-B14F-4D97-AF65-F5344CB8AC3E}">
        <p14:creationId xmlns:p14="http://schemas.microsoft.com/office/powerpoint/2010/main" val="80711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sz="800" noProof="0" dirty="0" smtClean="0"/>
              <a:t>Sin embargo, hay desafíos que es necesario enfrentar si el SC se utilizará como parte de un seguimiento nacional del carbono forestal para</a:t>
            </a:r>
            <a:r>
              <a:rPr lang="es-ES_tradnl" altLang="en-US" sz="800" baseline="0" noProof="0" dirty="0" smtClean="0"/>
              <a:t> actividades de</a:t>
            </a:r>
            <a:r>
              <a:rPr lang="es-ES_tradnl" altLang="en-US" sz="800" noProof="0" dirty="0" smtClean="0"/>
              <a:t> REDD+:</a:t>
            </a:r>
          </a:p>
          <a:p>
            <a:endParaRPr lang="es-ES_tradnl" altLang="en-US" noProof="0" dirty="0" smtClean="0">
              <a:latin typeface="Verdana" pitchFamily="34" charset="0"/>
              <a:ea typeface="ＭＳ Ｐゴシック" pitchFamily="34" charset="-128"/>
            </a:endParaRPr>
          </a:p>
          <a:p>
            <a:pPr marL="171450" indent="-171450">
              <a:buFont typeface="Calibri" panose="020F0502020204030204" pitchFamily="34" charset="0"/>
              <a:buChar char="‒"/>
            </a:pPr>
            <a:r>
              <a:rPr lang="es-ES_tradnl" altLang="en-US" noProof="0" dirty="0" smtClean="0">
                <a:latin typeface="Verdana" pitchFamily="34" charset="0"/>
              </a:rPr>
              <a:t>Tendría que proporcionar datos que tengan un formato coherente con las directrices del IPCC y con el inventario nacional de gases de efecto invernadero (INGEI), y con los valores de referencia que el país presenta a la CMNUCC sobre REDD+.</a:t>
            </a:r>
          </a:p>
          <a:p>
            <a:pPr marL="171450" indent="-171450" eaLnBrk="1" hangingPunct="1">
              <a:buFont typeface="Calibri" panose="020F0502020204030204" pitchFamily="34" charset="0"/>
              <a:buChar char="‒"/>
            </a:pPr>
            <a:r>
              <a:rPr lang="es-ES_tradnl" altLang="en-US" noProof="0" dirty="0" smtClean="0">
                <a:latin typeface="Verdana" pitchFamily="34" charset="0"/>
              </a:rPr>
              <a:t>Tendría que utilizar definiciones de bosque coherentes con estos sistemas.</a:t>
            </a:r>
          </a:p>
          <a:p>
            <a:pPr marL="171450" indent="-171450" eaLnBrk="1" hangingPunct="1">
              <a:buFont typeface="Calibri" panose="020F0502020204030204" pitchFamily="34" charset="0"/>
              <a:buChar char="‒"/>
            </a:pPr>
            <a:r>
              <a:rPr lang="es-ES_tradnl" altLang="en-US" noProof="0" dirty="0" smtClean="0">
                <a:latin typeface="Verdana" pitchFamily="34" charset="0"/>
              </a:rPr>
              <a:t>Tendría que utilizar metodologías aceptables y recomendadas por el IPCC.</a:t>
            </a:r>
          </a:p>
          <a:p>
            <a:pPr marL="171450" indent="-171450" eaLnBrk="1" hangingPunct="1">
              <a:buFont typeface="Calibri" panose="020F0502020204030204" pitchFamily="34" charset="0"/>
              <a:buChar char="‒"/>
            </a:pPr>
            <a:r>
              <a:rPr lang="es-ES_tradnl" altLang="en-US" noProof="0" dirty="0" smtClean="0">
                <a:latin typeface="Verdana" pitchFamily="34" charset="0"/>
              </a:rPr>
              <a:t>Para la uniformidad de los datos del SC y el uso en el SNVF, todas las comunidades tendrían que presentar las mismas clases de datos en los mismos formatos.</a:t>
            </a:r>
          </a:p>
          <a:p>
            <a:pPr marL="171450" indent="-171450" eaLnBrk="1" hangingPunct="1">
              <a:buFont typeface="Calibri" panose="020F0502020204030204" pitchFamily="34" charset="0"/>
              <a:buChar char="‒"/>
            </a:pPr>
            <a:r>
              <a:rPr lang="es-ES_tradnl" altLang="en-US" noProof="0" dirty="0" smtClean="0">
                <a:latin typeface="Verdana" pitchFamily="34" charset="0"/>
              </a:rPr>
              <a:t>Todo esto implica que tendrían que utilizarse los protocolos estándar</a:t>
            </a:r>
            <a:r>
              <a:rPr lang="es-ES_tradnl" altLang="en-US" noProof="0" dirty="0" smtClean="0"/>
              <a:t>.</a:t>
            </a:r>
            <a:endParaRPr lang="es-ES_tradnl" altLang="en-US" noProof="0" dirty="0" smtClean="0">
              <a:latin typeface="Verdana" pitchFamily="34" charset="0"/>
              <a:ea typeface="ＭＳ Ｐゴシック" pitchFamily="34" charset="-128"/>
            </a:endParaRPr>
          </a:p>
        </p:txBody>
      </p:sp>
      <p:sp>
        <p:nvSpPr>
          <p:cNvPr id="4301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3F08B4C4-0367-4B6A-B8AB-A743C145C204}" type="slidenum">
              <a:rPr lang="en-GB" altLang="en-US" smtClean="0"/>
              <a:pPr/>
              <a:t>12</a:t>
            </a:fld>
            <a:endParaRPr lang="es-ES" altLang="en-US" dirty="0" smtClean="0"/>
          </a:p>
        </p:txBody>
      </p:sp>
    </p:spTree>
    <p:extLst>
      <p:ext uri="{BB962C8B-B14F-4D97-AF65-F5344CB8AC3E}">
        <p14:creationId xmlns:p14="http://schemas.microsoft.com/office/powerpoint/2010/main" val="297142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13</a:t>
            </a:fld>
            <a:endParaRPr lang="es-ES" altLang="en-US" dirty="0" smtClean="0"/>
          </a:p>
        </p:txBody>
      </p:sp>
    </p:spTree>
    <p:extLst>
      <p:ext uri="{BB962C8B-B14F-4D97-AF65-F5344CB8AC3E}">
        <p14:creationId xmlns:p14="http://schemas.microsoft.com/office/powerpoint/2010/main" val="30623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Fotografía: Bhaskar Karky, proyecto Kyoto: Think Global, Act Local.</a:t>
            </a:r>
          </a:p>
        </p:txBody>
      </p:sp>
      <p:sp>
        <p:nvSpPr>
          <p:cNvPr id="4505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9B55F43-37E6-4BD7-8846-25E227264C8B}" type="slidenum">
              <a:rPr lang="en-GB" altLang="en-US" smtClean="0"/>
              <a:pPr/>
              <a:t>14</a:t>
            </a:fld>
            <a:endParaRPr lang="es-ES" altLang="en-US" dirty="0" smtClean="0"/>
          </a:p>
        </p:txBody>
      </p:sp>
    </p:spTree>
    <p:extLst>
      <p:ext uri="{BB962C8B-B14F-4D97-AF65-F5344CB8AC3E}">
        <p14:creationId xmlns:p14="http://schemas.microsoft.com/office/powerpoint/2010/main" val="31402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De acuerdo con las decisiones adoptadas en la CP, el diagrama muestra los diferentes elementos que se esperan en las actividades</a:t>
            </a:r>
            <a:r>
              <a:rPr lang="es-ES_tradnl" altLang="en-US" baseline="0" noProof="0" dirty="0" smtClean="0"/>
              <a:t> de </a:t>
            </a:r>
            <a:r>
              <a:rPr lang="es-ES_tradnl" altLang="en-US" noProof="0" dirty="0" smtClean="0"/>
              <a:t>REDD+. Deben prepararse las estimaciones iniciales de las emisiones y absorciones de carbono. Estas deben ser coherentes con los inventarios nacionales sobre emisiones y absorciones de GEI y las directrices publicadas por el IPCC (paso 1). Se utilizará esta información histórica junto con la consideración de las circunstancias nacionales para establecer los valores de referencia para REDD+, que se destinarán a evaluar el desempeño relacionado</a:t>
            </a:r>
            <a:r>
              <a:rPr lang="es-ES_tradnl" altLang="en-US" baseline="0" noProof="0" dirty="0" smtClean="0"/>
              <a:t> </a:t>
            </a:r>
            <a:r>
              <a:rPr lang="es-ES_tradnl" altLang="en-US" noProof="0" dirty="0" smtClean="0"/>
              <a:t>con el carbono (paso 2). Los pasos 3 a 5 muestran la implementación por</a:t>
            </a:r>
            <a:r>
              <a:rPr lang="es-ES_tradnl" altLang="en-US" baseline="0" noProof="0" dirty="0" smtClean="0"/>
              <a:t> etapas </a:t>
            </a:r>
            <a:r>
              <a:rPr lang="es-ES_tradnl" altLang="en-US" noProof="0" dirty="0" smtClean="0"/>
              <a:t>de REDD+ a partir de la etapa de preparación, la implementación de las actividades iniciales y luego la implementación completa de REDD+, donde las actividades se supervisarán, reportarán y verificarán en su totalidad. El desempeño se evaluará con respecto al valor de referencia con la información que se integrará periódicamente en los sistemas nacionales de vigilancia. Se establecerán nuevas referencias para períodos posteriores y continuará la implementación. Según los resultados de la implementación con respecto a los</a:t>
            </a:r>
            <a:r>
              <a:rPr lang="es-ES_tradnl" altLang="en-US" baseline="0" noProof="0" dirty="0" smtClean="0"/>
              <a:t> valores de referencia</a:t>
            </a:r>
            <a:r>
              <a:rPr lang="es-ES_tradnl" altLang="en-US" noProof="0" dirty="0" smtClean="0"/>
              <a:t>, puede que sea posible acceder a financiamiento basado en el desempeño, en cuyo caso el país debe implementar un sistema para compartir los beneficios (paso 6). En todas las etapas de ejecución, los países deben implementar las salvaguardias sociales y ambientales de REDD+ (paso 0).</a:t>
            </a:r>
            <a:r>
              <a:rPr lang="es-ES_tradnl" noProof="0" dirty="0" smtClean="0"/>
              <a:t/>
            </a:r>
            <a:br>
              <a:rPr lang="es-ES_tradnl" noProof="0" dirty="0" smtClean="0"/>
            </a:br>
            <a:endParaRPr lang="es-ES_tradnl" altLang="en-US" noProof="0" dirty="0" smtClean="0">
              <a:ea typeface="ＭＳ Ｐゴシック" pitchFamily="34" charset="-128"/>
            </a:endParaRPr>
          </a:p>
          <a:p>
            <a:r>
              <a:rPr lang="es-ES_tradnl" altLang="en-US" noProof="0" dirty="0" smtClean="0"/>
              <a:t>En este contexto es posible identificar cuatro tipos generales y diferenciados de actividades de seguimiento en los que podría incluirse el SC. El primero corresponde a la incorporación de datos a los sistemas nacionales (SC 1). El segundo sería la información ya producida por las comunidades como parte de la gestión habitual de los bosques (SC 2). El tercero es la información producida como parte de la participación en los mercados de carbono y otros esquemas de certificación (SC 3). El cuarto sería la información relacionada con la implementación de salvaguardias (SC 4). Para conocer más detalles sobre SC 1, SC 2, SC 3 y SC 4, consulte las diapositivas siguientes.</a:t>
            </a:r>
          </a:p>
        </p:txBody>
      </p:sp>
      <p:sp>
        <p:nvSpPr>
          <p:cNvPr id="4710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1EAD9A9-6AE7-4E8C-9126-5CA6F101C030}" type="slidenum">
              <a:rPr lang="en-GB" altLang="en-US" smtClean="0"/>
              <a:pPr/>
              <a:t>15</a:t>
            </a:fld>
            <a:endParaRPr lang="es-ES" altLang="en-US" dirty="0" smtClean="0"/>
          </a:p>
        </p:txBody>
      </p:sp>
    </p:spTree>
    <p:extLst>
      <p:ext uri="{BB962C8B-B14F-4D97-AF65-F5344CB8AC3E}">
        <p14:creationId xmlns:p14="http://schemas.microsoft.com/office/powerpoint/2010/main" val="163184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PSA = pago</a:t>
            </a:r>
            <a:r>
              <a:rPr lang="es-ES_tradnl" noProof="0" dirty="0" smtClean="0"/>
              <a:t> </a:t>
            </a:r>
            <a:r>
              <a:rPr lang="es-ES_tradnl" altLang="en-US" baseline="0" noProof="0" dirty="0" smtClean="0"/>
              <a:t>por</a:t>
            </a:r>
            <a:r>
              <a:rPr lang="es-ES_tradnl" noProof="0" dirty="0" smtClean="0"/>
              <a:t> </a:t>
            </a:r>
            <a:r>
              <a:rPr lang="es-ES_tradnl" altLang="en-US" baseline="0" noProof="0" dirty="0" smtClean="0"/>
              <a:t>servicios</a:t>
            </a:r>
            <a:r>
              <a:rPr lang="es-ES_tradnl" noProof="0" dirty="0" smtClean="0"/>
              <a:t> </a:t>
            </a:r>
            <a:r>
              <a:rPr lang="es-ES_tradnl" altLang="en-US" baseline="0" noProof="0" dirty="0" smtClean="0"/>
              <a:t>ambientales</a:t>
            </a:r>
            <a:endParaRPr lang="es-ES_tradnl" altLang="en-US" baseline="0" noProof="0" dirty="0" smtClean="0">
              <a:ea typeface="ＭＳ Ｐゴシック" pitchFamily="34" charset="-128"/>
            </a:endParaRPr>
          </a:p>
          <a:p>
            <a:r>
              <a:rPr lang="es-ES_tradnl" altLang="en-US" baseline="0" noProof="0" dirty="0" smtClean="0"/>
              <a:t>GCB = gestión</a:t>
            </a:r>
            <a:r>
              <a:rPr lang="es-ES_tradnl" noProof="0" dirty="0" smtClean="0"/>
              <a:t> </a:t>
            </a:r>
            <a:r>
              <a:rPr lang="es-ES_tradnl" altLang="en-US" baseline="0" noProof="0" dirty="0" smtClean="0"/>
              <a:t>comunitaria</a:t>
            </a:r>
            <a:r>
              <a:rPr lang="es-ES_tradnl" noProof="0" dirty="0" smtClean="0"/>
              <a:t> </a:t>
            </a:r>
            <a:r>
              <a:rPr lang="es-ES_tradnl" altLang="en-US" baseline="0" noProof="0" dirty="0" smtClean="0"/>
              <a:t>de los bosques</a:t>
            </a:r>
            <a:endParaRPr lang="es-ES_tradnl" altLang="en-US" noProof="0" dirty="0" smtClean="0">
              <a:ea typeface="ＭＳ Ｐゴシック" pitchFamily="34" charset="-128"/>
            </a:endParaRPr>
          </a:p>
          <a:p>
            <a:endParaRPr lang="es-ES_tradnl" altLang="en-US" noProof="0" dirty="0" smtClean="0">
              <a:ea typeface="ＭＳ Ｐゴシック" pitchFamily="34" charset="-128"/>
            </a:endParaRPr>
          </a:p>
          <a:p>
            <a:r>
              <a:rPr lang="es-ES_tradnl" altLang="en-US" noProof="0" dirty="0" smtClean="0"/>
              <a:t>Fotografía: Libasse Ba, proyecto Kyoto: Think Global, Act Local.</a:t>
            </a:r>
          </a:p>
        </p:txBody>
      </p:sp>
      <p:sp>
        <p:nvSpPr>
          <p:cNvPr id="4915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D2361286-A003-4286-A466-61BCE1C6194A}" type="slidenum">
              <a:rPr lang="en-GB" altLang="en-US" smtClean="0"/>
              <a:pPr/>
              <a:t>16</a:t>
            </a:fld>
            <a:endParaRPr lang="es-ES" altLang="en-US" dirty="0" smtClean="0"/>
          </a:p>
        </p:txBody>
      </p:sp>
    </p:spTree>
    <p:extLst>
      <p:ext uri="{BB962C8B-B14F-4D97-AF65-F5344CB8AC3E}">
        <p14:creationId xmlns:p14="http://schemas.microsoft.com/office/powerpoint/2010/main" val="8761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Fotografía: Pushkin Phartiyal, proyecto Kyoto: Think Global, Act Local.</a:t>
            </a:r>
          </a:p>
        </p:txBody>
      </p:sp>
      <p:sp>
        <p:nvSpPr>
          <p:cNvPr id="522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274B398-0BC5-44CC-8A0F-E8D849310AA2}" type="slidenum">
              <a:rPr lang="en-GB" altLang="en-US" smtClean="0"/>
              <a:pPr/>
              <a:t>18</a:t>
            </a:fld>
            <a:endParaRPr lang="es-ES" altLang="en-US" dirty="0" smtClean="0"/>
          </a:p>
        </p:txBody>
      </p:sp>
    </p:spTree>
    <p:extLst>
      <p:ext uri="{BB962C8B-B14F-4D97-AF65-F5344CB8AC3E}">
        <p14:creationId xmlns:p14="http://schemas.microsoft.com/office/powerpoint/2010/main" val="116686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Fotografía: Pushkin Phartiyal, proyecto Kyoto: Think Global, Act Local.</a:t>
            </a:r>
          </a:p>
        </p:txBody>
      </p:sp>
      <p:sp>
        <p:nvSpPr>
          <p:cNvPr id="5427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8155FE0-7B07-41F2-8786-69DDAAD10627}" type="slidenum">
              <a:rPr lang="en-GB" altLang="en-US" smtClean="0"/>
              <a:pPr/>
              <a:t>19</a:t>
            </a:fld>
            <a:endParaRPr lang="es-ES" altLang="en-US" dirty="0" smtClean="0"/>
          </a:p>
        </p:txBody>
      </p:sp>
    </p:spTree>
    <p:extLst>
      <p:ext uri="{BB962C8B-B14F-4D97-AF65-F5344CB8AC3E}">
        <p14:creationId xmlns:p14="http://schemas.microsoft.com/office/powerpoint/2010/main" val="253658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En esta diapositiva y en la siguiente se presentan puntos que pueden analizarse con los participantes del curso.</a:t>
            </a:r>
            <a:endParaRPr lang="es-ES_tradnl" noProof="0"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20</a:t>
            </a:fld>
            <a:endParaRPr lang="es-ES" dirty="0"/>
          </a:p>
        </p:txBody>
      </p:sp>
    </p:spTree>
    <p:extLst>
      <p:ext uri="{BB962C8B-B14F-4D97-AF65-F5344CB8AC3E}">
        <p14:creationId xmlns:p14="http://schemas.microsoft.com/office/powerpoint/2010/main" val="422233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22</a:t>
            </a:fld>
            <a:endParaRPr lang="es-ES" altLang="en-US" dirty="0" smtClean="0"/>
          </a:p>
        </p:txBody>
      </p:sp>
    </p:spTree>
    <p:extLst>
      <p:ext uri="{BB962C8B-B14F-4D97-AF65-F5344CB8AC3E}">
        <p14:creationId xmlns:p14="http://schemas.microsoft.com/office/powerpoint/2010/main" val="339133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s-ES_tradnl" altLang="en-US" noProof="0" dirty="0" smtClean="0"/>
              <a:t>Esta lista brinda ejemplos de información pertinente que puede examinarse para obtener un contexto general del SC</a:t>
            </a:r>
            <a:r>
              <a:rPr lang="es-ES_tradnl" altLang="en-US" baseline="0" noProof="0" dirty="0" smtClean="0"/>
              <a:t> </a:t>
            </a:r>
            <a:r>
              <a:rPr lang="es-ES_tradnl" altLang="en-US" noProof="0" dirty="0" smtClean="0"/>
              <a:t>y su función dentro de las actividades de REDD+.</a:t>
            </a:r>
          </a:p>
        </p:txBody>
      </p:sp>
      <p:sp>
        <p:nvSpPr>
          <p:cNvPr id="286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E8D6292-E527-47D7-B0F3-D997F999930C}" type="slidenum">
              <a:rPr lang="en-GB" altLang="en-US" smtClean="0"/>
              <a:pPr/>
              <a:t>2</a:t>
            </a:fld>
            <a:endParaRPr lang="es-ES" altLang="en-US" dirty="0" smtClean="0"/>
          </a:p>
        </p:txBody>
      </p:sp>
    </p:spTree>
    <p:extLst>
      <p:ext uri="{BB962C8B-B14F-4D97-AF65-F5344CB8AC3E}">
        <p14:creationId xmlns:p14="http://schemas.microsoft.com/office/powerpoint/2010/main" val="310830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eaLnBrk="1" hangingPunct="1">
              <a:lnSpc>
                <a:spcPct val="100000"/>
              </a:lnSpc>
              <a:buFont typeface="Calibri" panose="020F0502020204030204" pitchFamily="34" charset="0"/>
              <a:buChar char="‒"/>
            </a:pPr>
            <a:r>
              <a:rPr lang="es-ES_tradnl" sz="1200" noProof="0" dirty="0" smtClean="0">
                <a:latin typeface="Verdana" charset="0"/>
              </a:rPr>
              <a:t>A fin de obtener datos compatibles con el SNVF y poder facilitar las comparaciones entre diferentes intervenciones de REDD+, es necesario definir y preparar protocolos (variables y métodos). Las opciones</a:t>
            </a:r>
            <a:r>
              <a:rPr lang="es-ES_tradnl" sz="1200" baseline="0" noProof="0" dirty="0" smtClean="0">
                <a:latin typeface="Verdana" charset="0"/>
              </a:rPr>
              <a:t> </a:t>
            </a:r>
            <a:r>
              <a:rPr lang="es-ES_tradnl" sz="1200" noProof="0" dirty="0" smtClean="0">
                <a:latin typeface="Verdana" charset="0"/>
              </a:rPr>
              <a:t>pueden ser diferentes entre los distintos países y es necesario tomar decisiones</a:t>
            </a:r>
            <a:r>
              <a:rPr lang="es-ES_tradnl" sz="1200" baseline="0" noProof="0" dirty="0" smtClean="0">
                <a:latin typeface="Verdana" charset="0"/>
              </a:rPr>
              <a:t> </a:t>
            </a:r>
            <a:r>
              <a:rPr lang="es-ES_tradnl" sz="1200" noProof="0" dirty="0" smtClean="0">
                <a:latin typeface="Verdana" charset="0"/>
              </a:rPr>
              <a:t>cuidadosamente, sobre la base de las necesidades y las oportunidades disponibles.</a:t>
            </a:r>
          </a:p>
          <a:p>
            <a:pPr marL="171450" indent="-171450" eaLnBrk="1" hangingPunct="1">
              <a:lnSpc>
                <a:spcPct val="100000"/>
              </a:lnSpc>
              <a:buFont typeface="Calibri" panose="020F0502020204030204" pitchFamily="34" charset="0"/>
              <a:buChar char="‒"/>
            </a:pPr>
            <a:endParaRPr lang="es-ES_tradnl" sz="1200" noProof="0" dirty="0" smtClean="0">
              <a:latin typeface="Verdana" charset="0"/>
            </a:endParaRPr>
          </a:p>
          <a:p>
            <a:pPr marL="171450" indent="-171450" eaLnBrk="1" hangingPunct="1">
              <a:lnSpc>
                <a:spcPct val="100000"/>
              </a:lnSpc>
              <a:buFont typeface="Calibri" panose="020F0502020204030204" pitchFamily="34" charset="0"/>
              <a:buChar char="‒"/>
            </a:pPr>
            <a:r>
              <a:rPr lang="es-ES_tradnl" sz="1200" noProof="0" dirty="0" smtClean="0">
                <a:latin typeface="Verdana" charset="0"/>
              </a:rPr>
              <a:t>Los protocolos permiten a las comunidades medir las reservas y los cambios en las reservas, y tomar mediciones de muestra en lugares fijos y predeterminados en el bosque en un momento dado.</a:t>
            </a:r>
          </a:p>
          <a:p>
            <a:pPr marL="171450" indent="-171450" eaLnBrk="1" hangingPunct="1">
              <a:lnSpc>
                <a:spcPct val="100000"/>
              </a:lnSpc>
              <a:buFont typeface="Calibri" panose="020F0502020204030204" pitchFamily="34" charset="0"/>
              <a:buChar char="‒"/>
            </a:pPr>
            <a:endParaRPr lang="es-ES_tradnl" sz="1200" noProof="0" dirty="0" smtClean="0">
              <a:latin typeface="Verdana" charset="0"/>
            </a:endParaRPr>
          </a:p>
          <a:p>
            <a:pPr marL="171450" indent="-171450" eaLnBrk="1" hangingPunct="1">
              <a:lnSpc>
                <a:spcPct val="100000"/>
              </a:lnSpc>
              <a:buFont typeface="Calibri" panose="020F0502020204030204" pitchFamily="34" charset="0"/>
              <a:buChar char="‒"/>
            </a:pPr>
            <a:r>
              <a:rPr lang="es-ES_tradnl" sz="1200" noProof="0" dirty="0" smtClean="0">
                <a:latin typeface="Verdana" charset="0"/>
              </a:rPr>
              <a:t>Cuando se utiliza el método de diferencia de existencias, las mediciones repetidas mostrarán cambios (aumentos y disminuciones) en la densidad del carbono con el transcurso del tiempo.</a:t>
            </a:r>
          </a:p>
          <a:p>
            <a:pPr marL="171450" indent="-171450" eaLnBrk="1" hangingPunct="1">
              <a:lnSpc>
                <a:spcPct val="100000"/>
              </a:lnSpc>
              <a:buFont typeface="Calibri" panose="020F0502020204030204" pitchFamily="34" charset="0"/>
              <a:buChar char="‒"/>
            </a:pPr>
            <a:endParaRPr lang="es-ES_tradnl" sz="1200" b="0" noProof="0" dirty="0" smtClean="0">
              <a:latin typeface="Verdana" charset="0"/>
            </a:endParaRPr>
          </a:p>
          <a:p>
            <a:pPr marL="171450" indent="-171450" eaLnBrk="1" hangingPunct="1">
              <a:lnSpc>
                <a:spcPct val="100000"/>
              </a:lnSpc>
              <a:buFont typeface="Calibri" panose="020F0502020204030204" pitchFamily="34" charset="0"/>
              <a:buChar char="‒"/>
            </a:pPr>
            <a:r>
              <a:rPr lang="es-ES_tradnl" sz="1200" b="0" noProof="0" dirty="0" smtClean="0">
                <a:solidFill>
                  <a:srgbClr val="FF0000"/>
                </a:solidFill>
                <a:latin typeface="Verdana" charset="0"/>
              </a:rPr>
              <a:t>Una contribución del SC sería el aumento en la cantidad de las parcelas de medición, o el tamaño de la muestra de los inventarios forestales, cuando esta información se incorpore a los inventarios nacionales o regionales.</a:t>
            </a:r>
          </a:p>
          <a:p>
            <a:endParaRPr lang="es-ES_tradnl" noProof="0"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23</a:t>
            </a:fld>
            <a:endParaRPr lang="es-ES" dirty="0"/>
          </a:p>
        </p:txBody>
      </p:sp>
    </p:spTree>
    <p:extLst>
      <p:ext uri="{BB962C8B-B14F-4D97-AF65-F5344CB8AC3E}">
        <p14:creationId xmlns:p14="http://schemas.microsoft.com/office/powerpoint/2010/main" val="217944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eaLnBrk="1" hangingPunct="1">
              <a:lnSpc>
                <a:spcPct val="100000"/>
              </a:lnSpc>
              <a:buFont typeface="Calibri" panose="020F0502020204030204" pitchFamily="34" charset="0"/>
              <a:buChar char="‒"/>
            </a:pPr>
            <a:r>
              <a:rPr lang="es-ES_tradnl" sz="1200" noProof="0" dirty="0" smtClean="0">
                <a:latin typeface="Verdana" charset="0"/>
              </a:rPr>
              <a:t>Generalmente, los métodos incluyen la medición del diámetro a la altura del pecho de los árboles con una cinta o calibre, y de la altura del árbol con un clinómetro, en parcelas de muestreo predeterminadas, aunque se dispone de otras posibilidades </a:t>
            </a:r>
            <a:r>
              <a:rPr lang="es-ES_tradnl" sz="1200" noProof="0" dirty="0" smtClean="0">
                <a:solidFill>
                  <a:srgbClr val="FF0000"/>
                </a:solidFill>
                <a:latin typeface="Verdana" charset="0"/>
              </a:rPr>
              <a:t>(consulte el manual de la comunidad provisto).</a:t>
            </a:r>
          </a:p>
          <a:p>
            <a:pPr marL="171450" indent="-171450" eaLnBrk="1" hangingPunct="1">
              <a:lnSpc>
                <a:spcPct val="100000"/>
              </a:lnSpc>
              <a:buFont typeface="Calibri" panose="020F0502020204030204" pitchFamily="34" charset="0"/>
              <a:buChar char="‒"/>
            </a:pPr>
            <a:endParaRPr lang="es-ES_tradnl" sz="1200" noProof="0" dirty="0" smtClean="0">
              <a:latin typeface="Verdana" charset="0"/>
            </a:endParaRPr>
          </a:p>
          <a:p>
            <a:pPr marL="171450" indent="-171450" eaLnBrk="1" hangingPunct="1">
              <a:lnSpc>
                <a:spcPct val="100000"/>
              </a:lnSpc>
              <a:buFont typeface="Calibri" panose="020F0502020204030204" pitchFamily="34" charset="0"/>
              <a:buChar char="‒"/>
            </a:pPr>
            <a:r>
              <a:rPr lang="es-ES_tradnl" sz="1200" noProof="0" dirty="0" smtClean="0">
                <a:latin typeface="Verdana" charset="0"/>
              </a:rPr>
              <a:t>Es poco probable que el SC a nivel terrestre</a:t>
            </a:r>
            <a:r>
              <a:rPr lang="es-ES_tradnl" sz="1200" baseline="0" noProof="0" dirty="0" smtClean="0">
                <a:latin typeface="Verdana" charset="0"/>
              </a:rPr>
              <a:t> </a:t>
            </a:r>
            <a:r>
              <a:rPr lang="es-ES_tradnl" sz="1200" noProof="0" dirty="0" smtClean="0">
                <a:latin typeface="Verdana" charset="0"/>
              </a:rPr>
              <a:t>proporcione buenos datos sobre el cambio en el área forestal (es decir, deforestación), para el que la detección remota es una opción mucho mejor (y la interpretación de las imágenes satelitales no es, por lo general, una tarea que esté dentro de las capacidades de la mayoría de las comunidades). El SC puede proporcionar información de las áreas forestales gestionadas y detalles específicos y trayectorias exactas de los bosques.</a:t>
            </a:r>
          </a:p>
          <a:p>
            <a:pPr marL="171450" indent="-171450" eaLnBrk="1" hangingPunct="1">
              <a:lnSpc>
                <a:spcPct val="100000"/>
              </a:lnSpc>
              <a:buFont typeface="Calibri" panose="020F0502020204030204" pitchFamily="34" charset="0"/>
              <a:buChar char="‒"/>
            </a:pPr>
            <a:endParaRPr lang="es-ES_tradnl" sz="1200" b="0" noProof="0" dirty="0" smtClean="0">
              <a:latin typeface="Verdana" charset="0"/>
            </a:endParaRPr>
          </a:p>
          <a:p>
            <a:pPr marL="171450" indent="-171450" eaLnBrk="1" hangingPunct="1">
              <a:lnSpc>
                <a:spcPct val="100000"/>
              </a:lnSpc>
              <a:buFont typeface="Calibri" panose="020F0502020204030204" pitchFamily="34" charset="0"/>
              <a:buChar char="‒"/>
            </a:pPr>
            <a:r>
              <a:rPr lang="es-ES_tradnl" sz="1200" noProof="0" dirty="0" smtClean="0">
                <a:latin typeface="Verdana" charset="0"/>
              </a:rPr>
              <a:t>En otras palabras, el objetivo primario de un relevamiento de SC es medir las reservas de carbono y los cambios en dichas reservas en las tierras forestales comunitarias que permanecen como tales con </a:t>
            </a:r>
            <a:r>
              <a:rPr lang="es-ES_tradnl" sz="1200" b="0" noProof="0" dirty="0" smtClean="0">
                <a:latin typeface="Verdana" charset="0"/>
              </a:rPr>
              <a:t>el transcurso del tiempo. También pueden incluirse nuevas zonas de aforestación. Esta información puede brindar una gran ayuda para comprender los factores causantes de la deforestación y la degradación de los bosques.</a:t>
            </a:r>
            <a:endParaRPr lang="es-ES_tradnl" sz="1200" b="0" i="1" noProof="0" dirty="0" smtClean="0">
              <a:latin typeface="Verdana"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24</a:t>
            </a:fld>
            <a:endParaRPr lang="es-ES" dirty="0"/>
          </a:p>
        </p:txBody>
      </p:sp>
    </p:spTree>
    <p:extLst>
      <p:ext uri="{BB962C8B-B14F-4D97-AF65-F5344CB8AC3E}">
        <p14:creationId xmlns:p14="http://schemas.microsoft.com/office/powerpoint/2010/main" val="304927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s-ES_tradnl" altLang="en-US" sz="1400" noProof="0" dirty="0" smtClean="0">
                <a:latin typeface="Verdana" pitchFamily="34" charset="0"/>
              </a:rPr>
              <a:t>Las estimaciones de las reservas de carbono dentro del bosque pueden realizarse de tres maneras fundamentalmente diferentes:</a:t>
            </a:r>
          </a:p>
          <a:p>
            <a:pPr eaLnBrk="1" hangingPunct="1">
              <a:buFont typeface="Wingdings" pitchFamily="2" charset="2"/>
              <a:buNone/>
            </a:pPr>
            <a:endParaRPr lang="es-ES_tradnl" altLang="en-US" sz="1600" noProof="0" dirty="0" smtClean="0">
              <a:latin typeface="Verdana" pitchFamily="34" charset="0"/>
              <a:ea typeface="ＭＳ Ｐゴシック" pitchFamily="34" charset="-128"/>
            </a:endParaRPr>
          </a:p>
          <a:p>
            <a:pPr marL="228600" indent="-228600" eaLnBrk="1" hangingPunct="1">
              <a:buFont typeface="+mj-lt"/>
              <a:buAutoNum type="arabicPeriod"/>
            </a:pPr>
            <a:r>
              <a:rPr lang="es-ES_tradnl" altLang="en-US" noProof="0" dirty="0" smtClean="0">
                <a:latin typeface="Verdana" pitchFamily="34" charset="0"/>
              </a:rPr>
              <a:t>Midiendo</a:t>
            </a:r>
            <a:r>
              <a:rPr lang="es-ES_tradnl" altLang="en-US" baseline="0" noProof="0" dirty="0" smtClean="0">
                <a:latin typeface="Verdana" pitchFamily="34" charset="0"/>
              </a:rPr>
              <a:t> </a:t>
            </a:r>
            <a:r>
              <a:rPr lang="es-ES_tradnl" altLang="en-US" noProof="0" dirty="0" smtClean="0">
                <a:latin typeface="Verdana" pitchFamily="34" charset="0"/>
              </a:rPr>
              <a:t>las dimensiones de los árboles (DAP, altura) en parcelas de muestreo fijas, permanentes y aplicando luego ecuaciones alométricas a estos datos para obtener una estimación de la biomasa (equipos: cinta/calibres y clinómetros) (</a:t>
            </a:r>
            <a:r>
              <a:rPr lang="es-ES_tradnl" altLang="en-US" noProof="0" dirty="0" smtClean="0">
                <a:solidFill>
                  <a:srgbClr val="FF0000"/>
                </a:solidFill>
                <a:latin typeface="Verdana" pitchFamily="34" charset="0"/>
              </a:rPr>
              <a:t>consulte el manual de la comunidad provisto</a:t>
            </a:r>
            <a:r>
              <a:rPr lang="es-ES_tradnl" altLang="en-US" noProof="0" dirty="0" smtClean="0">
                <a:latin typeface="Verdana" pitchFamily="34" charset="0"/>
              </a:rPr>
              <a:t>).</a:t>
            </a:r>
          </a:p>
          <a:p>
            <a:pPr marL="228600" indent="-228600" eaLnBrk="1" hangingPunct="1">
              <a:buFont typeface="+mj-lt"/>
              <a:buAutoNum type="arabicPeriod"/>
            </a:pPr>
            <a:endParaRPr lang="es-ES_tradnl" altLang="en-US" noProof="0" dirty="0" smtClean="0">
              <a:latin typeface="Verdana" pitchFamily="34" charset="0"/>
              <a:ea typeface="ＭＳ Ｐゴシック" pitchFamily="34" charset="-128"/>
            </a:endParaRPr>
          </a:p>
          <a:p>
            <a:pPr marL="228600" indent="-228600" eaLnBrk="1" hangingPunct="1">
              <a:buFont typeface="+mj-lt"/>
              <a:buAutoNum type="arabicPeriod"/>
            </a:pPr>
            <a:r>
              <a:rPr lang="es-ES_tradnl" altLang="en-US" noProof="0" dirty="0" smtClean="0">
                <a:latin typeface="Verdana" pitchFamily="34" charset="0"/>
              </a:rPr>
              <a:t>Utilizando</a:t>
            </a:r>
            <a:r>
              <a:rPr lang="es-ES_tradnl" altLang="en-US" baseline="0" noProof="0" dirty="0" smtClean="0">
                <a:latin typeface="Verdana" pitchFamily="34" charset="0"/>
              </a:rPr>
              <a:t> </a:t>
            </a:r>
            <a:r>
              <a:rPr lang="es-ES_tradnl" altLang="en-US" noProof="0" dirty="0" smtClean="0">
                <a:latin typeface="Verdana" pitchFamily="34" charset="0"/>
              </a:rPr>
              <a:t>un relascopio, que estima el área basal en parcelas de muestreo fijas y permanentes, y aplicando luego</a:t>
            </a:r>
            <a:r>
              <a:rPr lang="es-ES_tradnl" altLang="en-US" baseline="0" noProof="0" dirty="0" smtClean="0">
                <a:latin typeface="Verdana" pitchFamily="34" charset="0"/>
              </a:rPr>
              <a:t> e</a:t>
            </a:r>
            <a:r>
              <a:rPr lang="es-ES_tradnl" altLang="en-US" noProof="0" dirty="0" smtClean="0">
                <a:latin typeface="Verdana" pitchFamily="34" charset="0"/>
              </a:rPr>
              <a:t>cuaciones alométricas modificadas para estimar la biomasa. Para esto, podrían agregarse las estimaciones de la cubierta de copas con un densiómetro o cámara ojo de pez e índices del área foliar.</a:t>
            </a:r>
          </a:p>
          <a:p>
            <a:pPr marL="228600" indent="-228600" eaLnBrk="1" hangingPunct="1">
              <a:buFont typeface="+mj-lt"/>
              <a:buAutoNum type="arabicPeriod"/>
            </a:pPr>
            <a:endParaRPr lang="es-ES_tradnl" altLang="en-US" noProof="0" dirty="0" smtClean="0">
              <a:latin typeface="Verdana" pitchFamily="34" charset="0"/>
              <a:ea typeface="ＭＳ Ｐゴシック" pitchFamily="34" charset="-128"/>
            </a:endParaRPr>
          </a:p>
          <a:p>
            <a:pPr marL="228600" indent="-228600" eaLnBrk="1" hangingPunct="1">
              <a:buFont typeface="+mj-lt"/>
              <a:buAutoNum type="arabicPeriod"/>
            </a:pPr>
            <a:r>
              <a:rPr lang="es-ES_tradnl" altLang="en-US" noProof="0" dirty="0" smtClean="0">
                <a:latin typeface="Verdana" pitchFamily="34" charset="0"/>
              </a:rPr>
              <a:t>A través de indicadores indirectos, pero cuantificando la diferencia entre la tasa estimada de consumo y la tasa de crecimiento natural (con el método de pérdidas y ganancias). Esto puede realizarse solo si hay una</a:t>
            </a:r>
            <a:r>
              <a:rPr lang="es-ES_tradnl" altLang="en-US" baseline="0" noProof="0" dirty="0" smtClean="0">
                <a:latin typeface="Verdana" pitchFamily="34" charset="0"/>
              </a:rPr>
              <a:t> comprensión </a:t>
            </a:r>
            <a:r>
              <a:rPr lang="es-ES_tradnl" altLang="en-US" noProof="0" dirty="0" smtClean="0">
                <a:latin typeface="Verdana" pitchFamily="34" charset="0"/>
              </a:rPr>
              <a:t>clara de qué causa la pérdida de la biomasa forestal y si existen estadísticas confiables tanto sobre las tasas de extracción como de las tasas de crecimiento biológico de los árboles (el incremento anual medio normal del bosque).</a:t>
            </a:r>
            <a:endParaRPr lang="es-ES_tradnl" altLang="en-US" noProof="0" dirty="0" smtClean="0">
              <a:latin typeface="Verdana" pitchFamily="34" charset="0"/>
              <a:ea typeface="ＭＳ Ｐゴシック" pitchFamily="34" charset="-128"/>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17977AA-F007-49CC-B3F3-708A318B9372}" type="slidenum">
              <a:rPr lang="en-GB" altLang="en-US" smtClean="0"/>
              <a:pPr/>
              <a:t>25</a:t>
            </a:fld>
            <a:endParaRPr lang="es-ES" altLang="en-US" dirty="0" smtClean="0"/>
          </a:p>
        </p:txBody>
      </p:sp>
    </p:spTree>
    <p:extLst>
      <p:ext uri="{BB962C8B-B14F-4D97-AF65-F5344CB8AC3E}">
        <p14:creationId xmlns:p14="http://schemas.microsoft.com/office/powerpoint/2010/main" val="244957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_tradnl" noProof="0" dirty="0" smtClean="0"/>
              <a:t>LiDAR = tecnología </a:t>
            </a:r>
            <a:r>
              <a:rPr lang="es-ES_tradnl" sz="1200" i="1" noProof="0" dirty="0" smtClean="0"/>
              <a:t>Light Detection And Ranging</a:t>
            </a:r>
            <a:r>
              <a:rPr lang="es-ES_tradnl" sz="1200" noProof="0" dirty="0" smtClean="0"/>
              <a:t> (detección y localización por la luz)</a:t>
            </a:r>
            <a:r>
              <a:rPr lang="es-ES_tradnl" sz="1200" baseline="0" noProof="0" dirty="0" smtClean="0"/>
              <a:t> </a:t>
            </a:r>
            <a:r>
              <a:rPr lang="es-ES_tradnl" sz="1200" b="0" noProof="0" dirty="0" smtClean="0"/>
              <a:t>que utiliza sensores activos, consulte el módulo 2.8.</a:t>
            </a:r>
          </a:p>
          <a:p>
            <a:endParaRPr lang="es-ES_tradnl" noProof="0"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26</a:t>
            </a:fld>
            <a:endParaRPr lang="es-ES" dirty="0"/>
          </a:p>
        </p:txBody>
      </p:sp>
    </p:spTree>
    <p:extLst>
      <p:ext uri="{BB962C8B-B14F-4D97-AF65-F5344CB8AC3E}">
        <p14:creationId xmlns:p14="http://schemas.microsoft.com/office/powerpoint/2010/main" val="86767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En este cuadro se identifican los diferentes procesos que podrían dar lugar a la pérdida o reducción o el incremento de las reservas de carbono en los bosques. Estos son los tipos de procesos que deberían conocerse y documentarse si se van a considerar los métodos de pérdidas y ganancias como parte del SC.</a:t>
            </a:r>
          </a:p>
        </p:txBody>
      </p:sp>
      <p:sp>
        <p:nvSpPr>
          <p:cNvPr id="665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D6C4D58-5BC5-47C8-AA95-338BE95C56B2}" type="slidenum">
              <a:rPr lang="en-GB" altLang="en-US" smtClean="0"/>
              <a:pPr/>
              <a:t>27</a:t>
            </a:fld>
            <a:endParaRPr lang="es-ES" altLang="en-US" dirty="0" smtClean="0"/>
          </a:p>
        </p:txBody>
      </p:sp>
    </p:spTree>
    <p:extLst>
      <p:ext uri="{BB962C8B-B14F-4D97-AF65-F5344CB8AC3E}">
        <p14:creationId xmlns:p14="http://schemas.microsoft.com/office/powerpoint/2010/main" val="272808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Se utilizan diferentes términos en diferentes partes del mundo para los bosques de sabana: </a:t>
            </a:r>
            <a:r>
              <a:rPr lang="es-ES_tradnl" altLang="en-US" i="1" noProof="0" dirty="0" smtClean="0"/>
              <a:t>miombo</a:t>
            </a:r>
            <a:r>
              <a:rPr lang="es-ES_tradnl" altLang="en-US" noProof="0" dirty="0" smtClean="0"/>
              <a:t> en el este de África, </a:t>
            </a:r>
            <a:r>
              <a:rPr lang="es-ES_tradnl" altLang="en-US" i="1" noProof="0" dirty="0" smtClean="0"/>
              <a:t>selva baja </a:t>
            </a:r>
            <a:r>
              <a:rPr lang="es-ES_tradnl" altLang="en-US" noProof="0" dirty="0" smtClean="0"/>
              <a:t>en América Central y </a:t>
            </a:r>
            <a:r>
              <a:rPr lang="es-ES_tradnl" altLang="en-US" i="1" noProof="0" dirty="0" smtClean="0"/>
              <a:t>cerrado</a:t>
            </a:r>
            <a:r>
              <a:rPr lang="es-ES_tradnl" altLang="en-US" noProof="0" dirty="0" smtClean="0"/>
              <a:t> en el norte de Brasil, por ejemplo.</a:t>
            </a:r>
          </a:p>
        </p:txBody>
      </p:sp>
    </p:spTree>
    <p:extLst>
      <p:ext uri="{BB962C8B-B14F-4D97-AF65-F5344CB8AC3E}">
        <p14:creationId xmlns:p14="http://schemas.microsoft.com/office/powerpoint/2010/main" val="3027169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7065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055CBF8-3973-48FE-AD32-4FDF902B7F8E}" type="slidenum">
              <a:rPr lang="en-GB" altLang="en-US" smtClean="0"/>
              <a:pPr/>
              <a:t>30</a:t>
            </a:fld>
            <a:endParaRPr lang="es-ES" altLang="en-US" dirty="0" smtClean="0"/>
          </a:p>
        </p:txBody>
      </p:sp>
    </p:spTree>
    <p:extLst>
      <p:ext uri="{BB962C8B-B14F-4D97-AF65-F5344CB8AC3E}">
        <p14:creationId xmlns:p14="http://schemas.microsoft.com/office/powerpoint/2010/main" val="3962327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Este cuadro presenta el tamaño típico de las parcelas de seguimiento</a:t>
            </a:r>
            <a:r>
              <a:rPr lang="es-ES_tradnl" altLang="en-US" baseline="0" noProof="0" dirty="0" smtClean="0"/>
              <a:t> </a:t>
            </a:r>
            <a:r>
              <a:rPr lang="es-ES_tradnl" altLang="en-US" noProof="0" dirty="0" smtClean="0"/>
              <a:t>según la condición de la vegetación. En los bosques más densos, el tamaño de las parcelas puede ser más pequeño, dado que estos lugares podrán capturar la variabilidad de las reservas de carbono. Se necesitan lugares más grandes donde la vegetación está más dispersa, ya que las parcelas más pequeñas pueden producir valores no representativos.</a:t>
            </a:r>
            <a:r>
              <a:rPr lang="es-ES_tradnl" noProof="0" dirty="0" smtClean="0"/>
              <a:t/>
            </a:r>
            <a:br>
              <a:rPr lang="es-ES_tradnl" noProof="0" dirty="0" smtClean="0"/>
            </a:br>
            <a:endParaRPr lang="es-ES_tradnl" altLang="en-US" noProof="0" dirty="0" smtClean="0">
              <a:ea typeface="ＭＳ Ｐゴシック" pitchFamily="34" charset="-128"/>
            </a:endParaRPr>
          </a:p>
        </p:txBody>
      </p:sp>
      <p:sp>
        <p:nvSpPr>
          <p:cNvPr id="7475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14870422-3CFE-4AEE-98CD-2ABEED72F079}" type="slidenum">
              <a:rPr lang="en-GB" altLang="en-US" smtClean="0"/>
              <a:pPr/>
              <a:t>33</a:t>
            </a:fld>
            <a:endParaRPr lang="es-ES" altLang="en-US" dirty="0" smtClean="0"/>
          </a:p>
        </p:txBody>
      </p:sp>
    </p:spTree>
    <p:extLst>
      <p:ext uri="{BB962C8B-B14F-4D97-AF65-F5344CB8AC3E}">
        <p14:creationId xmlns:p14="http://schemas.microsoft.com/office/powerpoint/2010/main" val="139642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_tradnl" altLang="en-US" sz="1200" noProof="0" dirty="0" smtClean="0"/>
              <a:t>¿Cuándo debe incluirse un</a:t>
            </a:r>
            <a:r>
              <a:rPr lang="es-ES_tradnl" altLang="en-US" sz="1200" baseline="0" noProof="0" dirty="0" smtClean="0"/>
              <a:t> depósito </a:t>
            </a:r>
            <a:r>
              <a:rPr lang="es-ES_tradnl" altLang="en-US" sz="1200" noProof="0" dirty="0" smtClean="0"/>
              <a:t>(reservorio)?</a:t>
            </a:r>
            <a:r>
              <a:rPr lang="es-ES_tradnl" noProof="0" dirty="0" smtClean="0"/>
              <a:t> </a:t>
            </a:r>
            <a:r>
              <a:rPr lang="es-ES_tradnl" altLang="en-US" sz="1200" noProof="0" dirty="0" smtClean="0"/>
              <a:t>Como el seguimiento es costoso, solo vale la pena incluir un reservorio si se espera que cambiará (aumentará) debido a las prácticas de gestión de REDD+ introducidas o si es probable que se vea afectado negativamente. Si ninguna de las dos alternativas es probable, puede considerarse un reservorio estable y no una fuente de emisiones; por lo tanto, no es necesario medirlo. Los procesos típicos que afectan los diferentes depósitos se indican en el cuadro de la diapositiva 27.</a:t>
            </a:r>
            <a:endParaRPr lang="es-ES_tradnl" altLang="en-US" sz="1200" noProof="0" dirty="0" smtClean="0">
              <a:ea typeface="ＭＳ Ｐゴシック" pitchFamily="34" charset="-128"/>
            </a:endParaRPr>
          </a:p>
          <a:p>
            <a:pPr marL="0" indent="0" eaLnBrk="1" hangingPunct="1"/>
            <a:endParaRPr lang="es-ES_tradnl" altLang="en-US" sz="1200" noProof="0" dirty="0" smtClean="0">
              <a:ea typeface="ＭＳ Ｐゴシック" pitchFamily="34" charset="-128"/>
            </a:endParaRPr>
          </a:p>
          <a:p>
            <a:endParaRPr lang="es-ES_tradnl" noProof="0"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34</a:t>
            </a:fld>
            <a:endParaRPr lang="es-ES" dirty="0"/>
          </a:p>
        </p:txBody>
      </p:sp>
    </p:spTree>
    <p:extLst>
      <p:ext uri="{BB962C8B-B14F-4D97-AF65-F5344CB8AC3E}">
        <p14:creationId xmlns:p14="http://schemas.microsoft.com/office/powerpoint/2010/main" val="270409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Fotografía: Jeroen Verplanke, proyecto Kyoto: Think Global, Act Local.</a:t>
            </a:r>
          </a:p>
        </p:txBody>
      </p:sp>
      <p:sp>
        <p:nvSpPr>
          <p:cNvPr id="778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3470D88-B89B-490F-AF58-73FDE2BDC316}" type="slidenum">
              <a:rPr lang="en-GB" altLang="en-US" smtClean="0"/>
              <a:pPr/>
              <a:t>35</a:t>
            </a:fld>
            <a:endParaRPr lang="es-ES" altLang="en-US" dirty="0" smtClean="0"/>
          </a:p>
        </p:txBody>
      </p:sp>
    </p:spTree>
    <p:extLst>
      <p:ext uri="{BB962C8B-B14F-4D97-AF65-F5344CB8AC3E}">
        <p14:creationId xmlns:p14="http://schemas.microsoft.com/office/powerpoint/2010/main" val="4125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s-ES_tradnl" altLang="en-US" noProof="0" dirty="0" smtClean="0"/>
              <a:t>Además de estos elementos, hay ejercicios y ejemplos de países en diferentes presentaciones.</a:t>
            </a: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a:t>
            </a:fld>
            <a:endParaRPr lang="es-ES" altLang="en-US" dirty="0" smtClean="0"/>
          </a:p>
        </p:txBody>
      </p:sp>
    </p:spTree>
    <p:extLst>
      <p:ext uri="{BB962C8B-B14F-4D97-AF65-F5344CB8AC3E}">
        <p14:creationId xmlns:p14="http://schemas.microsoft.com/office/powerpoint/2010/main" val="349153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s-ES_tradnl" altLang="en-US" noProof="0" dirty="0" smtClean="0"/>
              <a:t>Existen muchos adelantos tecnológicos y equipos nuevos que pueden incluirse como parte de los esquemas del SC. Una cuestión crucial es si el SC se beneficiaría o no con el uso de los equipos electrónicos. La experiencia con los sistemas electrónicos portátiles de diversas clases con diferentes tipos de </a:t>
            </a:r>
            <a:r>
              <a:rPr lang="es-ES_tradnl" altLang="en-US" i="1" noProof="0" dirty="0" smtClean="0"/>
              <a:t>software </a:t>
            </a:r>
            <a:r>
              <a:rPr lang="es-ES_tradnl" altLang="en-US" i="0" noProof="0" dirty="0" smtClean="0"/>
              <a:t>es considerable</a:t>
            </a:r>
            <a:r>
              <a:rPr lang="es-ES_tradnl" altLang="en-US" noProof="0" dirty="0" smtClean="0"/>
              <a:t>. Una pregunta que se plantea es qué habilidades requeriría la comunidad para utilizar los diferentes sistemas disponibles. En este cuadro se examina esa pregunta.</a:t>
            </a:r>
          </a:p>
          <a:p>
            <a:pPr marL="171450" indent="-171450" eaLnBrk="1" hangingPunct="1">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t>El cuadro indica que las comunidades pueden utilizar fácilmente equipos electrónicos sobre el terreno para registrar los datos, siempre que las máquinas se programen con anticipación. Incluso el</a:t>
            </a:r>
            <a:r>
              <a:rPr lang="es-ES_tradnl" altLang="en-US" baseline="0" noProof="0" dirty="0" smtClean="0"/>
              <a:t> analfabetismo </a:t>
            </a:r>
            <a:r>
              <a:rPr lang="es-ES_tradnl" altLang="en-US" noProof="0" dirty="0" smtClean="0"/>
              <a:t>no es un obstáculo para su uso en este sentido.</a:t>
            </a:r>
          </a:p>
          <a:p>
            <a:pPr marL="171450" indent="-171450" eaLnBrk="1" hangingPunct="1">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t>Muchos de los programas de </a:t>
            </a:r>
            <a:r>
              <a:rPr lang="es-ES_tradnl" altLang="en-US" i="1" noProof="0" dirty="0" smtClean="0"/>
              <a:t>software</a:t>
            </a:r>
            <a:r>
              <a:rPr lang="es-ES_tradnl" altLang="en-US" noProof="0" dirty="0" smtClean="0"/>
              <a:t> utilizan íconos y, como máximo, se requieren conocimientos aritméticos. Es más fácil utilizar la función de GPS incorporada en las computadoras portátiles para registrar los datos que usar un instrumento de GPS independiente combinado con un sistema en papel para esa misma tarea. Sin embargo, el procesamiento de los datos (descargarlos e ingresarlos en otros programas) requiere un nivel relativamente alto de habilidad informática que puede no estar presente en las comunidades. El diseño de un protocolo electrónico de su propia elección también superaría la capacidad de la mayor parte de las comunidades. Esto significa que, en general, se necesitaría respaldo técnico (p. ej., de organizaciones no gubernamentales [ONG] ambientales, consultores y otras organizaciones intermediarias) para la programación y para el análisis de los datos, y también se debería utilizar este mismo respaldo durante la capacitación.</a:t>
            </a:r>
          </a:p>
        </p:txBody>
      </p:sp>
      <p:sp>
        <p:nvSpPr>
          <p:cNvPr id="808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762E457-71DC-4006-81BA-F3106FD417EF}" type="slidenum">
              <a:rPr lang="en-GB" altLang="en-US" smtClean="0"/>
              <a:pPr/>
              <a:t>36</a:t>
            </a:fld>
            <a:endParaRPr lang="es-ES" altLang="en-US" dirty="0" smtClean="0"/>
          </a:p>
        </p:txBody>
      </p:sp>
    </p:spTree>
    <p:extLst>
      <p:ext uri="{BB962C8B-B14F-4D97-AF65-F5344CB8AC3E}">
        <p14:creationId xmlns:p14="http://schemas.microsoft.com/office/powerpoint/2010/main" val="190158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altLang="en-US" noProof="0" dirty="0" smtClean="0"/>
              <a:t>Los teléfonos inteligentes son cada vez más comunes entre los miembros de las comunidades en la mayoría de los países.</a:t>
            </a:r>
          </a:p>
          <a:p>
            <a:endParaRPr lang="es-ES_tradnl" noProof="0"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38</a:t>
            </a:fld>
            <a:endParaRPr lang="es-ES" dirty="0"/>
          </a:p>
        </p:txBody>
      </p:sp>
    </p:spTree>
    <p:extLst>
      <p:ext uri="{BB962C8B-B14F-4D97-AF65-F5344CB8AC3E}">
        <p14:creationId xmlns:p14="http://schemas.microsoft.com/office/powerpoint/2010/main" val="3518581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s-ES_tradnl" altLang="en-US" noProof="0" dirty="0" smtClean="0">
                <a:latin typeface="Verdana" pitchFamily="34" charset="0"/>
              </a:rPr>
              <a:t>El seguimiento lleva tiempo y puede ser una carga para la comunidad.</a:t>
            </a:r>
          </a:p>
          <a:p>
            <a:pPr marL="0" indent="0" eaLnBrk="1" hangingPunct="1">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Sin embargo, cuanto más frecuentes sean las mediciones, mayor será la confiabilidad de los datos; las tendencias pueden verse más fácilmente y los errores pueden detectarse y corregirse.</a:t>
            </a:r>
          </a:p>
          <a:p>
            <a:pPr marL="0" indent="0" eaLnBrk="1" hangingPunct="1">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Si las mediciones se realizan anualmente, es poco probable que el equipo capacitado para hacerlo olvide los procedimientos. Si la medición se realiza menos de una vez en dos años, los miembros pueden necesitar una nueva capacitación.</a:t>
            </a:r>
          </a:p>
          <a:p>
            <a:pPr marL="0" indent="0" eaLnBrk="1" hangingPunct="1">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latin typeface="Verdana" pitchFamily="34" charset="0"/>
              </a:rPr>
              <a:t>Es muy importante considerar la tasa de crecimiento prevista del bosque; en las áreas donde los árboles crecen lentamente (p. ej., bosques secos), puede ser necesario esperar cinco años o más antes de tomar la segunda medición, dado que, de lo contrario, los cambios no podrían medirse.</a:t>
            </a:r>
          </a:p>
          <a:p>
            <a:endParaRPr lang="es-ES_tradnl" altLang="en-US" noProof="0" dirty="0" smtClean="0">
              <a:ea typeface="ＭＳ Ｐゴシック" pitchFamily="34" charset="-128"/>
            </a:endParaRPr>
          </a:p>
        </p:txBody>
      </p:sp>
      <p:sp>
        <p:nvSpPr>
          <p:cNvPr id="860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8D09A9E-8162-4FB4-94AD-6B147F3EBEDD}" type="slidenum">
              <a:rPr lang="en-GB" altLang="en-US" smtClean="0"/>
              <a:pPr/>
              <a:t>40</a:t>
            </a:fld>
            <a:endParaRPr lang="es-ES" altLang="en-US" dirty="0" smtClean="0"/>
          </a:p>
        </p:txBody>
      </p:sp>
    </p:spTree>
    <p:extLst>
      <p:ext uri="{BB962C8B-B14F-4D97-AF65-F5344CB8AC3E}">
        <p14:creationId xmlns:p14="http://schemas.microsoft.com/office/powerpoint/2010/main" val="111467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41</a:t>
            </a:fld>
            <a:endParaRPr lang="es-ES" altLang="en-US" dirty="0" smtClean="0"/>
          </a:p>
        </p:txBody>
      </p:sp>
    </p:spTree>
    <p:extLst>
      <p:ext uri="{BB962C8B-B14F-4D97-AF65-F5344CB8AC3E}">
        <p14:creationId xmlns:p14="http://schemas.microsoft.com/office/powerpoint/2010/main" val="270926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42</a:t>
            </a:fld>
            <a:endParaRPr lang="es-ES" dirty="0"/>
          </a:p>
        </p:txBody>
      </p:sp>
    </p:spTree>
    <p:extLst>
      <p:ext uri="{BB962C8B-B14F-4D97-AF65-F5344CB8AC3E}">
        <p14:creationId xmlns:p14="http://schemas.microsoft.com/office/powerpoint/2010/main" val="567894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2000"/>
              </a:lnSpc>
            </a:pPr>
            <a:r>
              <a:rPr lang="es-ES_tradnl" altLang="en-US" noProof="0" dirty="0" smtClean="0">
                <a:latin typeface="Verdana" pitchFamily="34" charset="0"/>
              </a:rPr>
              <a:t>En muchos casos puede ser más importante medir los cambios en los factores causantes que los cambios en las mismas reservas de carbono. Estos podrían relacionarse con las actividades llevadas a cabo en los propios bosques (actividades de silvicultura, actividades de protección) o podrían estar fuera del bosque (cambios en el comportamiento de la agricultura, uso de cocinas económicas, etc.).</a:t>
            </a:r>
          </a:p>
          <a:p>
            <a:pPr>
              <a:lnSpc>
                <a:spcPts val="2000"/>
              </a:lnSpc>
            </a:pPr>
            <a:r>
              <a:rPr lang="es-ES_tradnl" altLang="en-US" noProof="0" dirty="0" smtClean="0">
                <a:latin typeface="Verdana" pitchFamily="34" charset="0"/>
              </a:rPr>
              <a:t>Las comunidades podrían</a:t>
            </a:r>
            <a:r>
              <a:rPr lang="es-ES_tradnl" altLang="en-US" baseline="0" noProof="0" dirty="0" smtClean="0">
                <a:latin typeface="Verdana" pitchFamily="34" charset="0"/>
              </a:rPr>
              <a:t> hacer el seguimiento de </a:t>
            </a:r>
            <a:r>
              <a:rPr lang="es-ES_tradnl" altLang="en-US" noProof="0" dirty="0" smtClean="0">
                <a:latin typeface="Verdana" pitchFamily="34" charset="0"/>
              </a:rPr>
              <a:t>los indicadores clave, pero estos tendrían que estar claramente definidos y podrían variar ampliamente entre las diferentes áreas.</a:t>
            </a:r>
          </a:p>
          <a:p>
            <a:pPr>
              <a:lnSpc>
                <a:spcPts val="2000"/>
              </a:lnSpc>
            </a:pPr>
            <a:r>
              <a:rPr lang="es-ES_tradnl" altLang="en-US" noProof="0" dirty="0" smtClean="0">
                <a:latin typeface="Verdana" pitchFamily="34" charset="0"/>
              </a:rPr>
              <a:t>Es muy importante comprender el impacto de los cambios en los factores causantes para evaluar los enfoques destinados a tratar la deforestación y degradación.</a:t>
            </a:r>
          </a:p>
        </p:txBody>
      </p:sp>
      <p:sp>
        <p:nvSpPr>
          <p:cNvPr id="8909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ED64FFA-F0A9-4685-9720-AFE510AF72C5}" type="slidenum">
              <a:rPr lang="en-GB" altLang="en-US" smtClean="0"/>
              <a:pPr/>
              <a:t>43</a:t>
            </a:fld>
            <a:endParaRPr lang="es-ES" altLang="en-US" dirty="0" smtClean="0"/>
          </a:p>
        </p:txBody>
      </p:sp>
    </p:spTree>
    <p:extLst>
      <p:ext uri="{BB962C8B-B14F-4D97-AF65-F5344CB8AC3E}">
        <p14:creationId xmlns:p14="http://schemas.microsoft.com/office/powerpoint/2010/main" val="246417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44</a:t>
            </a:fld>
            <a:endParaRPr lang="es-ES" altLang="en-US" dirty="0" smtClean="0"/>
          </a:p>
        </p:txBody>
      </p:sp>
    </p:spTree>
    <p:extLst>
      <p:ext uri="{BB962C8B-B14F-4D97-AF65-F5344CB8AC3E}">
        <p14:creationId xmlns:p14="http://schemas.microsoft.com/office/powerpoint/2010/main" val="2977473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ts val="2000"/>
              </a:lnSpc>
              <a:buFont typeface="Calibri" panose="020F0502020204030204" pitchFamily="34" charset="0"/>
              <a:buChar char="‒"/>
            </a:pPr>
            <a:r>
              <a:rPr lang="es-ES_tradnl" altLang="en-US" noProof="0" dirty="0" smtClean="0">
                <a:latin typeface="Verdana" pitchFamily="34" charset="0"/>
              </a:rPr>
              <a:t>Si los datos del SC se</a:t>
            </a:r>
            <a:r>
              <a:rPr lang="es-ES_tradnl" dirty="0" smtClean="0"/>
              <a:t> </a:t>
            </a:r>
            <a:r>
              <a:rPr lang="es-ES_tradnl" altLang="en-US" noProof="0" dirty="0" smtClean="0">
                <a:latin typeface="Verdana" pitchFamily="34" charset="0"/>
              </a:rPr>
              <a:t>ingresan en el SNVF, los protocolos tendrán que garantizar que sean compatibles con los del SNVF.</a:t>
            </a:r>
          </a:p>
          <a:p>
            <a:pPr marL="0" indent="0" eaLnBrk="1" hangingPunct="1">
              <a:lnSpc>
                <a:spcPts val="2000"/>
              </a:lnSpc>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s-ES_tradnl" altLang="en-US" noProof="0" dirty="0" smtClean="0">
                <a:latin typeface="Verdana" pitchFamily="34" charset="0"/>
              </a:rPr>
              <a:t>Se necesitaría una capa separada en el SNVF para integrar estos datos, que tienen una resolución espacial mucho mayor</a:t>
            </a:r>
            <a:r>
              <a:rPr lang="es-ES_tradnl" altLang="en-US" baseline="0" noProof="0" dirty="0" smtClean="0">
                <a:latin typeface="Verdana" pitchFamily="34" charset="0"/>
              </a:rPr>
              <a:t> </a:t>
            </a:r>
            <a:r>
              <a:rPr lang="es-ES_tradnl" altLang="en-US" noProof="0" dirty="0" smtClean="0">
                <a:latin typeface="Verdana" pitchFamily="34" charset="0"/>
              </a:rPr>
              <a:t>que los datos estándar del SNVF. Los datos generados por el SC servirían para densificar/corroborar los datos de puntos que están más ampliamente dispersos en el sistema nacional (paso de las estimaciones de nivel 1 o 2 al nivel 3 para las áreas cubiertas).</a:t>
            </a:r>
          </a:p>
          <a:p>
            <a:pPr marL="0" indent="0" eaLnBrk="1" hangingPunct="1">
              <a:lnSpc>
                <a:spcPts val="2000"/>
              </a:lnSpc>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s-ES_tradnl" altLang="en-US" noProof="0" dirty="0" smtClean="0">
                <a:latin typeface="Verdana" pitchFamily="34" charset="0"/>
              </a:rPr>
              <a:t>En principio, los datos podrían ser cargados por las comunidades o sus organizaciones de apoyo, pero se necesitarían filtros para verificar la calidad de la</a:t>
            </a:r>
            <a:r>
              <a:rPr lang="es-ES_tradnl" altLang="en-US" baseline="0" noProof="0" dirty="0" smtClean="0">
                <a:latin typeface="Verdana" pitchFamily="34" charset="0"/>
              </a:rPr>
              <a:t> información </a:t>
            </a:r>
            <a:r>
              <a:rPr lang="es-ES_tradnl" altLang="en-US" noProof="0" dirty="0" smtClean="0">
                <a:latin typeface="Verdana" pitchFamily="34" charset="0"/>
              </a:rPr>
              <a:t>(los valores inusualmente altos o bajos tendrían que inspeccionarse manualmente).</a:t>
            </a:r>
          </a:p>
          <a:p>
            <a:pPr marL="0" indent="0" eaLnBrk="1" hangingPunct="1">
              <a:lnSpc>
                <a:spcPts val="2000"/>
              </a:lnSpc>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s-ES_tradnl" altLang="en-US" noProof="0" dirty="0" smtClean="0">
                <a:latin typeface="Verdana" pitchFamily="34" charset="0"/>
              </a:rPr>
              <a:t>Los datos tendrían que estar protegidos: las comunidades pueden negarse a participar si tienen temor de que se utilicen sus datos de forma indebida.</a:t>
            </a:r>
          </a:p>
          <a:p>
            <a:pPr marL="0" indent="0" eaLnBrk="1" hangingPunct="1">
              <a:lnSpc>
                <a:spcPts val="2000"/>
              </a:lnSpc>
              <a:buFont typeface="Calibri" panose="020F0502020204030204" pitchFamily="34" charset="0"/>
              <a:buNone/>
            </a:pPr>
            <a:endParaRPr lang="es-ES_tradnl"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s-ES_tradnl" altLang="en-US" noProof="0" dirty="0" smtClean="0">
                <a:latin typeface="Verdana" pitchFamily="34" charset="0"/>
              </a:rPr>
              <a:t>Si se incluyen los datos sobre el tipo de gestión local, la base de datos podría utilizase para el análisis a nivel nacional de los impactos de diferentes tipos de gestión en las reservas de carbono y el cambio de las reservas con el transcurso del tiempo</a:t>
            </a:r>
            <a:r>
              <a:rPr lang="es-ES_tradnl" altLang="en-US" noProof="0" dirty="0" smtClean="0"/>
              <a:t>.</a:t>
            </a:r>
            <a:endParaRPr lang="es-ES_tradnl" altLang="en-US" noProof="0" dirty="0" smtClean="0">
              <a:latin typeface="Verdana" pitchFamily="34" charset="0"/>
              <a:ea typeface="ＭＳ Ｐゴシック" pitchFamily="34" charset="-128"/>
            </a:endParaRPr>
          </a:p>
        </p:txBody>
      </p:sp>
      <p:sp>
        <p:nvSpPr>
          <p:cNvPr id="9113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83FE89B-ED52-4E2F-A404-8BEB0539FBEF}" type="slidenum">
              <a:rPr lang="en-GB" altLang="en-US" smtClean="0"/>
              <a:pPr/>
              <a:t>45</a:t>
            </a:fld>
            <a:endParaRPr lang="es-ES" altLang="en-US" dirty="0" smtClean="0"/>
          </a:p>
        </p:txBody>
      </p:sp>
    </p:spTree>
    <p:extLst>
      <p:ext uri="{BB962C8B-B14F-4D97-AF65-F5344CB8AC3E}">
        <p14:creationId xmlns:p14="http://schemas.microsoft.com/office/powerpoint/2010/main" val="1797389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t>Las diapositivas siguientes presentan un ejemplo de cómo los datos producidos a través del SC podrían integrarse en los sistemas nacionales.</a:t>
            </a:r>
          </a:p>
        </p:txBody>
      </p:sp>
      <p:sp>
        <p:nvSpPr>
          <p:cNvPr id="9318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788DF80-262D-48FA-90FE-CB27456005D7}" type="slidenum">
              <a:rPr lang="en-GB" altLang="en-US" smtClean="0"/>
              <a:pPr/>
              <a:t>46</a:t>
            </a:fld>
            <a:endParaRPr lang="es-ES" altLang="en-US" dirty="0" smtClean="0"/>
          </a:p>
        </p:txBody>
      </p:sp>
    </p:spTree>
    <p:extLst>
      <p:ext uri="{BB962C8B-B14F-4D97-AF65-F5344CB8AC3E}">
        <p14:creationId xmlns:p14="http://schemas.microsoft.com/office/powerpoint/2010/main" val="403874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s-ES_tradnl" altLang="en-US" noProof="0" dirty="0" smtClean="0"/>
              <a:t>El primer cuadro muestra la información de los dos polígonos iniciales del sistema nacional. El segundo cuadro presenta el caso en el que se integra un polígono adicional gracias al SC (la tercera fila).</a:t>
            </a:r>
          </a:p>
          <a:p>
            <a:pPr marL="171450" indent="-171450" eaLnBrk="1" hangingPunct="1">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t>La información local agregada en el segundo cuadro puede utilizarse para incluir la</a:t>
            </a:r>
            <a:r>
              <a:rPr lang="es-ES_tradnl" altLang="en-US" baseline="0" noProof="0" dirty="0" smtClean="0"/>
              <a:t> superficie </a:t>
            </a:r>
            <a:r>
              <a:rPr lang="es-ES_tradnl" altLang="en-US" noProof="0" dirty="0" smtClean="0"/>
              <a:t>bajo gestión (nuevo estrato y polígono), ajustando la superficie, reemplazando los datos de nivel 1 por nivel 3 y agregando valores para el carbono en el suelo y las incertidumbres. La superficie total de análisis permanece inalterada, dado que se divide el polígono original.</a:t>
            </a:r>
          </a:p>
          <a:p>
            <a:pPr marL="171450" indent="-171450" eaLnBrk="1" hangingPunct="1">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buFont typeface="Calibri" panose="020F0502020204030204" pitchFamily="34" charset="0"/>
              <a:buChar char="‒"/>
            </a:pPr>
            <a:r>
              <a:rPr lang="es-ES_tradnl" altLang="en-US" noProof="0" dirty="0" smtClean="0"/>
              <a:t>El inventario puede recalcularse con la inclusión de la información local. Sería más exacto y se identificaría el impacto de la implementación. Sería necesario adoptar este enfoque nacionalmente, no en pequeños parches.</a:t>
            </a:r>
          </a:p>
        </p:txBody>
      </p:sp>
      <p:sp>
        <p:nvSpPr>
          <p:cNvPr id="952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2877B23-1875-48B3-80A9-0D34DC43C76D}" type="slidenum">
              <a:rPr lang="en-GB" altLang="en-US" smtClean="0"/>
              <a:pPr/>
              <a:t>47</a:t>
            </a:fld>
            <a:endParaRPr lang="es-ES" altLang="en-US" dirty="0" smtClean="0"/>
          </a:p>
        </p:txBody>
      </p:sp>
    </p:spTree>
    <p:extLst>
      <p:ext uri="{BB962C8B-B14F-4D97-AF65-F5344CB8AC3E}">
        <p14:creationId xmlns:p14="http://schemas.microsoft.com/office/powerpoint/2010/main" val="28510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a:t>
            </a:fld>
            <a:endParaRPr lang="es-ES" altLang="en-US" dirty="0" smtClean="0"/>
          </a:p>
        </p:txBody>
      </p:sp>
    </p:spTree>
    <p:extLst>
      <p:ext uri="{BB962C8B-B14F-4D97-AF65-F5344CB8AC3E}">
        <p14:creationId xmlns:p14="http://schemas.microsoft.com/office/powerpoint/2010/main" val="282507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n-US" noProof="0" dirty="0" smtClean="0"/>
              <a:t>El IPCC define el porcentaje de incertidumbre como el intervalo en el que el valor real de una variable puede obtenerse con una confianza del 95 % , dividido por la media y luego dividido por dos.</a:t>
            </a:r>
          </a:p>
          <a:p>
            <a:pPr eaLnBrk="1" hangingPunct="1">
              <a:spcBef>
                <a:spcPct val="0"/>
              </a:spcBef>
            </a:pPr>
            <a:endParaRPr lang="es-ES_tradnl"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s-ES_tradnl" altLang="en-US" noProof="0" dirty="0" smtClean="0"/>
              <a:t>Para los datos y mapas geográficos, la incertidumbre puede estimarse considerando el error de las mediciones, la escala geográfica y la diferencia entre las probables superficies mínimas y máximas.</a:t>
            </a:r>
          </a:p>
          <a:p>
            <a:pPr marL="171450" indent="-171450" eaLnBrk="1" hangingPunct="1">
              <a:spcBef>
                <a:spcPct val="0"/>
              </a:spcBef>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s-ES_tradnl" altLang="en-US" noProof="0" dirty="0" smtClean="0"/>
              <a:t>Por ejemplo, dados los errores típicos y la exactitud de los dispositivos comunes de GPS utilizados sobre</a:t>
            </a:r>
            <a:r>
              <a:rPr lang="es-ES_tradnl" altLang="en-US" baseline="0" noProof="0" dirty="0" smtClean="0"/>
              <a:t> el terreno</a:t>
            </a:r>
            <a:r>
              <a:rPr lang="es-ES_tradnl" altLang="en-US" noProof="0" dirty="0" smtClean="0"/>
              <a:t>, las comunidades pueden reunir información a escalas de 1 a 10 000 o de mayor definición, por ejemplo, 1 a 3000.</a:t>
            </a:r>
          </a:p>
          <a:p>
            <a:pPr marL="171450" indent="-171450" eaLnBrk="1" hangingPunct="1">
              <a:spcBef>
                <a:spcPct val="0"/>
              </a:spcBef>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s-ES_tradnl" altLang="en-US" noProof="0" dirty="0" smtClean="0"/>
              <a:t>Este cuadro muestra, para diferentes escalas de mapas, la incertidumbre asociada con los polígonos forestales de distinto tamaño. Por ejemplo, para una parcela de 32 hectáreas, presentada a una escala de 1 a 3000, la incertidumbre sería de alrededor del 2 %. Si deseamos integrar esta información en un sistema nacional que trabaja a una escala de 1 a 100 000, entonces debido al cambio de escala, la incertidumbre del polígono aumentaría cerca del 100 %. Si deseamos mantener baja la incertidumbre, necesitamos consolidar una</a:t>
            </a:r>
            <a:r>
              <a:rPr lang="es-ES_tradnl" altLang="en-US" baseline="0" noProof="0" dirty="0" smtClean="0"/>
              <a:t> superficie </a:t>
            </a:r>
            <a:r>
              <a:rPr lang="es-ES_tradnl" altLang="en-US" noProof="0" dirty="0" smtClean="0"/>
              <a:t>más grande donde se implemente el SC (5000 a 30 000 hectáreas). </a:t>
            </a:r>
          </a:p>
          <a:p>
            <a:pPr marL="171450" indent="-171450" eaLnBrk="1" hangingPunct="1">
              <a:spcBef>
                <a:spcPct val="0"/>
              </a:spcBef>
              <a:buFont typeface="Calibri" panose="020F0502020204030204" pitchFamily="34" charset="0"/>
              <a:buChar char="‒"/>
            </a:pPr>
            <a:endParaRPr lang="es-ES_tradnl"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s-ES_tradnl" altLang="en-US" noProof="0" dirty="0" smtClean="0"/>
              <a:t>La conclusión es que las comunidades pueden producir datos geográficos exactos, pero es necesario aumentar la escala geográfica de los sistemas nacionales para integrarlos con niveles bajos de incertidumbre.</a:t>
            </a:r>
          </a:p>
        </p:txBody>
      </p:sp>
      <p:sp>
        <p:nvSpPr>
          <p:cNvPr id="972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C465744-DC46-437C-86E8-E4D6DBE95A0F}" type="slidenum">
              <a:rPr lang="es-ES" altLang="en-US" smtClean="0"/>
              <a:pPr/>
              <a:t>48</a:t>
            </a:fld>
            <a:endParaRPr lang="es-ES" altLang="en-US" dirty="0" smtClean="0"/>
          </a:p>
        </p:txBody>
      </p:sp>
    </p:spTree>
    <p:extLst>
      <p:ext uri="{BB962C8B-B14F-4D97-AF65-F5344CB8AC3E}">
        <p14:creationId xmlns:p14="http://schemas.microsoft.com/office/powerpoint/2010/main" val="3774616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49</a:t>
            </a:fld>
            <a:endParaRPr lang="es-ES" altLang="en-US" dirty="0" smtClean="0"/>
          </a:p>
        </p:txBody>
      </p:sp>
    </p:spTree>
    <p:extLst>
      <p:ext uri="{BB962C8B-B14F-4D97-AF65-F5344CB8AC3E}">
        <p14:creationId xmlns:p14="http://schemas.microsoft.com/office/powerpoint/2010/main" val="2733661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panose="020F0502020204030204" pitchFamily="34" charset="0"/>
              <a:buChar char="‒"/>
            </a:pPr>
            <a:r>
              <a:rPr lang="es-ES_tradnl" sz="1200" kern="1200" noProof="0" dirty="0" smtClean="0">
                <a:solidFill>
                  <a:schemeClr val="tx1"/>
                </a:solidFill>
                <a:latin typeface="+mn-lt"/>
              </a:rPr>
              <a:t>Se ha sugerido que los datos del SC podrían utilizarse para compartir beneficios (pago por el desempeño relacionado con el carbono o a través de mediciones indirectas de buena gestión</a:t>
            </a:r>
            <a:r>
              <a:rPr lang="es-ES_tradnl" sz="1200" b="0" kern="1200" noProof="0" dirty="0" smtClean="0">
                <a:solidFill>
                  <a:schemeClr val="tx1"/>
                </a:solidFill>
                <a:latin typeface="+mn-lt"/>
              </a:rPr>
              <a:t>).</a:t>
            </a:r>
          </a:p>
          <a:p>
            <a:pPr marL="171450" indent="-171450">
              <a:buFont typeface="Calibri" panose="020F0502020204030204" pitchFamily="34" charset="0"/>
              <a:buChar char="‒"/>
            </a:pPr>
            <a:endParaRPr lang="es-ES_tradnl" sz="1200" b="0" kern="1200" noProof="0" dirty="0" smtClean="0">
              <a:solidFill>
                <a:schemeClr val="tx1"/>
              </a:solidFill>
              <a:latin typeface="+mn-lt"/>
              <a:ea typeface="ＭＳ Ｐゴシック" charset="0"/>
              <a:cs typeface="+mn-cs"/>
            </a:endParaRPr>
          </a:p>
          <a:p>
            <a:pPr marL="171450" indent="-171450" eaLnBrk="1" hangingPunct="1">
              <a:spcBef>
                <a:spcPct val="0"/>
              </a:spcBef>
              <a:buFont typeface="Calibri" panose="020F0502020204030204" pitchFamily="34" charset="0"/>
              <a:buChar char="‒"/>
            </a:pPr>
            <a:r>
              <a:rPr lang="es-ES_tradnl" sz="1200" noProof="0" dirty="0" smtClean="0">
                <a:latin typeface="Verdana" charset="0"/>
              </a:rPr>
              <a:t>Un flujo claro y rastreable de la información, que demuestre los resultados de la implementación, desde la escala local hasta la subnacional y nacional, puede ayudar a diseñar esquemas transparentes para compartir beneficios.</a:t>
            </a:r>
          </a:p>
          <a:p>
            <a:pPr marL="171450" indent="-171450" eaLnBrk="1" hangingPunct="1">
              <a:spcBef>
                <a:spcPct val="0"/>
              </a:spcBef>
              <a:buFont typeface="Calibri" panose="020F0502020204030204" pitchFamily="34" charset="0"/>
              <a:buChar char="‒"/>
            </a:pPr>
            <a:endParaRPr lang="es-ES_tradnl" sz="1200" noProof="0" dirty="0" smtClean="0">
              <a:latin typeface="Verdana" charset="0"/>
            </a:endParaRPr>
          </a:p>
          <a:p>
            <a:pPr marL="171450" indent="-171450" eaLnBrk="1" hangingPunct="1">
              <a:spcBef>
                <a:spcPct val="0"/>
              </a:spcBef>
              <a:buFont typeface="Calibri" panose="020F0502020204030204" pitchFamily="34" charset="0"/>
              <a:buChar char="‒"/>
            </a:pPr>
            <a:r>
              <a:rPr lang="es-ES_tradnl" sz="1200" noProof="0" dirty="0" smtClean="0">
                <a:latin typeface="Verdana" charset="0"/>
              </a:rPr>
              <a:t>Las primas y los pagos por la participación en los mercados de carbono y los esquemas de certificación podrían seguir este sistema, así como también los pagos directos por el seguimiento</a:t>
            </a:r>
            <a:r>
              <a:rPr lang="es-ES_tradnl" sz="1200" baseline="0" noProof="0" dirty="0" smtClean="0">
                <a:latin typeface="Verdana" charset="0"/>
              </a:rPr>
              <a:t> </a:t>
            </a:r>
            <a:r>
              <a:rPr lang="es-ES_tradnl" sz="1200" noProof="0" dirty="0" smtClean="0">
                <a:latin typeface="Verdana" charset="0"/>
              </a:rPr>
              <a:t>(p. ej., salarios para las brigadas).</a:t>
            </a:r>
          </a:p>
          <a:p>
            <a:pPr marL="171450" indent="-171450" eaLnBrk="1" hangingPunct="1">
              <a:spcBef>
                <a:spcPct val="0"/>
              </a:spcBef>
              <a:buFont typeface="Calibri" panose="020F0502020204030204" pitchFamily="34" charset="0"/>
              <a:buChar char="‒"/>
            </a:pPr>
            <a:endParaRPr lang="es-ES_tradnl" sz="1200" noProof="0" dirty="0" smtClean="0">
              <a:latin typeface="Verdana" charset="0"/>
            </a:endParaRPr>
          </a:p>
          <a:p>
            <a:pPr marL="171450" indent="-171450" eaLnBrk="1" hangingPunct="1">
              <a:spcBef>
                <a:spcPct val="0"/>
              </a:spcBef>
              <a:buFont typeface="Calibri" panose="020F0502020204030204" pitchFamily="34" charset="0"/>
              <a:buChar char="‒"/>
            </a:pPr>
            <a:r>
              <a:rPr lang="es-ES_tradnl" sz="1200" noProof="0" dirty="0" smtClean="0">
                <a:latin typeface="Verdana" charset="0"/>
              </a:rPr>
              <a:t>Sin embargo, es muy difícil atribuir las emisiones evitadas localmente causadas por la deforestación y la degradación de los bosques a las comunidades individuales (consulte las diapositivas siguientes).</a:t>
            </a:r>
          </a:p>
          <a:p>
            <a:pPr marL="171450" indent="-171450" eaLnBrk="1" hangingPunct="1">
              <a:spcBef>
                <a:spcPct val="0"/>
              </a:spcBef>
              <a:buFont typeface="Calibri" panose="020F0502020204030204" pitchFamily="34" charset="0"/>
              <a:buChar char="‒"/>
            </a:pPr>
            <a:endParaRPr lang="es-ES_tradnl" sz="1200" noProof="0" dirty="0" smtClean="0">
              <a:latin typeface="Verdana" charset="0"/>
            </a:endParaRPr>
          </a:p>
          <a:p>
            <a:pPr marL="171450" indent="-171450" eaLnBrk="1" hangingPunct="1">
              <a:spcBef>
                <a:spcPct val="0"/>
              </a:spcBef>
              <a:buFont typeface="Calibri" panose="020F0502020204030204" pitchFamily="34" charset="0"/>
              <a:buChar char="‒"/>
            </a:pPr>
            <a:r>
              <a:rPr lang="es-ES_tradnl" sz="1200" noProof="0" dirty="0" smtClean="0">
                <a:latin typeface="Verdana" charset="0"/>
              </a:rPr>
              <a:t>Además, las mejoras/absorciones pueden medirse a nivel de la comunidad.</a:t>
            </a:r>
            <a:r>
              <a:rPr lang="es-ES_tradnl" sz="1200" b="0" baseline="0" noProof="0" dirty="0" smtClean="0">
                <a:latin typeface="Verdana" charset="0"/>
              </a:rPr>
              <a:t> En algunos casos, la remuneración puede basarse en mediciones indirectas de buena gestión en lugar de mediciones directas de reservas específicas.</a:t>
            </a: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51</a:t>
            </a:fld>
            <a:endParaRPr lang="es-ES" dirty="0"/>
          </a:p>
        </p:txBody>
      </p:sp>
    </p:spTree>
    <p:extLst>
      <p:ext uri="{BB962C8B-B14F-4D97-AF65-F5344CB8AC3E}">
        <p14:creationId xmlns:p14="http://schemas.microsoft.com/office/powerpoint/2010/main" val="409875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panose="020F0502020204030204" pitchFamily="34" charset="0"/>
              <a:buChar char="‒"/>
            </a:pPr>
            <a:r>
              <a:rPr lang="es-ES_tradnl" sz="1200" kern="1200" noProof="0" dirty="0" smtClean="0">
                <a:solidFill>
                  <a:schemeClr val="tx1"/>
                </a:solidFill>
                <a:latin typeface="+mn-lt"/>
              </a:rPr>
              <a:t>Se ha sugerido que los datos del SC podrían utilizare para compartir beneficios (pago por el desempeño relacionado con el carbono o por mediciones</a:t>
            </a:r>
            <a:r>
              <a:rPr lang="es-ES_tradnl" sz="1200" kern="1200" baseline="0" noProof="0" dirty="0" smtClean="0">
                <a:solidFill>
                  <a:schemeClr val="tx1"/>
                </a:solidFill>
                <a:latin typeface="+mn-lt"/>
              </a:rPr>
              <a:t> indirectas </a:t>
            </a:r>
            <a:r>
              <a:rPr lang="es-ES_tradnl" sz="1200" kern="1200" noProof="0" dirty="0" smtClean="0">
                <a:solidFill>
                  <a:schemeClr val="tx1"/>
                </a:solidFill>
                <a:latin typeface="+mn-lt"/>
              </a:rPr>
              <a:t>de buena gestión</a:t>
            </a:r>
            <a:r>
              <a:rPr lang="es-ES_tradnl" sz="1200" b="0" kern="1200" noProof="0" dirty="0" smtClean="0">
                <a:solidFill>
                  <a:schemeClr val="tx1"/>
                </a:solidFill>
                <a:latin typeface="+mn-lt"/>
              </a:rPr>
              <a:t>).</a:t>
            </a:r>
          </a:p>
          <a:p>
            <a:pPr marL="171450" indent="-171450" eaLnBrk="1" hangingPunct="1">
              <a:spcBef>
                <a:spcPct val="0"/>
              </a:spcBef>
              <a:buFont typeface="Calibri" panose="020F0502020204030204" pitchFamily="34" charset="0"/>
              <a:buChar char="‒"/>
            </a:pPr>
            <a:endParaRPr lang="es-ES_tradnl" sz="1200" noProof="0" dirty="0" smtClean="0">
              <a:latin typeface="Verdana" charset="0"/>
            </a:endParaRPr>
          </a:p>
          <a:p>
            <a:pPr marL="171450" marR="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lang="es-ES_tradnl" sz="1200" noProof="0" dirty="0" smtClean="0">
                <a:latin typeface="Verdana" charset="0"/>
              </a:rPr>
              <a:t>Las</a:t>
            </a:r>
            <a:r>
              <a:rPr lang="es-ES_tradnl" sz="1200" baseline="0" noProof="0" dirty="0" smtClean="0">
                <a:latin typeface="Verdana" charset="0"/>
              </a:rPr>
              <a:t> mediciones indirectas </a:t>
            </a:r>
            <a:r>
              <a:rPr lang="es-ES_tradnl" sz="1200" noProof="0" dirty="0" smtClean="0">
                <a:latin typeface="Verdana" charset="0"/>
              </a:rPr>
              <a:t>son formas alternativas de estimar el desempeño relacionado con el carbono, en lugar de realizar la medición propiamente dicha (p. ej., registros de prácticas de gestión o área bajo diferentes tipos de gestión).</a:t>
            </a:r>
            <a:endParaRPr lang="es-ES_tradnl" sz="1600" noProof="0" dirty="0" smtClean="0">
              <a:latin typeface="Verdana" charset="0"/>
            </a:endParaRPr>
          </a:p>
          <a:p>
            <a:pPr marL="171450" indent="-171450">
              <a:buFont typeface="Calibri" panose="020F0502020204030204" pitchFamily="34" charset="0"/>
              <a:buChar char="‒"/>
            </a:pPr>
            <a:endParaRPr lang="es-ES_tradnl" sz="1200" kern="1200" noProof="0" dirty="0" smtClean="0">
              <a:solidFill>
                <a:schemeClr val="tx1"/>
              </a:solidFill>
              <a:latin typeface="+mn-lt"/>
              <a:ea typeface="ＭＳ Ｐゴシック" charset="0"/>
              <a:cs typeface="+mn-cs"/>
            </a:endParaRPr>
          </a:p>
          <a:p>
            <a:pPr marL="171450" indent="-171450" eaLnBrk="1" hangingPunct="1">
              <a:spcBef>
                <a:spcPct val="0"/>
              </a:spcBef>
              <a:buFont typeface="Calibri" panose="020F0502020204030204" pitchFamily="34" charset="0"/>
              <a:buChar char="‒"/>
            </a:pPr>
            <a:r>
              <a:rPr lang="es-ES_tradnl" sz="1200" noProof="0" dirty="0" smtClean="0">
                <a:latin typeface="Verdana" charset="0"/>
              </a:rPr>
              <a:t>Podría incluirse información importante sobre el desempeño en relación con los insumos y el costo de oportunidad y los efectos de pagos ex-post frente a pagos ex-ante, el vehículo de pago, el mecanismo de fijación de precios y la admisibilidad (p. ej., derechos de tierras) en el diseño de los esquemas para compartir beneficios y los programas de seguimiento. Es importante que estas decisiones se tomen dentro de cada país después de una consulta completa con las partes interesadas.</a:t>
            </a:r>
          </a:p>
          <a:p>
            <a:pPr eaLnBrk="1" hangingPunct="1">
              <a:spcBef>
                <a:spcPct val="0"/>
              </a:spcBef>
            </a:pPr>
            <a:endParaRPr lang="es-ES_tradnl" sz="1200" noProof="0" dirty="0" smtClean="0">
              <a:latin typeface="Verdana"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52</a:t>
            </a:fld>
            <a:endParaRPr lang="es-ES" dirty="0"/>
          </a:p>
        </p:txBody>
      </p:sp>
    </p:spTree>
    <p:extLst>
      <p:ext uri="{BB962C8B-B14F-4D97-AF65-F5344CB8AC3E}">
        <p14:creationId xmlns:p14="http://schemas.microsoft.com/office/powerpoint/2010/main" val="4098750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53</a:t>
            </a:fld>
            <a:endParaRPr lang="es-ES" altLang="en-US" dirty="0" smtClean="0"/>
          </a:p>
        </p:txBody>
      </p:sp>
    </p:spTree>
    <p:extLst>
      <p:ext uri="{BB962C8B-B14F-4D97-AF65-F5344CB8AC3E}">
        <p14:creationId xmlns:p14="http://schemas.microsoft.com/office/powerpoint/2010/main" val="258390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noProof="0" dirty="0" smtClean="0">
                <a:latin typeface="Verdana" pitchFamily="34" charset="0"/>
              </a:rPr>
              <a:t>Nadie ha intentado aún calcular el costo de establecer un sistema nacional de SC, pero en cada sitio, los costos de seguimiento son más bajos cuando las comunidades lo llevan a cabo, incluso después de incluir los costos de capacitación y equipos. </a:t>
            </a:r>
          </a:p>
        </p:txBody>
      </p:sp>
      <p:sp>
        <p:nvSpPr>
          <p:cNvPr id="10240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64B3BF3-2C5D-454B-8D78-008E0D447887}" type="slidenum">
              <a:rPr lang="en-GB" altLang="en-US" smtClean="0"/>
              <a:pPr/>
              <a:t>54</a:t>
            </a:fld>
            <a:endParaRPr lang="es-ES" altLang="en-US" dirty="0" smtClean="0"/>
          </a:p>
        </p:txBody>
      </p:sp>
    </p:spTree>
    <p:extLst>
      <p:ext uri="{BB962C8B-B14F-4D97-AF65-F5344CB8AC3E}">
        <p14:creationId xmlns:p14="http://schemas.microsoft.com/office/powerpoint/2010/main" val="1955362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ts val="2100"/>
              </a:lnSpc>
              <a:spcBef>
                <a:spcPct val="0"/>
              </a:spcBef>
              <a:buFont typeface="Calibri" panose="020F0502020204030204" pitchFamily="34" charset="0"/>
              <a:buChar char="‒"/>
            </a:pPr>
            <a:r>
              <a:rPr lang="es-ES_tradnl" altLang="en-US" noProof="0" dirty="0" smtClean="0">
                <a:latin typeface="Verdana" pitchFamily="34" charset="0"/>
              </a:rPr>
              <a:t>Precio aproximado de los equipos para el SC.</a:t>
            </a:r>
          </a:p>
          <a:p>
            <a:pPr marL="171450" indent="-171450" eaLnBrk="1" hangingPunct="1">
              <a:lnSpc>
                <a:spcPts val="2100"/>
              </a:lnSpc>
              <a:spcBef>
                <a:spcPct val="0"/>
              </a:spcBef>
              <a:buFont typeface="Calibri" panose="020F0502020204030204" pitchFamily="34" charset="0"/>
              <a:buChar char="‒"/>
            </a:pPr>
            <a:endParaRPr lang="es-ES_tradnl" altLang="en-US" noProof="0" dirty="0" smtClean="0">
              <a:latin typeface="Verdana" pitchFamily="34" charset="0"/>
              <a:ea typeface="ＭＳ Ｐゴシック" pitchFamily="34" charset="-128"/>
            </a:endParaRPr>
          </a:p>
          <a:p>
            <a:pPr marL="171450" indent="-171450" eaLnBrk="1" hangingPunct="1">
              <a:lnSpc>
                <a:spcPts val="2100"/>
              </a:lnSpc>
              <a:spcBef>
                <a:spcPct val="0"/>
              </a:spcBef>
              <a:buFont typeface="Calibri" panose="020F0502020204030204" pitchFamily="34" charset="0"/>
              <a:buChar char="‒"/>
            </a:pPr>
            <a:r>
              <a:rPr lang="es-ES_tradnl" altLang="en-US" noProof="0" dirty="0" smtClean="0">
                <a:latin typeface="Verdana" pitchFamily="34" charset="0"/>
              </a:rPr>
              <a:t>Las estimaciones de costos se obtuvieron de catálogos en línea de equipos técnicos y son válidos para Estados Unidos. No se incluyeron costos de transporte ni</a:t>
            </a:r>
            <a:r>
              <a:rPr lang="es-ES_tradnl" altLang="en-US" baseline="0" noProof="0" dirty="0" smtClean="0">
                <a:latin typeface="Verdana" pitchFamily="34" charset="0"/>
              </a:rPr>
              <a:t> de</a:t>
            </a:r>
            <a:r>
              <a:rPr lang="es-ES_tradnl" altLang="en-US" noProof="0" dirty="0" smtClean="0">
                <a:latin typeface="Verdana" pitchFamily="34" charset="0"/>
              </a:rPr>
              <a:t> importación. Estos son precios unitarios; las brigadas pueden tener más de una unidad de algunos equipos.</a:t>
            </a:r>
          </a:p>
          <a:p>
            <a:pPr marL="171450" indent="-171450" eaLnBrk="1" hangingPunct="1">
              <a:lnSpc>
                <a:spcPts val="2100"/>
              </a:lnSpc>
              <a:spcBef>
                <a:spcPct val="0"/>
              </a:spcBef>
              <a:buFont typeface="Calibri" panose="020F0502020204030204" pitchFamily="34" charset="0"/>
              <a:buChar char="‒"/>
            </a:pPr>
            <a:endParaRPr lang="es-ES_tradnl" altLang="en-US" noProof="0" dirty="0" smtClean="0">
              <a:latin typeface="Verdana" pitchFamily="34" charset="0"/>
              <a:ea typeface="ＭＳ Ｐゴシック" pitchFamily="34" charset="-128"/>
            </a:endParaRPr>
          </a:p>
          <a:p>
            <a:pPr marL="171450" indent="-171450" eaLnBrk="1" hangingPunct="1">
              <a:lnSpc>
                <a:spcPts val="2100"/>
              </a:lnSpc>
              <a:spcBef>
                <a:spcPct val="0"/>
              </a:spcBef>
              <a:buFont typeface="Calibri" panose="020F0502020204030204" pitchFamily="34" charset="0"/>
              <a:buChar char="‒"/>
            </a:pPr>
            <a:r>
              <a:rPr lang="es-ES_tradnl" altLang="en-US" noProof="0" dirty="0" smtClean="0">
                <a:latin typeface="Verdana" pitchFamily="34" charset="0"/>
              </a:rPr>
              <a:t>Las capacidades y los recursos necesarios variarán según el tamaño de</a:t>
            </a:r>
            <a:r>
              <a:rPr lang="es-ES_tradnl" altLang="en-US" baseline="0" noProof="0" dirty="0" smtClean="0">
                <a:latin typeface="Verdana" pitchFamily="34" charset="0"/>
              </a:rPr>
              <a:t> la superficie </a:t>
            </a:r>
            <a:r>
              <a:rPr lang="es-ES_tradnl" altLang="en-US" noProof="0" dirty="0" smtClean="0">
                <a:latin typeface="Verdana" pitchFamily="34" charset="0"/>
              </a:rPr>
              <a:t>de implementación (economías de escala) y si algunas actividades se realizan in situ o se centralizan en un sistema nacional, además de los servicios de recopilación de datos: almacenamiento, análisis, evaluación, interpretación, presentación de informes, uso de los datos, etc.</a:t>
            </a:r>
            <a:endParaRPr lang="es-ES_tradnl" altLang="en-US" noProof="0" dirty="0" smtClean="0">
              <a:latin typeface="Verdana" pitchFamily="34" charset="0"/>
              <a:ea typeface="ＭＳ Ｐゴシック" pitchFamily="34" charset="-128"/>
            </a:endParaRPr>
          </a:p>
        </p:txBody>
      </p:sp>
      <p:sp>
        <p:nvSpPr>
          <p:cNvPr id="10445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AEAC421-469B-4D3E-9FFE-42B1DA4A8261}" type="slidenum">
              <a:rPr lang="en-GB" altLang="en-US" smtClean="0"/>
              <a:pPr/>
              <a:t>55</a:t>
            </a:fld>
            <a:endParaRPr lang="es-ES" altLang="en-US" dirty="0" smtClean="0"/>
          </a:p>
        </p:txBody>
      </p:sp>
    </p:spTree>
    <p:extLst>
      <p:ext uri="{BB962C8B-B14F-4D97-AF65-F5344CB8AC3E}">
        <p14:creationId xmlns:p14="http://schemas.microsoft.com/office/powerpoint/2010/main" val="2423908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56</a:t>
            </a:fld>
            <a:endParaRPr lang="es-ES" altLang="en-US" dirty="0" smtClean="0"/>
          </a:p>
        </p:txBody>
      </p:sp>
    </p:spTree>
    <p:extLst>
      <p:ext uri="{BB962C8B-B14F-4D97-AF65-F5344CB8AC3E}">
        <p14:creationId xmlns:p14="http://schemas.microsoft.com/office/powerpoint/2010/main" val="4267899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1064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5E545A9-7639-440D-9C98-AA126A1A6E90}" type="slidenum">
              <a:rPr lang="en-GB" altLang="en-US" smtClean="0"/>
              <a:pPr/>
              <a:t>57</a:t>
            </a:fld>
            <a:endParaRPr lang="es-ES" altLang="en-US" dirty="0" smtClean="0"/>
          </a:p>
        </p:txBody>
      </p:sp>
    </p:spTree>
    <p:extLst>
      <p:ext uri="{BB962C8B-B14F-4D97-AF65-F5344CB8AC3E}">
        <p14:creationId xmlns:p14="http://schemas.microsoft.com/office/powerpoint/2010/main" val="1069482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Calibri" panose="020F0502020204030204" pitchFamily="34" charset="0"/>
              <a:buChar char="‒"/>
            </a:pPr>
            <a:r>
              <a:rPr lang="es-ES_tradnl" altLang="en-US" noProof="0" dirty="0" smtClean="0">
                <a:latin typeface="Verdana" pitchFamily="34" charset="0"/>
              </a:rPr>
              <a:t>Identifique las actividades que se implementarán y determine cómo puede</a:t>
            </a:r>
            <a:r>
              <a:rPr lang="es-ES_tradnl" altLang="en-US" baseline="0" noProof="0" dirty="0" smtClean="0">
                <a:latin typeface="Verdana" pitchFamily="34" charset="0"/>
              </a:rPr>
              <a:t> hacerse el seguimiento</a:t>
            </a:r>
            <a:r>
              <a:rPr lang="es-ES_tradnl" altLang="en-US" noProof="0" dirty="0" smtClean="0">
                <a:latin typeface="Verdana" pitchFamily="34" charset="0"/>
              </a:rPr>
              <a:t>: programas públicos, mercados de carbono, esquemas de gestión forestal, inventarios forestales, esquemas ad hoc. ¿Las actividades están alineadas con las necesidades e intereses locales? ¿Cómo se documentarán la implementación y los resultados?</a:t>
            </a:r>
          </a:p>
        </p:txBody>
      </p:sp>
      <p:sp>
        <p:nvSpPr>
          <p:cNvPr id="10854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19D7588-37E6-411F-958C-8D920F9D8F6B}" type="slidenum">
              <a:rPr lang="en-GB" altLang="en-US" smtClean="0"/>
              <a:pPr/>
              <a:t>58</a:t>
            </a:fld>
            <a:endParaRPr lang="es-ES" altLang="en-US" dirty="0" smtClean="0"/>
          </a:p>
        </p:txBody>
      </p:sp>
    </p:spTree>
    <p:extLst>
      <p:ext uri="{BB962C8B-B14F-4D97-AF65-F5344CB8AC3E}">
        <p14:creationId xmlns:p14="http://schemas.microsoft.com/office/powerpoint/2010/main" val="84440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6</a:t>
            </a:fld>
            <a:endParaRPr lang="es-ES" altLang="en-US" dirty="0" smtClean="0"/>
          </a:p>
        </p:txBody>
      </p:sp>
    </p:spTree>
    <p:extLst>
      <p:ext uri="{BB962C8B-B14F-4D97-AF65-F5344CB8AC3E}">
        <p14:creationId xmlns:p14="http://schemas.microsoft.com/office/powerpoint/2010/main" val="3343577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59</a:t>
            </a:fld>
            <a:endParaRPr lang="es-ES" dirty="0"/>
          </a:p>
        </p:txBody>
      </p:sp>
    </p:spTree>
    <p:extLst>
      <p:ext uri="{BB962C8B-B14F-4D97-AF65-F5344CB8AC3E}">
        <p14:creationId xmlns:p14="http://schemas.microsoft.com/office/powerpoint/2010/main" val="3137594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63</a:t>
            </a:fld>
            <a:endParaRPr lang="es-ES" dirty="0"/>
          </a:p>
        </p:txBody>
      </p:sp>
    </p:spTree>
    <p:extLst>
      <p:ext uri="{BB962C8B-B14F-4D97-AF65-F5344CB8AC3E}">
        <p14:creationId xmlns:p14="http://schemas.microsoft.com/office/powerpoint/2010/main" val="22040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Verdana" panose="020B0604030504040204" pitchFamily="34" charset="0"/>
              <a:buChar char="−"/>
            </a:pPr>
            <a:r>
              <a:rPr lang="es-ES_tradnl" altLang="en-US" noProof="0" dirty="0" smtClean="0">
                <a:latin typeface="Verdana" pitchFamily="34" charset="0"/>
              </a:rPr>
              <a:t>Es necesario incluir el SC como parte de los sistemas de seguimiento para REDD+.</a:t>
            </a:r>
          </a:p>
          <a:p>
            <a:pPr marL="171450" indent="-171450" eaLnBrk="1" hangingPunct="1">
              <a:buFont typeface="Verdana" panose="020B0604030504040204" pitchFamily="34" charset="0"/>
              <a:buChar char="−"/>
            </a:pPr>
            <a:endParaRPr lang="es-ES_tradnl" altLang="en-US" noProof="0"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es-ES_tradnl" altLang="en-US" noProof="0" dirty="0" smtClean="0">
                <a:latin typeface="Verdana" pitchFamily="34" charset="0"/>
              </a:rPr>
              <a:t>La Conferencia de las Partes en la CMNUCC ha solicitado a los países que creen sistemas nacionales de vigilancia forestal como parte de las actividades de REDD+. Fundamentalmente, estos sistemas requieren información del área forestal y de los cambios en el área forestal y de las reservas de carbono asociadas y los cambios en estas. Muchos de los datos que se incluirán en estos sistemas provendrán de la detección remota, pero los datos a nivel terrestre serán esenciales no solo para calibrar los datos de detección remota, sino también para evaluar el cambio que no puede medirse fácilmente con imágenes satelitales, en especial las tasas de degradación y de mejora forestal.</a:t>
            </a:r>
          </a:p>
          <a:p>
            <a:pPr marL="171450" indent="-171450" eaLnBrk="1" hangingPunct="1">
              <a:buFont typeface="Verdana" panose="020B0604030504040204" pitchFamily="34" charset="0"/>
              <a:buChar char="−"/>
            </a:pPr>
            <a:endParaRPr lang="es-ES_tradnl" altLang="en-US" noProof="0"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es-ES_tradnl" altLang="en-US" noProof="0" dirty="0" smtClean="0">
                <a:latin typeface="Verdana" pitchFamily="34" charset="0"/>
              </a:rPr>
              <a:t>En primera instancia, las estimaciones de las emisiones y absorciones de carbono como parte de los sistemas nacionales pueden realizarse con datos de exactitud relativamente baja (nivel 1), pero con el transcurso del tiempo, la especificidad de estas estimaciones y de las referencias podrían verse muy aumentadas por la disponibilidad de la información de nivel 3 del ámbito local que podría obtenerse a través del SC.</a:t>
            </a:r>
          </a:p>
          <a:p>
            <a:pPr eaLnBrk="1" hangingPunct="1"/>
            <a:endParaRPr lang="es-ES_tradnl" altLang="en-US" noProof="0"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7</a:t>
            </a:fld>
            <a:endParaRPr lang="es-ES" altLang="en-US" dirty="0" smtClean="0"/>
          </a:p>
        </p:txBody>
      </p:sp>
    </p:spTree>
    <p:extLst>
      <p:ext uri="{BB962C8B-B14F-4D97-AF65-F5344CB8AC3E}">
        <p14:creationId xmlns:p14="http://schemas.microsoft.com/office/powerpoint/2010/main" val="358790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Verdana" panose="020B0604030504040204" pitchFamily="34" charset="0"/>
              <a:buChar char="−"/>
            </a:pPr>
            <a:r>
              <a:rPr lang="es-ES_tradnl" altLang="en-US" noProof="0" dirty="0" smtClean="0">
                <a:latin typeface="Verdana" pitchFamily="34" charset="0"/>
              </a:rPr>
              <a:t>La mayoría de los países no tiene datos adecuados de inventarios forestales nacionales para esto, pero en los lugares donde las comunidades participan en la gestión de los bosques, dichos datos podrían reunirse.</a:t>
            </a:r>
            <a:endParaRPr lang="es-ES_tradnl" altLang="en-US" noProof="0" dirty="0" smtClean="0">
              <a:latin typeface="Verdana" pitchFamily="34" charset="0"/>
              <a:ea typeface="ＭＳ Ｐゴシック" pitchFamily="34" charset="-128"/>
            </a:endParaRPr>
          </a:p>
          <a:p>
            <a:endParaRPr lang="es-ES_tradnl" altLang="en-US" noProof="0" dirty="0" smtClean="0">
              <a:ea typeface="ＭＳ Ｐゴシック" pitchFamily="34" charset="-128"/>
            </a:endParaRPr>
          </a:p>
        </p:txBody>
      </p:sp>
      <p:sp>
        <p:nvSpPr>
          <p:cNvPr id="348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FBB7D9E-401B-46EC-BB52-521D2923AD7D}" type="slidenum">
              <a:rPr lang="en-GB" altLang="en-US" smtClean="0"/>
              <a:pPr/>
              <a:t>8</a:t>
            </a:fld>
            <a:endParaRPr lang="es-ES" altLang="en-US" dirty="0" smtClean="0"/>
          </a:p>
        </p:txBody>
      </p:sp>
    </p:spTree>
    <p:extLst>
      <p:ext uri="{BB962C8B-B14F-4D97-AF65-F5344CB8AC3E}">
        <p14:creationId xmlns:p14="http://schemas.microsoft.com/office/powerpoint/2010/main" val="316839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s-ES_tradnl" altLang="en-US" noProof="0" dirty="0" smtClean="0"/>
              <a:t>Las</a:t>
            </a:r>
            <a:r>
              <a:rPr lang="es-ES_tradnl" altLang="en-US" baseline="0" noProof="0" dirty="0" smtClean="0"/>
              <a:t> actividades de </a:t>
            </a:r>
            <a:r>
              <a:rPr lang="es-ES_tradnl" altLang="en-US" noProof="0" dirty="0" smtClean="0"/>
              <a:t>REDD+ y los sistemas </a:t>
            </a:r>
            <a:r>
              <a:rPr lang="es-ES_tradnl" altLang="en-US" sz="1200" noProof="0" dirty="0" smtClean="0"/>
              <a:t>SNVF </a:t>
            </a:r>
            <a:r>
              <a:rPr lang="es-ES_tradnl" altLang="en-US" noProof="0" dirty="0" smtClean="0"/>
              <a:t>y MNV se implementarán siguiendo un enfoque por etapas.</a:t>
            </a:r>
          </a:p>
          <a:p>
            <a:pPr marL="171450" indent="-171450">
              <a:buFontTx/>
              <a:buChar char="−"/>
            </a:pPr>
            <a:endParaRPr lang="es-ES_tradnl" altLang="en-US" noProof="0" dirty="0" smtClean="0">
              <a:ea typeface="ＭＳ Ｐゴシック" pitchFamily="34" charset="-128"/>
            </a:endParaRPr>
          </a:p>
          <a:p>
            <a:pPr marL="171450" indent="-171450" eaLnBrk="1" hangingPunct="1">
              <a:buFontTx/>
              <a:buChar char="−"/>
            </a:pPr>
            <a:r>
              <a:rPr lang="es-ES_tradnl" altLang="en-US" noProof="0" dirty="0" smtClean="0">
                <a:latin typeface="Verdana" pitchFamily="34" charset="0"/>
              </a:rPr>
              <a:t>El SC</a:t>
            </a:r>
            <a:r>
              <a:rPr lang="es-ES_tradnl" altLang="en-US" baseline="0" noProof="0" dirty="0" smtClean="0">
                <a:latin typeface="Verdana" pitchFamily="34" charset="0"/>
              </a:rPr>
              <a:t> </a:t>
            </a:r>
            <a:r>
              <a:rPr lang="es-ES_tradnl" altLang="en-US" noProof="0" dirty="0" smtClean="0">
                <a:latin typeface="Verdana" pitchFamily="34" charset="0"/>
              </a:rPr>
              <a:t>ofrece la oportunidad de proporcionar información más detallada —datos de nivel 3, enfoque 3— aunque solo en las áreas en las que las comunidades participan activamente en la gestión de bosques o en las actividades de REDD+.</a:t>
            </a:r>
          </a:p>
          <a:p>
            <a:pPr marL="171450" indent="-171450" eaLnBrk="1" hangingPunct="1">
              <a:buFontTx/>
              <a:buChar char="−"/>
            </a:pPr>
            <a:endParaRPr lang="es-ES_tradnl" altLang="en-US" noProof="0" dirty="0" smtClean="0">
              <a:latin typeface="Verdana" pitchFamily="34" charset="0"/>
              <a:ea typeface="ＭＳ Ｐゴシック" pitchFamily="34" charset="-128"/>
            </a:endParaRPr>
          </a:p>
          <a:p>
            <a:pPr marL="171450" indent="-171450" eaLnBrk="1" hangingPunct="1">
              <a:buFontTx/>
              <a:buChar char="−"/>
            </a:pPr>
            <a:r>
              <a:rPr lang="es-ES_tradnl" altLang="en-US" noProof="0" dirty="0" smtClean="0">
                <a:latin typeface="Verdana" pitchFamily="34" charset="0"/>
              </a:rPr>
              <a:t>Una posible contribución importante del SC</a:t>
            </a:r>
            <a:r>
              <a:rPr lang="es-ES_tradnl" altLang="en-US" baseline="0" noProof="0" dirty="0" smtClean="0">
                <a:latin typeface="Verdana" pitchFamily="34" charset="0"/>
              </a:rPr>
              <a:t> </a:t>
            </a:r>
            <a:r>
              <a:rPr lang="es-ES_tradnl" altLang="en-US" noProof="0" dirty="0" smtClean="0">
                <a:latin typeface="Verdana" pitchFamily="34" charset="0"/>
              </a:rPr>
              <a:t>es la</a:t>
            </a:r>
            <a:r>
              <a:rPr lang="es-ES_tradnl" altLang="en-US" baseline="0" noProof="0" dirty="0" smtClean="0">
                <a:latin typeface="Verdana" pitchFamily="34" charset="0"/>
              </a:rPr>
              <a:t> incorporación </a:t>
            </a:r>
            <a:r>
              <a:rPr lang="es-ES_tradnl" altLang="en-US" noProof="0" dirty="0" smtClean="0">
                <a:latin typeface="Verdana" pitchFamily="34" charset="0"/>
              </a:rPr>
              <a:t>del </a:t>
            </a:r>
            <a:r>
              <a:rPr lang="es-ES_tradnl" altLang="en-US" i="1" noProof="0" dirty="0" smtClean="0">
                <a:latin typeface="Verdana" pitchFamily="34" charset="0"/>
              </a:rPr>
              <a:t>tipo de gestión</a:t>
            </a:r>
            <a:r>
              <a:rPr lang="es-ES_tradnl" altLang="en-US" noProof="0" dirty="0" smtClean="0">
                <a:latin typeface="Verdana" pitchFamily="34" charset="0"/>
              </a:rPr>
              <a:t> como una nueva variable para la clasificación de los bosques y la estimación de las emisiones y absorciones de carbono. habitualmente, el SNVF clasifica las tierras y los bosques de acuerdo con el tipo de uso de la tierra o cubierta de vegetación, pero no puede identificar diferentes prácticas de gestión. El SC puede proporcionar esta información ya que las comunidades pueden identificar y mapear polígonos de bosque según diferentes tipos de gestión. Estas particularidades pueden ayudar a explicar la variabilidad del contenido, las emisiones y las absorciones de carbono en los bosques y reducir la incertidumbre de la información en REDD+.</a:t>
            </a:r>
            <a:endParaRPr lang="es-ES_tradnl" altLang="en-US" noProof="0" dirty="0" smtClean="0">
              <a:ea typeface="ＭＳ Ｐゴシック" pitchFamily="34" charset="-128"/>
            </a:endParaRPr>
          </a:p>
          <a:p>
            <a:endParaRPr lang="es-ES_tradnl" altLang="en-US" noProof="0" dirty="0" smtClean="0">
              <a:ea typeface="ＭＳ Ｐゴシック" pitchFamily="34" charset="-128"/>
            </a:endParaRPr>
          </a:p>
          <a:p>
            <a:endParaRPr lang="es-ES_tradnl" altLang="en-US" noProof="0" dirty="0" smtClean="0">
              <a:ea typeface="ＭＳ Ｐゴシック" pitchFamily="34" charset="-128"/>
            </a:endParaRPr>
          </a:p>
        </p:txBody>
      </p:sp>
      <p:sp>
        <p:nvSpPr>
          <p:cNvPr id="368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6A7B999-031D-49E5-85DC-57BFCC547F28}" type="slidenum">
              <a:rPr lang="en-GB" altLang="en-US" smtClean="0"/>
              <a:pPr/>
              <a:t>9</a:t>
            </a:fld>
            <a:endParaRPr lang="es-ES" altLang="en-US" dirty="0" smtClean="0"/>
          </a:p>
        </p:txBody>
      </p:sp>
    </p:spTree>
    <p:extLst>
      <p:ext uri="{BB962C8B-B14F-4D97-AF65-F5344CB8AC3E}">
        <p14:creationId xmlns:p14="http://schemas.microsoft.com/office/powerpoint/2010/main" val="292395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s-ES_tradnl" altLang="en-US" noProof="0" dirty="0" smtClean="0"/>
              <a:t>Las decisiones adoptadas en la CP indican que los SNVF deben ser congruentes con los métodos y las estimaciones de emisiones y absorciones de los inventarios nacionales de emisiones y absorciones de gases de efecto invernadero (GEI). Estos inventarios, presentados periódicamente por los países a la CMNUCC, se basan en las metodologías publicadas por el IPCC. En el caso de los capítulos “Uso de la tierra, cambios del uso de la tierra y silvicultura” (IPCC [2003], OBP-UTCUTS) o “Agricultura, silvicultura y otros usos de la tierra” (IPCC [2006], </a:t>
            </a:r>
            <a:r>
              <a:rPr lang="es-ES_tradnl" altLang="en-US" i="1" noProof="0" dirty="0" smtClean="0"/>
              <a:t>Directrices</a:t>
            </a:r>
            <a:r>
              <a:rPr lang="es-ES_tradnl" altLang="en-US" i="1" baseline="0" noProof="0" dirty="0" smtClean="0"/>
              <a:t> para </a:t>
            </a:r>
            <a:r>
              <a:rPr lang="es-ES_tradnl" altLang="en-US" i="1" noProof="0" dirty="0" smtClean="0"/>
              <a:t>AFOLU</a:t>
            </a:r>
            <a:r>
              <a:rPr lang="es-ES_tradnl" altLang="en-US" noProof="0" dirty="0" smtClean="0"/>
              <a:t>), las dos fuentes principales de información son las reservas de carbono y los cambios en las reservas, por un lado,</a:t>
            </a:r>
            <a:r>
              <a:rPr lang="es-ES_tradnl" altLang="en-US" baseline="0" noProof="0" dirty="0" smtClean="0"/>
              <a:t> </a:t>
            </a:r>
            <a:r>
              <a:rPr lang="es-ES_tradnl" altLang="en-US" noProof="0" dirty="0" smtClean="0"/>
              <a:t>y la información geográfica sobre las zonas destinadas a diferentes usos de la tierra, por el otro; este segundo grupo de información se conoce también como datos de actividad (DA). El enfoque por etapas indica que los sistemas de seguimiento deben avanzar hacia la generación de datos locales de nivel 3 sobre las reservas de carbono e información geográficamente explícita sobre las áreas forestales con actualizaciones frecuentes y de alta resolución. Un programa adecuado de SC podría contribuir a la generación de estos dos tipos de información.</a:t>
            </a:r>
          </a:p>
          <a:p>
            <a:pPr marL="171450" indent="-171450">
              <a:buFont typeface="Calibri" panose="020F0502020204030204" pitchFamily="34" charset="0"/>
              <a:buChar char="−"/>
            </a:pPr>
            <a:endParaRPr lang="es-ES_tradnl" altLang="en-US" noProof="0" dirty="0" smtClean="0">
              <a:ea typeface="ＭＳ Ｐゴシック" pitchFamily="34" charset="-128"/>
            </a:endParaRPr>
          </a:p>
          <a:p>
            <a:pPr marL="171450" indent="-171450">
              <a:buFont typeface="Calibri" panose="020F0502020204030204" pitchFamily="34" charset="0"/>
              <a:buChar char="−"/>
            </a:pPr>
            <a:r>
              <a:rPr lang="es-ES_tradnl" altLang="en-US" noProof="0" dirty="0" smtClean="0"/>
              <a:t>Nota: INGEI= Inventarios nacionales de gases de efecto invernadero.</a:t>
            </a:r>
          </a:p>
        </p:txBody>
      </p:sp>
      <p:sp>
        <p:nvSpPr>
          <p:cNvPr id="389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2030CFF-90F1-4AFC-8C7D-74884330D828}" type="slidenum">
              <a:rPr lang="en-GB" altLang="en-US" smtClean="0"/>
              <a:pPr/>
              <a:t>10</a:t>
            </a:fld>
            <a:endParaRPr lang="es-ES" altLang="en-US" dirty="0" smtClean="0"/>
          </a:p>
        </p:txBody>
      </p:sp>
    </p:spTree>
    <p:extLst>
      <p:ext uri="{BB962C8B-B14F-4D97-AF65-F5344CB8AC3E}">
        <p14:creationId xmlns:p14="http://schemas.microsoft.com/office/powerpoint/2010/main" val="20550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234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3156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9988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71762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8768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23624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4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81843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66284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698578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rPr>
              <a:t>Espacio para el logotipo del socio </a:t>
            </a:r>
            <a:r>
              <a:rPr dirty="0"/>
              <a:t/>
            </a:r>
            <a:br>
              <a:rPr dirty="0"/>
            </a:br>
            <a:r>
              <a:rPr lang="en-GB" sz="800" dirty="0">
                <a:solidFill>
                  <a:srgbClr val="D5D2CA"/>
                </a:solidFill>
              </a:rPr>
              <a:t>(coloque una forma en blanco detrás de la del logotipo para ocultar este texto y borde)</a:t>
            </a: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41354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400288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C8C79F35-39C9-41B4-A1EE-EA4DE9558890}" type="datetimeFigureOut">
              <a:rPr lang="es-ES"/>
              <a:pPr>
                <a:defRPr/>
              </a:pPr>
              <a:t>26/04/2017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6138EBC1-C55B-43CD-BDE1-288EB542D706}" type="slidenum">
              <a:rPr lang="es-ES"/>
              <a:pPr>
                <a:defRPr/>
              </a:pPr>
              <a:t>‹#›</a:t>
            </a:fld>
            <a:endParaRPr lang="es-ES" dirty="0"/>
          </a:p>
        </p:txBody>
      </p:sp>
    </p:spTree>
    <p:extLst>
      <p:ext uri="{BB962C8B-B14F-4D97-AF65-F5344CB8AC3E}">
        <p14:creationId xmlns:p14="http://schemas.microsoft.com/office/powerpoint/2010/main" val="6689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2320148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762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259711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025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10874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rPr>
              <a:t>Espacio para el logotipo del socio </a:t>
            </a:r>
            <a:r>
              <a:rPr dirty="0"/>
              <a:t/>
            </a:r>
            <a:br>
              <a:rPr dirty="0"/>
            </a:br>
            <a:r>
              <a:rPr lang="en-GB" sz="800" dirty="0">
                <a:solidFill>
                  <a:srgbClr val="D5D2CA"/>
                </a:solidFill>
              </a:rPr>
              <a:t>(coloque una forma en blanco detrás de la del logotipo para ocultar este texto y borde)</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47798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28856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79875"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err="1" smtClean="0"/>
              <a:t>Klik</a:t>
            </a:r>
            <a:r>
              <a:rPr lang="en-GB" altLang="en-US" dirty="0" smtClean="0"/>
              <a:t> om de </a:t>
            </a:r>
            <a:r>
              <a:rPr lang="en-GB" altLang="en-US" dirty="0" err="1" smtClean="0"/>
              <a:t>modelstijlen</a:t>
            </a:r>
            <a:r>
              <a:rPr lang="en-GB" altLang="en-US" dirty="0" smtClean="0"/>
              <a:t> </a:t>
            </a:r>
            <a:r>
              <a:rPr lang="en-GB" altLang="en-US" dirty="0" err="1" smtClean="0"/>
              <a:t>te</a:t>
            </a:r>
            <a:r>
              <a:rPr lang="en-GB" altLang="en-US" dirty="0" smtClean="0"/>
              <a:t> </a:t>
            </a:r>
            <a:r>
              <a:rPr lang="en-GB" altLang="en-US" dirty="0" err="1" smtClean="0"/>
              <a:t>bewerken</a:t>
            </a:r>
            <a:endParaRPr lang="en-GB" altLang="en-US" dirty="0" smtClean="0"/>
          </a:p>
          <a:p>
            <a:pPr lvl="1"/>
            <a:r>
              <a:rPr lang="en-GB" altLang="en-US" dirty="0" err="1" smtClean="0"/>
              <a:t>Tweede</a:t>
            </a:r>
            <a:r>
              <a:rPr lang="en-GB" altLang="en-US" dirty="0" smtClean="0"/>
              <a:t> </a:t>
            </a:r>
            <a:r>
              <a:rPr lang="en-GB" altLang="en-US" dirty="0" err="1" smtClean="0"/>
              <a:t>niveau</a:t>
            </a:r>
            <a:endParaRPr lang="en-GB" altLang="en-US" dirty="0" smtClean="0"/>
          </a:p>
          <a:p>
            <a:pPr lvl="2"/>
            <a:r>
              <a:rPr lang="en-GB" altLang="en-US" dirty="0" err="1" smtClean="0"/>
              <a:t>Derde</a:t>
            </a:r>
            <a:r>
              <a:rPr lang="en-GB" altLang="en-US" dirty="0" smtClean="0"/>
              <a:t> </a:t>
            </a:r>
            <a:r>
              <a:rPr lang="en-GB" altLang="en-US" dirty="0" err="1" smtClean="0"/>
              <a:t>niveau</a:t>
            </a:r>
            <a:endParaRPr lang="en-GB" altLang="en-US" dirty="0" smtClean="0"/>
          </a:p>
          <a:p>
            <a:pPr lvl="3"/>
            <a:r>
              <a:rPr lang="en-GB" altLang="en-US" dirty="0" err="1" smtClean="0"/>
              <a:t>Vierde</a:t>
            </a:r>
            <a:r>
              <a:rPr lang="en-GB" altLang="en-US" dirty="0" smtClean="0"/>
              <a:t> </a:t>
            </a:r>
            <a:r>
              <a:rPr lang="en-GB" altLang="en-US" dirty="0" err="1" smtClean="0"/>
              <a:t>niveau</a:t>
            </a:r>
            <a:endParaRPr lang="en-GB" altLang="en-US" dirty="0" smtClean="0"/>
          </a:p>
          <a:p>
            <a:pPr lvl="4"/>
            <a:r>
              <a:rPr lang="en-GB" altLang="en-US" dirty="0" err="1" smtClean="0"/>
              <a:t>Vijfde</a:t>
            </a:r>
            <a:r>
              <a:rPr lang="en-GB" altLang="en-US" dirty="0" smtClean="0"/>
              <a:t> </a:t>
            </a:r>
            <a:r>
              <a:rPr lang="en-GB" altLang="en-US" dirty="0" err="1" smtClean="0"/>
              <a:t>niveau</a:t>
            </a:r>
            <a:endParaRPr lang="en-GB" altLang="en-US" dirty="0" smtClean="0"/>
          </a:p>
          <a:p>
            <a:pPr lvl="4"/>
            <a:endParaRPr lang="en-GB" altLang="en-US" dirty="0" smtClean="0"/>
          </a:p>
        </p:txBody>
      </p:sp>
      <p:sp>
        <p:nvSpPr>
          <p:cNvPr id="19" name="Rectangle 1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 name="TextBox 19"/>
          <p:cNvSpPr txBox="1"/>
          <p:nvPr userDrawn="1"/>
        </p:nvSpPr>
        <p:spPr>
          <a:xfrm>
            <a:off x="917970" y="6066913"/>
            <a:ext cx="7619201" cy="784830"/>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Módulo 2.4: Incorporación del SC en el seguimiento nacional (o subnacional/jurisdiccional) de REDD+</a:t>
            </a:r>
            <a:endParaRPr lang="es-E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p>
        </p:txBody>
      </p:sp>
      <p:sp>
        <p:nvSpPr>
          <p:cNvPr id="21" name="Chevron 2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2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69" r:id="rId2"/>
    <p:sldLayoutId id="2147483670" r:id="rId3"/>
    <p:sldLayoutId id="2147483671" r:id="rId4"/>
    <p:sldLayoutId id="2147483672" r:id="rId5"/>
    <p:sldLayoutId id="2147483673" r:id="rId6"/>
    <p:sldLayoutId id="2147483674" r:id="rId7"/>
    <p:sldLayoutId id="2147483675"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6" r:id="rId19"/>
    <p:sldLayoutId id="2147483677" r:id="rId20"/>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ＭＳ Ｐゴシック" charset="0"/>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2pPr>
      <a:lvl3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3pPr>
      <a:lvl4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4pPr>
      <a:lvl5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ＭＳ Ｐゴシック" charset="0"/>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ＭＳ Ｐゴシック" charset="0"/>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hrc.org/resources/fieldguides/carbon/pdf/WHRC_FieldGuide_Spanish.pdf#page=65" TargetMode="External"/><Relationship Id="rId7" Type="http://schemas.openxmlformats.org/officeDocument/2006/relationships/hyperlink" Target="http://202.99.63.183/tanhui/thjl/Winrock%20International%20%E7%A2%B3%E7%9B%91%E6%B5%8B%E6%8C%87%E5%8D%9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un.org.vn/en/component/docman/cat_view/130-un-viet-nam-joint-publications/209-climate-change-joint-un-publications.html?orderby=dmdate_published" TargetMode="External"/><Relationship Id="rId5" Type="http://schemas.openxmlformats.org/officeDocument/2006/relationships/hyperlink" Target="http://www.ansab.org/wp-content/uploads/2010/08/Carbon-Measurement-Guideline-REDD-final.pdf" TargetMode="External"/><Relationship Id="rId4" Type="http://schemas.openxmlformats.org/officeDocument/2006/relationships/hyperlink" Target="http://www.communitycarbonforestry.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forestry-suppliers.com/index1.asp"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alianza-mredd.org/wp-content/uploads/2013/11/4_Balderas-2013-WhitePaper.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26" y="164125"/>
            <a:ext cx="8807438" cy="1499877"/>
          </a:xfrm>
        </p:spPr>
        <p:txBody>
          <a:bodyPr/>
          <a:lstStyle/>
          <a:p>
            <a:pPr eaLnBrk="1" hangingPunct="1">
              <a:defRPr/>
            </a:pPr>
            <a:r>
              <a:rPr lang="es-ES_tradnl" sz="2800" noProof="0" dirty="0" smtClean="0"/>
              <a:t>Módulo 2.4: Incorporación del seguimiento comunitario (SC) en el seguimiento nacional (o subnacional/jurisdiccional)* de REDD+</a:t>
            </a:r>
            <a:endParaRPr lang="es-ES_tradnl" sz="2800" noProof="0" dirty="0" smtClean="0">
              <a:ea typeface="+mj-ea"/>
            </a:endParaRPr>
          </a:p>
        </p:txBody>
      </p:sp>
      <p:pic>
        <p:nvPicPr>
          <p:cNvPr id="25605" name="Picture 1" descr="J:\Docs twinned Feb 28\Work\Kyoto project\Images\Kyoto Images\Tanzania Verplanke picture 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245" y="1981200"/>
            <a:ext cx="2470517" cy="346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4" y="5762625"/>
            <a:ext cx="8780585" cy="109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6" name="Picture 5"/>
          <p:cNvPicPr>
            <a:picLocks/>
          </p:cNvPicPr>
          <p:nvPr/>
        </p:nvPicPr>
        <p:blipFill rotWithShape="1">
          <a:blip r:embed="rId4" cstate="print">
            <a:extLst>
              <a:ext uri="{28A0092B-C50C-407E-A947-70E740481C1C}">
                <a14:useLocalDpi xmlns:a14="http://schemas.microsoft.com/office/drawing/2010/main" val="0"/>
              </a:ext>
            </a:extLst>
          </a:blip>
          <a:srcRect/>
          <a:stretch/>
        </p:blipFill>
        <p:spPr bwMode="hidden">
          <a:xfrm>
            <a:off x="0" y="6209732"/>
            <a:ext cx="3179135" cy="648267"/>
          </a:xfrm>
          <a:prstGeom prst="rect">
            <a:avLst/>
          </a:prstGeom>
        </p:spPr>
      </p:pic>
      <p:pic>
        <p:nvPicPr>
          <p:cNvPr id="7" name="Picture 6"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8"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9" name="Rechte verbindingslijn 8"/>
          <p:cNvCxnSpPr/>
          <p:nvPr/>
        </p:nvCxnSpPr>
        <p:spPr>
          <a:xfrm>
            <a:off x="380770" y="5859990"/>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1" name="Picture 10"/>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2" name="Rectangle 11"/>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
        <p:nvSpPr>
          <p:cNvPr id="25604" name="Tijdelijke aanduiding voor tekst 6"/>
          <p:cNvSpPr>
            <a:spLocks noGrp="1"/>
          </p:cNvSpPr>
          <p:nvPr>
            <p:ph type="body" sz="quarter" idx="10"/>
          </p:nvPr>
        </p:nvSpPr>
        <p:spPr>
          <a:xfrm>
            <a:off x="46205" y="1645701"/>
            <a:ext cx="6316748" cy="4089952"/>
          </a:xfrm>
        </p:spPr>
        <p:txBody>
          <a:bodyPr/>
          <a:lstStyle/>
          <a:p>
            <a:pPr eaLnBrk="1" hangingPunct="1">
              <a:lnSpc>
                <a:spcPct val="100000"/>
              </a:lnSpc>
              <a:buFont typeface="Wingdings" pitchFamily="2" charset="2"/>
              <a:buNone/>
            </a:pPr>
            <a:r>
              <a:rPr lang="es-ES_tradnl" altLang="en-US" sz="1600" i="1" noProof="0" dirty="0" smtClean="0"/>
              <a:t>Autores del módulo:</a:t>
            </a:r>
          </a:p>
          <a:p>
            <a:pPr marL="990600" indent="-542925" eaLnBrk="1" hangingPunct="1">
              <a:lnSpc>
                <a:spcPct val="100000"/>
              </a:lnSpc>
              <a:buNone/>
            </a:pPr>
            <a:r>
              <a:rPr lang="es-ES_tradnl" altLang="en-US" sz="1400" noProof="0" dirty="0" smtClean="0"/>
              <a:t>Arturo Balderas Torres, </a:t>
            </a:r>
            <a:r>
              <a:rPr lang="es-ES_tradnl" sz="1400" noProof="0" dirty="0" smtClean="0"/>
              <a:t>Universidad Nacional Autónoma de México</a:t>
            </a:r>
          </a:p>
          <a:p>
            <a:pPr marL="990600" indent="-542925" eaLnBrk="1" hangingPunct="1">
              <a:lnSpc>
                <a:spcPct val="100000"/>
              </a:lnSpc>
              <a:buNone/>
            </a:pPr>
            <a:r>
              <a:rPr lang="es-ES_tradnl" altLang="en-US" sz="1400" noProof="0" dirty="0" smtClean="0"/>
              <a:t>Margaret Skutsch, </a:t>
            </a:r>
            <a:r>
              <a:rPr lang="es-ES_tradnl" sz="1400" noProof="0" dirty="0" smtClean="0"/>
              <a:t>Universidad Nacional Autónoma de México</a:t>
            </a:r>
          </a:p>
          <a:p>
            <a:pPr eaLnBrk="1" hangingPunct="1">
              <a:lnSpc>
                <a:spcPct val="100000"/>
              </a:lnSpc>
              <a:buFont typeface="Wingdings" pitchFamily="2" charset="2"/>
              <a:buNone/>
            </a:pPr>
            <a:r>
              <a:rPr lang="es-ES_tradnl" altLang="en-US" sz="1400" i="1" noProof="0" dirty="0" smtClean="0"/>
              <a:t>Al finalizar el curso, los participantes deben ser capaces de lo siguiente:</a:t>
            </a:r>
          </a:p>
          <a:p>
            <a:pPr eaLnBrk="1" hangingPunct="1">
              <a:lnSpc>
                <a:spcPct val="100000"/>
              </a:lnSpc>
              <a:buFont typeface="Arial" pitchFamily="34" charset="0"/>
              <a:buChar char="•"/>
            </a:pPr>
            <a:r>
              <a:rPr lang="es-ES_tradnl" altLang="en-US" sz="1400" noProof="0" dirty="0" smtClean="0"/>
              <a:t>Presentar argumentos sobre los beneficios del SC como un elemento dentro del seguimiento nacional de REDD+</a:t>
            </a:r>
            <a:endParaRPr lang="es-ES_tradnl" altLang="en-US" sz="1400" noProof="0" dirty="0" smtClean="0">
              <a:ea typeface="ＭＳ Ｐゴシック" pitchFamily="34" charset="-128"/>
            </a:endParaRPr>
          </a:p>
          <a:p>
            <a:pPr eaLnBrk="1" hangingPunct="1">
              <a:lnSpc>
                <a:spcPct val="100000"/>
              </a:lnSpc>
              <a:buFont typeface="Arial" pitchFamily="34" charset="0"/>
              <a:buChar char="•"/>
            </a:pPr>
            <a:r>
              <a:rPr lang="es-ES_tradnl" altLang="en-US" sz="1400" noProof="0" dirty="0" smtClean="0"/>
              <a:t>Explicar los pasos necesarios para establecer el SC como un elemento dentro del seguimiento nacional de REDD+</a:t>
            </a:r>
          </a:p>
          <a:p>
            <a:pPr eaLnBrk="1" hangingPunct="1">
              <a:lnSpc>
                <a:spcPct val="100000"/>
              </a:lnSpc>
              <a:buFont typeface="Arial" pitchFamily="34" charset="0"/>
              <a:buNone/>
            </a:pPr>
            <a:r>
              <a:rPr lang="es-ES_tradnl" altLang="en-US" sz="1400" noProof="0" dirty="0" smtClean="0"/>
              <a:t>* </a:t>
            </a:r>
            <a:r>
              <a:rPr lang="es-ES_tradnl" altLang="en-US" sz="1400" i="1" noProof="0" dirty="0" smtClean="0"/>
              <a:t>El asesoramiento presentado aquí se aplica de igual manera a los casos de seguimiento nacional y subnacional/jurisdiccional de REDD+.</a:t>
            </a:r>
          </a:p>
          <a:p>
            <a:pPr eaLnBrk="1" hangingPunct="1">
              <a:lnSpc>
                <a:spcPct val="100000"/>
              </a:lnSpc>
              <a:buFont typeface="Arial" pitchFamily="34" charset="0"/>
              <a:buChar char="•"/>
            </a:pPr>
            <a:endParaRPr lang="es-ES_tradnl" altLang="en-US" sz="1600" noProof="0" dirty="0" smtClean="0">
              <a:ea typeface="ＭＳ Ｐゴシック" pitchFamily="34" charset="-128"/>
            </a:endParaRPr>
          </a:p>
          <a:p>
            <a:pPr eaLnBrk="1" hangingPunct="1">
              <a:lnSpc>
                <a:spcPct val="100000"/>
              </a:lnSpc>
              <a:buFont typeface="Arial" pitchFamily="34" charset="0"/>
              <a:buChar char="•"/>
            </a:pPr>
            <a:endParaRPr lang="es-ES_tradnl" altLang="en-US" sz="1600" noProof="0" dirty="0" smtClean="0">
              <a:ea typeface="ＭＳ Ｐゴシック" pitchFamily="34" charset="-128"/>
            </a:endParaRPr>
          </a:p>
          <a:p>
            <a:pPr eaLnBrk="1" hangingPunct="1">
              <a:lnSpc>
                <a:spcPct val="100000"/>
              </a:lnSpc>
              <a:buFont typeface="Wingdings" pitchFamily="2" charset="2"/>
              <a:buNone/>
            </a:pPr>
            <a:endParaRPr lang="es-ES_tradnl" altLang="en-US" sz="16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43013" y="1562288"/>
            <a:ext cx="70929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222250" y="150320"/>
            <a:ext cx="8712188" cy="1299290"/>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sz="2800" noProof="0" dirty="0" smtClean="0">
                <a:solidFill>
                  <a:schemeClr val="bg2"/>
                </a:solidFill>
                <a:latin typeface="Verdana" pitchFamily="34" charset="0"/>
              </a:rPr>
              <a:t>Oportunidad para aplicar el SC como parte de un enfoque en etapas para establecer SNVF</a:t>
            </a:r>
          </a:p>
        </p:txBody>
      </p:sp>
      <p:sp>
        <p:nvSpPr>
          <p:cNvPr id="4" name="CuadroTexto 13"/>
          <p:cNvSpPr txBox="1">
            <a:spLocks noChangeArrowheads="1"/>
          </p:cNvSpPr>
          <p:nvPr/>
        </p:nvSpPr>
        <p:spPr bwMode="auto">
          <a:xfrm>
            <a:off x="6562732" y="5581878"/>
            <a:ext cx="226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200" dirty="0" smtClean="0"/>
              <a:t>Basado en Balderas Torres (2013)</a:t>
            </a:r>
            <a:endParaRPr lang="es-ES_tradnl"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357" y="157616"/>
            <a:ext cx="8442796" cy="791650"/>
          </a:xfrm>
        </p:spPr>
        <p:txBody>
          <a:bodyPr/>
          <a:lstStyle/>
          <a:p>
            <a:pPr eaLnBrk="1" hangingPunct="1">
              <a:defRPr/>
            </a:pPr>
            <a:r>
              <a:rPr lang="es-ES_tradnl" noProof="0" dirty="0" smtClean="0"/>
              <a:t>Ventajas del SC</a:t>
            </a:r>
            <a:endParaRPr lang="es-ES_tradnl" noProof="0" dirty="0" smtClean="0">
              <a:ea typeface="+mj-ea"/>
            </a:endParaRPr>
          </a:p>
        </p:txBody>
      </p:sp>
      <p:sp>
        <p:nvSpPr>
          <p:cNvPr id="39940" name="Marcador de texto 2"/>
          <p:cNvSpPr>
            <a:spLocks noGrp="1"/>
          </p:cNvSpPr>
          <p:nvPr>
            <p:ph type="body" sz="quarter" idx="10"/>
          </p:nvPr>
        </p:nvSpPr>
        <p:spPr>
          <a:xfrm>
            <a:off x="561975" y="1379538"/>
            <a:ext cx="8207375" cy="4019550"/>
          </a:xfrm>
        </p:spPr>
        <p:txBody>
          <a:bodyPr/>
          <a:lstStyle/>
          <a:p>
            <a:pPr eaLnBrk="1" hangingPunct="1">
              <a:lnSpc>
                <a:spcPct val="100000"/>
              </a:lnSpc>
            </a:pPr>
            <a:r>
              <a:rPr lang="es-ES_tradnl" altLang="en-US" sz="2400" noProof="0" dirty="0" smtClean="0"/>
              <a:t>Mediciones exactas</a:t>
            </a:r>
          </a:p>
          <a:p>
            <a:pPr eaLnBrk="1" hangingPunct="1">
              <a:lnSpc>
                <a:spcPct val="100000"/>
              </a:lnSpc>
            </a:pPr>
            <a:r>
              <a:rPr lang="es-ES_tradnl" altLang="en-US" sz="2400" noProof="0" dirty="0" smtClean="0"/>
              <a:t>Permite la actualización frecuente de los datos</a:t>
            </a:r>
            <a:endParaRPr lang="es-ES_tradnl" altLang="en-US" sz="2400" noProof="0" dirty="0" smtClean="0">
              <a:ea typeface="ＭＳ Ｐゴシック" pitchFamily="34" charset="-128"/>
            </a:endParaRPr>
          </a:p>
          <a:p>
            <a:pPr eaLnBrk="1" hangingPunct="1">
              <a:lnSpc>
                <a:spcPct val="100000"/>
              </a:lnSpc>
            </a:pPr>
            <a:r>
              <a:rPr lang="es-ES_tradnl" altLang="en-US" sz="2400" noProof="0" dirty="0" smtClean="0"/>
              <a:t>Recopilación de datos con bajos costos</a:t>
            </a:r>
            <a:endParaRPr lang="es-ES_tradnl" altLang="en-US" sz="2400" noProof="0" dirty="0" smtClean="0">
              <a:ea typeface="ＭＳ Ｐゴシック" pitchFamily="34" charset="-128"/>
            </a:endParaRPr>
          </a:p>
          <a:p>
            <a:pPr eaLnBrk="1" hangingPunct="1">
              <a:lnSpc>
                <a:spcPct val="100000"/>
              </a:lnSpc>
            </a:pPr>
            <a:r>
              <a:rPr lang="es-ES_tradnl" altLang="en-US" sz="2400" noProof="0" dirty="0" smtClean="0"/>
              <a:t>Acceso a zonas remotas</a:t>
            </a:r>
            <a:endParaRPr lang="es-ES_tradnl" altLang="en-US" sz="2400" noProof="0" dirty="0" smtClean="0">
              <a:ea typeface="ＭＳ Ｐゴシック" pitchFamily="34" charset="-128"/>
            </a:endParaRPr>
          </a:p>
          <a:p>
            <a:pPr eaLnBrk="1" hangingPunct="1">
              <a:lnSpc>
                <a:spcPct val="100000"/>
              </a:lnSpc>
            </a:pPr>
            <a:r>
              <a:rPr lang="es-ES_tradnl" altLang="en-US" sz="2400" noProof="0" dirty="0" smtClean="0"/>
              <a:t>Multifuncional</a:t>
            </a:r>
            <a:endParaRPr lang="es-ES_tradnl" altLang="en-US" sz="2400" noProof="0" dirty="0" smtClean="0">
              <a:ea typeface="ＭＳ Ｐゴシック" pitchFamily="34" charset="-128"/>
            </a:endParaRPr>
          </a:p>
          <a:p>
            <a:pPr eaLnBrk="1" hangingPunct="1">
              <a:lnSpc>
                <a:spcPct val="100000"/>
              </a:lnSpc>
            </a:pPr>
            <a:r>
              <a:rPr lang="es-ES_tradnl" altLang="en-US" sz="2400" noProof="0" dirty="0" smtClean="0"/>
              <a:t>Transparente</a:t>
            </a:r>
          </a:p>
          <a:p>
            <a:pPr eaLnBrk="1" hangingPunct="1">
              <a:lnSpc>
                <a:spcPct val="100000"/>
              </a:lnSpc>
            </a:pPr>
            <a:r>
              <a:rPr lang="es-ES_tradnl" altLang="en-US" sz="2400" noProof="0" dirty="0" smtClean="0"/>
              <a:t>Mejora</a:t>
            </a:r>
            <a:r>
              <a:rPr lang="es-ES_tradnl" noProof="0" dirty="0" smtClean="0"/>
              <a:t> la </a:t>
            </a:r>
            <a:r>
              <a:rPr lang="es-ES_tradnl" altLang="en-US" sz="2400" noProof="0" dirty="0" smtClean="0"/>
              <a:t>toma de decisiones</a:t>
            </a:r>
            <a:endParaRPr lang="es-ES_tradnl" altLang="en-US" sz="2400" b="1"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1866047"/>
          </a:xfrm>
        </p:spPr>
        <p:txBody>
          <a:bodyPr/>
          <a:lstStyle/>
          <a:p>
            <a:pPr eaLnBrk="1" hangingPunct="1">
              <a:defRPr/>
            </a:pPr>
            <a:r>
              <a:rPr lang="es-ES_tradnl" noProof="0" dirty="0" smtClean="0"/>
              <a:t>Desafíos iniciales para incluir el SC en los sistemas nacionales de vigilancia para REDD+</a:t>
            </a:r>
            <a:endParaRPr lang="es-ES_tradnl" noProof="0" dirty="0" smtClean="0">
              <a:ea typeface="+mj-ea"/>
            </a:endParaRPr>
          </a:p>
        </p:txBody>
      </p:sp>
      <p:sp>
        <p:nvSpPr>
          <p:cNvPr id="41988" name="Marcador de texto 2"/>
          <p:cNvSpPr>
            <a:spLocks noGrp="1"/>
          </p:cNvSpPr>
          <p:nvPr>
            <p:ph type="body" sz="quarter" idx="10"/>
          </p:nvPr>
        </p:nvSpPr>
        <p:spPr>
          <a:xfrm>
            <a:off x="561975" y="2236850"/>
            <a:ext cx="7983538" cy="3495675"/>
          </a:xfrm>
        </p:spPr>
        <p:txBody>
          <a:bodyPr/>
          <a:lstStyle/>
          <a:p>
            <a:pPr eaLnBrk="1" hangingPunct="1">
              <a:lnSpc>
                <a:spcPct val="100000"/>
              </a:lnSpc>
            </a:pPr>
            <a:r>
              <a:rPr lang="es-ES_tradnl" altLang="en-US" noProof="0" dirty="0" smtClean="0"/>
              <a:t>Coherencia de los métodos con las directrices del IPCC, el inventario nacional de gases de efecto invernadero (INGEI) y los NREF/NRF presentados a la CMNUCC para actividades de REDD+.</a:t>
            </a:r>
          </a:p>
          <a:p>
            <a:pPr eaLnBrk="1" hangingPunct="1">
              <a:lnSpc>
                <a:spcPct val="100000"/>
              </a:lnSpc>
            </a:pPr>
            <a:r>
              <a:rPr lang="es-ES_tradnl" altLang="en-US" noProof="0" dirty="0" smtClean="0"/>
              <a:t>Uso uniforme de las definiciones de bosque.</a:t>
            </a:r>
          </a:p>
          <a:p>
            <a:pPr eaLnBrk="1" hangingPunct="1">
              <a:lnSpc>
                <a:spcPct val="100000"/>
              </a:lnSpc>
            </a:pPr>
            <a:r>
              <a:rPr lang="es-ES_tradnl" altLang="en-US" noProof="0" dirty="0" smtClean="0"/>
              <a:t>Los datos deben ser uniformes entre las comunidades que producen datos mediante el SC (variables, métodos y formatos).</a:t>
            </a:r>
          </a:p>
          <a:p>
            <a:pPr eaLnBrk="1" hangingPunct="1">
              <a:lnSpc>
                <a:spcPct val="100000"/>
              </a:lnSpc>
            </a:pPr>
            <a:r>
              <a:rPr lang="es-ES_tradnl" altLang="en-US" noProof="0" dirty="0" smtClean="0"/>
              <a:t>Se requieren protocolos estandarizados.</a:t>
            </a:r>
          </a:p>
          <a:p>
            <a:pPr eaLnBrk="1" hangingPunct="1">
              <a:lnSpc>
                <a:spcPct val="100000"/>
              </a:lnSpc>
            </a:pPr>
            <a:endParaRPr lang="es-ES_tradnl" altLang="en-US"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accent5">
                  <a:lumMod val="75000"/>
                </a:schemeClr>
              </a:buClr>
              <a:buSzPct val="100000"/>
              <a:buFont typeface="Verdana" pitchFamily="34" charset="0"/>
              <a:buAutoNum type="arabicPeriod"/>
            </a:pPr>
            <a:r>
              <a:rPr lang="es-ES_tradnl" altLang="en-US" sz="1800" b="1" noProof="0" dirty="0" smtClean="0">
                <a:solidFill>
                  <a:schemeClr val="accent5"/>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602" y="102579"/>
            <a:ext cx="8291286" cy="1293967"/>
          </a:xfrm>
        </p:spPr>
        <p:txBody>
          <a:bodyPr/>
          <a:lstStyle/>
          <a:p>
            <a:pPr eaLnBrk="1" hangingPunct="1">
              <a:defRPr/>
            </a:pPr>
            <a:r>
              <a:rPr lang="es-ES_tradnl" sz="2600" noProof="0" dirty="0" smtClean="0"/>
              <a:t>Integración del SC en la medición, notificación y verificación (MNV) de nivel nacional y el SNVF</a:t>
            </a:r>
            <a:endParaRPr lang="es-ES_tradnl" sz="2600" noProof="0" dirty="0" smtClean="0">
              <a:ea typeface="+mj-ea"/>
            </a:endParaRPr>
          </a:p>
        </p:txBody>
      </p:sp>
      <p:sp>
        <p:nvSpPr>
          <p:cNvPr id="44036" name="Marcador de texto 3"/>
          <p:cNvSpPr>
            <a:spLocks noGrp="1"/>
          </p:cNvSpPr>
          <p:nvPr>
            <p:ph type="body" sz="quarter" idx="17"/>
          </p:nvPr>
        </p:nvSpPr>
        <p:spPr>
          <a:xfrm>
            <a:off x="236538" y="1910017"/>
            <a:ext cx="3810000" cy="3132137"/>
          </a:xfrm>
        </p:spPr>
        <p:txBody>
          <a:bodyPr/>
          <a:lstStyle/>
          <a:p>
            <a:pPr eaLnBrk="1" hangingPunct="1"/>
            <a:r>
              <a:rPr lang="es-ES_tradnl" altLang="en-US" sz="2000" noProof="0" dirty="0" smtClean="0"/>
              <a:t>Supuesto:</a:t>
            </a:r>
          </a:p>
          <a:p>
            <a:pPr eaLnBrk="1" hangingPunct="1"/>
            <a:r>
              <a:rPr lang="es-ES_tradnl" altLang="en-US" sz="2000" noProof="0" dirty="0" smtClean="0"/>
              <a:t>El programa nacional de REDD+ está implementando un enfoque descendente basado en la interpretación de imágenes satelitales y datos de carbono de nivel 1 y posiblemente de nivel 2 (inventarios forestales nacionales).</a:t>
            </a:r>
            <a:endParaRPr lang="es-ES_tradnl" altLang="en-US" sz="2000" noProof="0" dirty="0" smtClean="0">
              <a:ea typeface="ＭＳ Ｐゴシック" pitchFamily="34" charset="-128"/>
            </a:endParaRPr>
          </a:p>
        </p:txBody>
      </p:sp>
      <p:pic>
        <p:nvPicPr>
          <p:cNvPr id="44037" name="Picture 1" descr="J:\Docs twinned Feb 28\Work\Kyoto project\Images\Kyoto Images\nepal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1852002"/>
            <a:ext cx="44481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474788"/>
            <a:ext cx="83756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p:cNvSpPr>
            <a:spLocks noGrp="1"/>
          </p:cNvSpPr>
          <p:nvPr>
            <p:ph type="title"/>
          </p:nvPr>
        </p:nvSpPr>
        <p:spPr>
          <a:xfrm>
            <a:off x="158750" y="198288"/>
            <a:ext cx="8970950" cy="1353086"/>
          </a:xfrm>
        </p:spPr>
        <p:txBody>
          <a:bodyPr/>
          <a:lstStyle/>
          <a:p>
            <a:pPr eaLnBrk="1" hangingPunct="1">
              <a:defRPr/>
            </a:pPr>
            <a:r>
              <a:rPr lang="es-ES_tradnl" sz="2800" noProof="0" dirty="0" smtClean="0"/>
              <a:t>Principales oportunidades para integrar el SC en la MNV nacional y el SNVF</a:t>
            </a:r>
            <a:endParaRPr lang="es-ES_tradnl" sz="2800" noProof="0" dirty="0" smtClean="0">
              <a:ea typeface="+mj-ea"/>
            </a:endParaRPr>
          </a:p>
        </p:txBody>
      </p:sp>
      <p:sp>
        <p:nvSpPr>
          <p:cNvPr id="46085" name="Rectángulo 7"/>
          <p:cNvSpPr>
            <a:spLocks noChangeArrowheads="1"/>
          </p:cNvSpPr>
          <p:nvPr/>
        </p:nvSpPr>
        <p:spPr bwMode="auto">
          <a:xfrm>
            <a:off x="174625" y="5495925"/>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endParaRPr lang="es-ES_tradnl" altLang="en-US" dirty="0"/>
          </a:p>
        </p:txBody>
      </p:sp>
      <p:sp>
        <p:nvSpPr>
          <p:cNvPr id="5" name="CuadroTexto 13"/>
          <p:cNvSpPr txBox="1">
            <a:spLocks noChangeArrowheads="1"/>
          </p:cNvSpPr>
          <p:nvPr/>
        </p:nvSpPr>
        <p:spPr bwMode="auto">
          <a:xfrm>
            <a:off x="4402628" y="5720377"/>
            <a:ext cx="226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200" dirty="0" smtClean="0"/>
              <a:t>Basado en Balderas Torres (</a:t>
            </a:r>
            <a:r>
              <a:rPr lang="es-ES_tradnl" altLang="en-US" sz="1200" dirty="0" smtClean="0"/>
              <a:t>2014)</a:t>
            </a:r>
            <a:endParaRPr lang="es-ES_tradnl"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7"/>
            <a:ext cx="8662295" cy="1147509"/>
          </a:xfrm>
        </p:spPr>
        <p:txBody>
          <a:bodyPr/>
          <a:lstStyle/>
          <a:p>
            <a:pPr eaLnBrk="1" hangingPunct="1">
              <a:defRPr/>
            </a:pPr>
            <a:r>
              <a:rPr lang="es-ES_tradnl" noProof="0" dirty="0" smtClean="0"/>
              <a:t>Oportunidad 1. Recopilación de datos</a:t>
            </a:r>
            <a:br>
              <a:rPr lang="es-ES_tradnl" noProof="0" dirty="0" smtClean="0"/>
            </a:br>
            <a:r>
              <a:rPr lang="es-ES_tradnl" noProof="0" dirty="0" smtClean="0"/>
              <a:t>en programas públicos</a:t>
            </a:r>
            <a:endParaRPr lang="es-ES_tradnl" noProof="0" dirty="0">
              <a:ea typeface="+mj-ea"/>
            </a:endParaRPr>
          </a:p>
        </p:txBody>
      </p:sp>
      <p:sp>
        <p:nvSpPr>
          <p:cNvPr id="48132" name="Marcador de texto 2"/>
          <p:cNvSpPr>
            <a:spLocks noGrp="1"/>
          </p:cNvSpPr>
          <p:nvPr>
            <p:ph type="body" sz="quarter" idx="10"/>
          </p:nvPr>
        </p:nvSpPr>
        <p:spPr>
          <a:xfrm>
            <a:off x="0" y="1518444"/>
            <a:ext cx="4562475" cy="4089400"/>
          </a:xfrm>
        </p:spPr>
        <p:txBody>
          <a:bodyPr/>
          <a:lstStyle/>
          <a:p>
            <a:pPr eaLnBrk="1" hangingPunct="1"/>
            <a:r>
              <a:rPr lang="es-ES_tradnl" altLang="en-US" sz="1800" noProof="0" dirty="0" smtClean="0">
                <a:solidFill>
                  <a:schemeClr val="tx1"/>
                </a:solidFill>
              </a:rPr>
              <a:t>Actividades preparadas para aumentar el tamaño de la muestra de los inventarios forestales:</a:t>
            </a:r>
          </a:p>
          <a:p>
            <a:pPr lvl="1" eaLnBrk="1" hangingPunct="1"/>
            <a:r>
              <a:rPr lang="es-ES_tradnl" altLang="en-US" sz="1800" noProof="0" dirty="0" smtClean="0">
                <a:solidFill>
                  <a:schemeClr val="tx1"/>
                </a:solidFill>
              </a:rPr>
              <a:t>Brigadas comunitarias</a:t>
            </a:r>
          </a:p>
          <a:p>
            <a:pPr lvl="1" eaLnBrk="1" hangingPunct="1"/>
            <a:r>
              <a:rPr lang="es-ES_tradnl" altLang="en-US" sz="1800" noProof="0" dirty="0" smtClean="0">
                <a:solidFill>
                  <a:schemeClr val="tx1"/>
                </a:solidFill>
              </a:rPr>
              <a:t>Como parte de los programas existentes (PSA, conservación, GCB, etc.)</a:t>
            </a:r>
          </a:p>
          <a:p>
            <a:pPr eaLnBrk="1" hangingPunct="1"/>
            <a:r>
              <a:rPr lang="es-ES_tradnl" altLang="en-US" sz="1800" noProof="0" dirty="0" smtClean="0">
                <a:solidFill>
                  <a:schemeClr val="tx1"/>
                </a:solidFill>
              </a:rPr>
              <a:t>Beneficio principal: sueldos para las brigadas, acceso a los programas públicos.</a:t>
            </a:r>
          </a:p>
          <a:p>
            <a:pPr eaLnBrk="1" hangingPunct="1"/>
            <a:r>
              <a:rPr lang="es-ES_tradnl" altLang="en-US" sz="1800" dirty="0" smtClean="0">
                <a:solidFill>
                  <a:schemeClr val="tx1"/>
                </a:solidFill>
              </a:rPr>
              <a:t>Es m</a:t>
            </a:r>
            <a:r>
              <a:rPr lang="es-ES_tradnl" altLang="en-US" sz="1800" noProof="0" dirty="0" smtClean="0">
                <a:solidFill>
                  <a:schemeClr val="tx1"/>
                </a:solidFill>
              </a:rPr>
              <a:t>ás fácil alinear los protocolos con los sistemas nacionales.</a:t>
            </a:r>
            <a:endParaRPr lang="es-ES_tradnl" altLang="en-US" sz="1800" noProof="0" dirty="0" smtClean="0">
              <a:solidFill>
                <a:schemeClr val="tx1"/>
              </a:solidFill>
              <a:ea typeface="ＭＳ Ｐゴシック" pitchFamily="34" charset="-128"/>
            </a:endParaRPr>
          </a:p>
        </p:txBody>
      </p:sp>
      <p:pic>
        <p:nvPicPr>
          <p:cNvPr id="48133" name="Picture 1" descr="J:\Docs twinned Feb 28\Work\Kyoto project\Images\Kyoto Images\Senegal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993900"/>
            <a:ext cx="4184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344537"/>
          </a:xfrm>
        </p:spPr>
        <p:txBody>
          <a:bodyPr/>
          <a:lstStyle/>
          <a:p>
            <a:pPr eaLnBrk="1" hangingPunct="1">
              <a:defRPr/>
            </a:pPr>
            <a:r>
              <a:rPr lang="es-ES_tradnl" noProof="0" dirty="0" smtClean="0"/>
              <a:t>Oportunidad 2. Actividades impulsadas por el acceso local a beneficios y cobeneficios</a:t>
            </a:r>
            <a:endParaRPr lang="es-ES_tradnl" noProof="0" dirty="0">
              <a:ea typeface="+mj-ea"/>
            </a:endParaRPr>
          </a:p>
        </p:txBody>
      </p:sp>
      <p:sp>
        <p:nvSpPr>
          <p:cNvPr id="50180" name="Marcador de texto 2"/>
          <p:cNvSpPr>
            <a:spLocks noGrp="1"/>
          </p:cNvSpPr>
          <p:nvPr>
            <p:ph type="body" sz="quarter" idx="10"/>
          </p:nvPr>
        </p:nvSpPr>
        <p:spPr>
          <a:xfrm>
            <a:off x="476518" y="1920875"/>
            <a:ext cx="7534007" cy="3919093"/>
          </a:xfrm>
        </p:spPr>
        <p:txBody>
          <a:bodyPr/>
          <a:lstStyle/>
          <a:p>
            <a:pPr eaLnBrk="1" hangingPunct="1"/>
            <a:r>
              <a:rPr lang="es-ES_tradnl" altLang="en-US" sz="2000" noProof="0" dirty="0" smtClean="0"/>
              <a:t>El acceso a los beneficios directos locales motiva el SC (p. ej., suministro de agua, madera y otros productos forestales).</a:t>
            </a:r>
          </a:p>
          <a:p>
            <a:pPr eaLnBrk="1" hangingPunct="1"/>
            <a:r>
              <a:rPr lang="es-ES_tradnl" altLang="en-US" sz="2000" noProof="0" dirty="0" smtClean="0"/>
              <a:t>Es necesario alinear los protocolos con los sistemas nacionales.</a:t>
            </a:r>
          </a:p>
          <a:p>
            <a:pPr eaLnBrk="1" hangingPunct="1"/>
            <a:r>
              <a:rPr lang="es-ES_tradnl" altLang="en-US" sz="2000" noProof="0" dirty="0" smtClean="0"/>
              <a:t>Se necesitan acuerdos sobre la propiedad de los datos.</a:t>
            </a:r>
          </a:p>
          <a:p>
            <a:pPr eaLnBrk="1" hangingPunct="1"/>
            <a:r>
              <a:rPr lang="es-ES_tradnl" altLang="en-US" sz="2000" noProof="0" dirty="0" smtClean="0"/>
              <a:t>Es necesario asegurar que las prácticas de gestión tengan efectos positivos en el carbono.</a:t>
            </a:r>
          </a:p>
          <a:p>
            <a:pPr eaLnBrk="1" hangingPunct="1"/>
            <a:endParaRPr lang="es-ES_tradnl" altLang="en-US" sz="20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525587"/>
          </a:xfrm>
        </p:spPr>
        <p:txBody>
          <a:bodyPr/>
          <a:lstStyle/>
          <a:p>
            <a:pPr eaLnBrk="1" hangingPunct="1">
              <a:defRPr/>
            </a:pPr>
            <a:r>
              <a:rPr lang="es-ES_tradnl" noProof="0" dirty="0" smtClean="0"/>
              <a:t>Oportunidad 3. Información de los proyectos en mercados de carbono y esquemas de certificación</a:t>
            </a:r>
            <a:endParaRPr lang="es-ES_tradnl" noProof="0" dirty="0">
              <a:ea typeface="+mj-ea"/>
            </a:endParaRPr>
          </a:p>
        </p:txBody>
      </p:sp>
      <p:sp>
        <p:nvSpPr>
          <p:cNvPr id="51204" name="Marcador de texto 2"/>
          <p:cNvSpPr>
            <a:spLocks noGrp="1"/>
          </p:cNvSpPr>
          <p:nvPr>
            <p:ph type="body" sz="quarter" idx="10"/>
          </p:nvPr>
        </p:nvSpPr>
        <p:spPr>
          <a:xfrm>
            <a:off x="174625" y="2051992"/>
            <a:ext cx="4905375" cy="4089400"/>
          </a:xfrm>
        </p:spPr>
        <p:txBody>
          <a:bodyPr/>
          <a:lstStyle/>
          <a:p>
            <a:pPr eaLnBrk="1" hangingPunct="1"/>
            <a:r>
              <a:rPr lang="es-ES_tradnl" altLang="en-US" sz="2000" noProof="0" dirty="0" smtClean="0"/>
              <a:t>Los proyectos que participan en los mercados o esquemas de carbono como Comercio Justo, Organic y el Consejo de Administración Forestal (CAF) pueden proporcionar datos para los sistemas de MNV.</a:t>
            </a:r>
          </a:p>
          <a:p>
            <a:pPr eaLnBrk="1" hangingPunct="1"/>
            <a:r>
              <a:rPr lang="es-ES_tradnl" altLang="en-US" sz="2000" noProof="0" dirty="0" smtClean="0"/>
              <a:t>Puede haber beneficios</a:t>
            </a:r>
            <a:r>
              <a:rPr lang="es-ES_tradnl" noProof="0" dirty="0" smtClean="0"/>
              <a:t> </a:t>
            </a:r>
            <a:r>
              <a:rPr lang="es-ES_tradnl" altLang="en-US" sz="2000" noProof="0" dirty="0" smtClean="0"/>
              <a:t>para los pueblos locales</a:t>
            </a:r>
            <a:r>
              <a:rPr lang="es-ES_tradnl" noProof="0" dirty="0" smtClean="0"/>
              <a:t> </a:t>
            </a:r>
            <a:r>
              <a:rPr lang="es-ES_tradnl" altLang="en-US" sz="2000" noProof="0" dirty="0" smtClean="0"/>
              <a:t>a partir de los créditos de carbono y las primas para productos certificados.</a:t>
            </a:r>
          </a:p>
          <a:p>
            <a:pPr eaLnBrk="1" hangingPunct="1"/>
            <a:endParaRPr lang="es-ES_tradnl" altLang="en-US" sz="2000" noProof="0" dirty="0" smtClean="0">
              <a:ea typeface="ＭＳ Ｐゴシック" pitchFamily="34" charset="-128"/>
            </a:endParaRPr>
          </a:p>
        </p:txBody>
      </p:sp>
      <p:pic>
        <p:nvPicPr>
          <p:cNvPr id="51205" name="Picture 1" descr="J:\Docs twinned Feb 28\Work\Kyoto project\Images\Kyoto Images\India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193412"/>
            <a:ext cx="35623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353086"/>
          </a:xfrm>
        </p:spPr>
        <p:txBody>
          <a:bodyPr/>
          <a:lstStyle/>
          <a:p>
            <a:pPr eaLnBrk="1" hangingPunct="1">
              <a:defRPr/>
            </a:pPr>
            <a:r>
              <a:rPr lang="es-ES_tradnl" noProof="0" dirty="0" smtClean="0"/>
              <a:t>Oportunidad 4. Implementación</a:t>
            </a:r>
            <a:br>
              <a:rPr lang="es-ES_tradnl" noProof="0" dirty="0" smtClean="0"/>
            </a:br>
            <a:r>
              <a:rPr lang="es-ES_tradnl" noProof="0" dirty="0" smtClean="0"/>
              <a:t>de salvaguardias</a:t>
            </a:r>
            <a:endParaRPr lang="es-ES_tradnl" noProof="0" dirty="0">
              <a:ea typeface="+mj-ea"/>
            </a:endParaRPr>
          </a:p>
        </p:txBody>
      </p:sp>
      <p:sp>
        <p:nvSpPr>
          <p:cNvPr id="53252" name="Marcador de texto 2"/>
          <p:cNvSpPr>
            <a:spLocks noGrp="1"/>
          </p:cNvSpPr>
          <p:nvPr>
            <p:ph type="body" sz="quarter" idx="10"/>
          </p:nvPr>
        </p:nvSpPr>
        <p:spPr>
          <a:xfrm>
            <a:off x="211138" y="1620192"/>
            <a:ext cx="3883025" cy="4600575"/>
          </a:xfrm>
        </p:spPr>
        <p:txBody>
          <a:bodyPr/>
          <a:lstStyle/>
          <a:p>
            <a:pPr eaLnBrk="1" hangingPunct="1"/>
            <a:r>
              <a:rPr lang="es-ES_tradnl" altLang="en-US" noProof="0" dirty="0" smtClean="0"/>
              <a:t>Es necesario documentar la implementación de salvaguardias.</a:t>
            </a:r>
          </a:p>
          <a:p>
            <a:pPr eaLnBrk="1" hangingPunct="1"/>
            <a:r>
              <a:rPr lang="es-ES_tradnl" altLang="en-US" noProof="0" dirty="0" smtClean="0"/>
              <a:t>Estas actividades no pueden estar vinculadas a inventarios forestales, pero la documentación puede proporcionar datos geográficos de las regiones que participan activamente en REDD+.</a:t>
            </a:r>
          </a:p>
        </p:txBody>
      </p:sp>
      <p:pic>
        <p:nvPicPr>
          <p:cNvPr id="53253" name="Picture 1" descr="J:\Docs twinned Feb 28\Work\Kyoto project\Images\Kyoto Images\Ind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882775"/>
            <a:ext cx="4483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tekst 5"/>
          <p:cNvSpPr>
            <a:spLocks noGrp="1"/>
          </p:cNvSpPr>
          <p:nvPr>
            <p:ph type="body" sz="quarter" idx="10"/>
          </p:nvPr>
        </p:nvSpPr>
        <p:spPr>
          <a:xfrm>
            <a:off x="309563" y="1200150"/>
            <a:ext cx="8521700" cy="5124450"/>
          </a:xfrm>
        </p:spPr>
        <p:txBody>
          <a:bodyPr/>
          <a:lstStyle/>
          <a:p>
            <a:pPr eaLnBrk="1" hangingPunct="1">
              <a:lnSpc>
                <a:spcPct val="150000"/>
              </a:lnSpc>
            </a:pPr>
            <a:r>
              <a:rPr lang="es-ES_tradnl" sz="1400" noProof="0" dirty="0" smtClean="0"/>
              <a:t>Sistema de Observación Mundial de la Dinámica de la Cubierta Forestal y la Cubierta Terrestre (GOFC-GOLD) (2014), </a:t>
            </a:r>
            <a:r>
              <a:rPr lang="es-ES_tradnl" sz="1400" i="1" noProof="0" dirty="0" smtClean="0"/>
              <a:t>Sourcebook</a:t>
            </a:r>
            <a:r>
              <a:rPr lang="es-ES_tradnl" sz="1400" noProof="0" dirty="0" smtClean="0"/>
              <a:t> (Libro de consulta), </a:t>
            </a:r>
            <a:r>
              <a:rPr lang="es-ES_tradnl" altLang="en-US" sz="1400" noProof="0" dirty="0" smtClean="0"/>
              <a:t>sección 3.4.</a:t>
            </a:r>
          </a:p>
          <a:p>
            <a:pPr eaLnBrk="1" hangingPunct="1"/>
            <a:r>
              <a:rPr lang="es-ES_tradnl" altLang="en-US" sz="1400" noProof="0" dirty="0" smtClean="0"/>
              <a:t>Grupo Internacional de Expertos sobre el Cambio Climático (IPCC) (2003), </a:t>
            </a:r>
            <a:r>
              <a:rPr lang="es-ES_tradnl" altLang="en-US" sz="1400" i="1" noProof="0" dirty="0" smtClean="0"/>
              <a:t>Orientación sobre las buenas prácticas para uso de la tierra, cambio de uso de la tierra y silvicultura.</a:t>
            </a:r>
          </a:p>
          <a:p>
            <a:pPr eaLnBrk="1" hangingPunct="1"/>
            <a:r>
              <a:rPr lang="es-ES_tradnl" altLang="en-US" sz="1400" noProof="0" dirty="0" smtClean="0"/>
              <a:t>Skutsch, M. (2011), </a:t>
            </a:r>
            <a:r>
              <a:rPr lang="es-ES_tradnl" altLang="en-US" sz="1400" i="1" noProof="0" dirty="0" smtClean="0"/>
              <a:t>Community Forest Monitoring for the Carbon Market: Opportunities under REDD+.</a:t>
            </a:r>
          </a:p>
          <a:p>
            <a:pPr eaLnBrk="1" hangingPunct="1"/>
            <a:r>
              <a:rPr lang="es-ES_tradnl" altLang="en-US" sz="1400" noProof="0" dirty="0" smtClean="0"/>
              <a:t>Danielsen y otros (2013), “Community Monitoring for REDD+: International Promises and Field Realities”, en</a:t>
            </a:r>
            <a:r>
              <a:rPr lang="es-ES_tradnl" altLang="en-US" sz="1400" i="1" noProof="0" dirty="0" smtClean="0"/>
              <a:t> Ecology and Society</a:t>
            </a:r>
            <a:r>
              <a:rPr lang="es-ES_tradnl" altLang="en-US" sz="1400" noProof="0" dirty="0" smtClean="0"/>
              <a:t>.</a:t>
            </a:r>
          </a:p>
          <a:p>
            <a:pPr eaLnBrk="1" hangingPunct="1"/>
            <a:r>
              <a:rPr lang="es-ES_tradnl" altLang="en-US" sz="1400" noProof="0" dirty="0" smtClean="0"/>
              <a:t>Fondo Cooperativo para el Carbono de los Bosques (FCPF) (2011), “Linking Community Monitoring to National Measurement, Reporting, and Verification for REDD+”. Informe sobre un taller del FCPF. </a:t>
            </a:r>
          </a:p>
        </p:txBody>
      </p:sp>
      <p:sp>
        <p:nvSpPr>
          <p:cNvPr id="7" name="Titel 1"/>
          <p:cNvSpPr>
            <a:spLocks noGrp="1"/>
          </p:cNvSpPr>
          <p:nvPr>
            <p:ph type="title"/>
          </p:nvPr>
        </p:nvSpPr>
        <p:spPr>
          <a:xfrm>
            <a:off x="491642" y="230188"/>
            <a:ext cx="8442796" cy="791650"/>
          </a:xfrm>
        </p:spPr>
        <p:txBody>
          <a:bodyPr/>
          <a:lstStyle/>
          <a:p>
            <a:pPr eaLnBrk="1" hangingPunct="1">
              <a:defRPr/>
            </a:pPr>
            <a:r>
              <a:rPr lang="es-ES_tradnl" noProof="0" dirty="0" smtClean="0">
                <a:solidFill>
                  <a:schemeClr val="tx1"/>
                </a:solidFill>
              </a:rPr>
              <a:t>Material de referencia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4294967295"/>
          </p:nvPr>
        </p:nvSpPr>
        <p:spPr>
          <a:xfrm>
            <a:off x="200025" y="1162050"/>
            <a:ext cx="8763000" cy="4248150"/>
          </a:xfrm>
        </p:spPr>
        <p:txBody>
          <a:bodyPr/>
          <a:lstStyle/>
          <a:p>
            <a:r>
              <a:rPr lang="es-ES_tradnl" altLang="en-US" i="1" noProof="0" dirty="0" smtClean="0"/>
              <a:t>¿Cuál de las cuatro oportunidades para el SC que se han identificado cree que resultaría más útil en el caso de su propio país? Considere lo siguiente</a:t>
            </a:r>
            <a:r>
              <a:rPr lang="es-ES_tradnl" altLang="en-US" noProof="0" dirty="0" smtClean="0"/>
              <a:t>: </a:t>
            </a:r>
          </a:p>
          <a:p>
            <a:pPr marL="457200" lvl="1" eaLnBrk="1" hangingPunct="1"/>
            <a:r>
              <a:rPr lang="es-ES_tradnl" altLang="en-US" sz="1800" noProof="0" dirty="0" smtClean="0"/>
              <a:t>¿Existen esquemas públicos dirigidos a las prácticas comunitarias de gestión/conservación de los bosques? </a:t>
            </a:r>
            <a:endParaRPr lang="es-ES_tradnl" altLang="en-US" sz="1800" noProof="0" dirty="0" smtClean="0">
              <a:ea typeface="ＭＳ Ｐゴシック" pitchFamily="34" charset="-128"/>
            </a:endParaRPr>
          </a:p>
          <a:p>
            <a:pPr marL="457200" lvl="1" eaLnBrk="1" hangingPunct="1"/>
            <a:r>
              <a:rPr lang="es-ES_tradnl" altLang="en-US" sz="1800" noProof="0" dirty="0" smtClean="0"/>
              <a:t>¿Hay prácticas de SC en las que la implementación esté dirigida por las comunidades? ¿Las comunidades están interesadas en la prestación local de servicios ambientales específicos?</a:t>
            </a:r>
            <a:endParaRPr lang="es-ES_tradnl" altLang="en-US" sz="1800" noProof="0" dirty="0" smtClean="0">
              <a:ea typeface="ＭＳ Ｐゴシック" pitchFamily="34" charset="-128"/>
            </a:endParaRPr>
          </a:p>
          <a:p>
            <a:pPr marL="457200" lvl="1" eaLnBrk="1" hangingPunct="1"/>
            <a:r>
              <a:rPr lang="es-ES_tradnl" altLang="en-US" sz="1800" noProof="0" dirty="0" smtClean="0"/>
              <a:t>¿Las comunidades participan en mercados de carbono u otros esquemas de certificación?</a:t>
            </a:r>
          </a:p>
          <a:p>
            <a:pPr marL="457200" lvl="1" eaLnBrk="1" hangingPunct="1"/>
            <a:r>
              <a:rPr lang="es-ES_tradnl" altLang="en-US" sz="1800" noProof="0" dirty="0" smtClean="0"/>
              <a:t>¿Las comunidades participan activamente en la implementación de actividades de REDD+? ¿Cómo puede documentarse la participación?</a:t>
            </a:r>
          </a:p>
          <a:p>
            <a:endParaRPr lang="es-ES_tradnl" altLang="en-US" sz="1400" noProof="0" dirty="0" smtClean="0">
              <a:ea typeface="ＭＳ Ｐゴシック" pitchFamily="34" charset="-128"/>
            </a:endParaRPr>
          </a:p>
        </p:txBody>
      </p:sp>
      <p:sp>
        <p:nvSpPr>
          <p:cNvPr id="4" name="Titel 1"/>
          <p:cNvSpPr>
            <a:spLocks noGrp="1"/>
          </p:cNvSpPr>
          <p:nvPr>
            <p:ph type="title"/>
          </p:nvPr>
        </p:nvSpPr>
        <p:spPr>
          <a:xfrm>
            <a:off x="467826" y="182217"/>
            <a:ext cx="8339015" cy="849141"/>
          </a:xfrm>
        </p:spPr>
        <p:txBody>
          <a:bodyPr/>
          <a:lstStyle/>
          <a:p>
            <a:pPr eaLnBrk="1" hangingPunct="1">
              <a:defRPr/>
            </a:pPr>
            <a:r>
              <a:rPr lang="es-ES_tradnl" noProof="0" dirty="0" smtClean="0"/>
              <a:t>Debate 1</a:t>
            </a:r>
            <a:endParaRPr lang="es-ES_tradnl" sz="2800" noProof="0" dirty="0" smtClean="0">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833436"/>
          </a:xfrm>
        </p:spPr>
        <p:txBody>
          <a:bodyPr/>
          <a:lstStyle/>
          <a:p>
            <a:pPr eaLnBrk="1" hangingPunct="1">
              <a:defRPr/>
            </a:pPr>
            <a:r>
              <a:rPr lang="es-ES_tradnl" noProof="0" dirty="0" smtClean="0"/>
              <a:t>Debate 2 </a:t>
            </a:r>
            <a:endParaRPr lang="es-ES_tradnl" noProof="0" dirty="0" smtClean="0">
              <a:ea typeface="+mj-ea"/>
            </a:endParaRPr>
          </a:p>
        </p:txBody>
      </p:sp>
      <p:sp>
        <p:nvSpPr>
          <p:cNvPr id="56324" name="Marcador de texto 2"/>
          <p:cNvSpPr>
            <a:spLocks noGrp="1"/>
          </p:cNvSpPr>
          <p:nvPr>
            <p:ph type="body" sz="quarter" idx="10"/>
          </p:nvPr>
        </p:nvSpPr>
        <p:spPr>
          <a:xfrm>
            <a:off x="363538" y="1425575"/>
            <a:ext cx="8472487" cy="4403725"/>
          </a:xfrm>
        </p:spPr>
        <p:txBody>
          <a:bodyPr/>
          <a:lstStyle/>
          <a:p>
            <a:pPr eaLnBrk="1" hangingPunct="1">
              <a:buFont typeface="Wingdings" pitchFamily="2" charset="2"/>
              <a:buNone/>
            </a:pPr>
            <a:r>
              <a:rPr lang="es-ES_tradnl" altLang="en-US" sz="2000" noProof="0" dirty="0" smtClean="0"/>
              <a:t>El SC puede llevarse a cabo solo en zonas en las que las comunidades participan activamente en la gestión comunitaria de los bosques o actividades de REDD+: </a:t>
            </a:r>
          </a:p>
          <a:p>
            <a:pPr eaLnBrk="1" hangingPunct="1"/>
            <a:r>
              <a:rPr lang="es-ES_tradnl" altLang="en-US" sz="2000" noProof="0" dirty="0" smtClean="0"/>
              <a:t>¿Qué extensión del país podría supervisarse de esta manera? ¿Los datos serían útiles si estuvieran fragmentados?</a:t>
            </a:r>
          </a:p>
          <a:p>
            <a:pPr eaLnBrk="1" hangingPunct="1"/>
            <a:r>
              <a:rPr lang="es-ES_tradnl" altLang="en-US" sz="2000" noProof="0" dirty="0" smtClean="0"/>
              <a:t>¿El SC podría y debería hacerse obligatorio, como una condición para participar en REDD+? </a:t>
            </a:r>
          </a:p>
          <a:p>
            <a:pPr eaLnBrk="1" hangingPunct="1"/>
            <a:r>
              <a:rPr lang="es-ES_tradnl" altLang="en-US" sz="2000" noProof="0" dirty="0" smtClean="0"/>
              <a:t>¿Debe pagarse a las personas para hacerlo (aparte de los fondos desembolsados para la gestión de los bosques propiamente dicha o para la medición del desempeño relacionado con el carbono)?</a:t>
            </a:r>
            <a:endParaRPr lang="es-ES_tradnl" altLang="en-US" sz="20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noProof="0" dirty="0" smtClean="0"/>
              <a:t>Protocolos estandarizados para el SC</a:t>
            </a:r>
          </a:p>
        </p:txBody>
      </p:sp>
      <p:sp>
        <p:nvSpPr>
          <p:cNvPr id="30725" name="Tijdelijke aanduiding voor tekst 2"/>
          <p:cNvSpPr>
            <a:spLocks noGrp="1"/>
          </p:cNvSpPr>
          <p:nvPr>
            <p:ph type="body" sz="quarter" idx="10"/>
          </p:nvPr>
        </p:nvSpPr>
        <p:spPr>
          <a:xfrm>
            <a:off x="142875" y="1455859"/>
            <a:ext cx="9001125" cy="4654550"/>
          </a:xfrm>
        </p:spPr>
        <p:txBody>
          <a:bodyPr/>
          <a:lstStyle/>
          <a:p>
            <a:pPr eaLnBrk="1" hangingPunct="1">
              <a:lnSpc>
                <a:spcPct val="100000"/>
              </a:lnSpc>
            </a:pPr>
            <a:r>
              <a:rPr lang="es-ES_tradnl" sz="1800" noProof="0" dirty="0" smtClean="0">
                <a:latin typeface="Verdana" charset="0"/>
              </a:rPr>
              <a:t>Los datos deben ser compatibles con el SNVF.</a:t>
            </a:r>
          </a:p>
          <a:p>
            <a:pPr eaLnBrk="1" hangingPunct="1">
              <a:lnSpc>
                <a:spcPct val="100000"/>
              </a:lnSpc>
            </a:pPr>
            <a:r>
              <a:rPr lang="es-ES_tradnl" sz="1800" noProof="0" dirty="0" smtClean="0">
                <a:latin typeface="Verdana" charset="0"/>
              </a:rPr>
              <a:t>Es necesario que los datos faciliten las comparaciones y la evaluación entre las diferentes intervenciones de REDD+.</a:t>
            </a:r>
          </a:p>
          <a:p>
            <a:pPr eaLnBrk="1" hangingPunct="1">
              <a:lnSpc>
                <a:spcPct val="100000"/>
              </a:lnSpc>
            </a:pPr>
            <a:r>
              <a:rPr lang="es-ES_tradnl" sz="1800" noProof="0" dirty="0" smtClean="0">
                <a:latin typeface="Verdana" charset="0"/>
              </a:rPr>
              <a:t>Se necesitan protocolos estandarizados (es decir, variables y métodos).</a:t>
            </a:r>
          </a:p>
          <a:p>
            <a:pPr eaLnBrk="1" hangingPunct="1">
              <a:lnSpc>
                <a:spcPct val="100000"/>
              </a:lnSpc>
            </a:pPr>
            <a:r>
              <a:rPr lang="es-ES_tradnl" sz="1800" dirty="0" smtClean="0">
                <a:latin typeface="Verdana" charset="0"/>
              </a:rPr>
              <a:t>Se necesitan m</a:t>
            </a:r>
            <a:r>
              <a:rPr lang="es-ES_tradnl" sz="1800" noProof="0" dirty="0" smtClean="0">
                <a:latin typeface="Verdana" charset="0"/>
              </a:rPr>
              <a:t>étodos para reservas y cambios en las reservas en parcelas permanentes (método de diferencia de existencias).</a:t>
            </a:r>
          </a:p>
          <a:p>
            <a:pPr eaLnBrk="1" hangingPunct="1">
              <a:lnSpc>
                <a:spcPct val="100000"/>
              </a:lnSpc>
            </a:pPr>
            <a:r>
              <a:rPr lang="es-ES_tradnl" sz="1800" noProof="0" dirty="0" smtClean="0">
                <a:latin typeface="Verdana" charset="0"/>
              </a:rPr>
              <a:t>Las estadísticas de las prácticas de gestión también pueden brindar información para evaluar las emisiones y absorciones (método de pérdidas y ganancias).</a:t>
            </a:r>
          </a:p>
          <a:p>
            <a:pPr eaLnBrk="1" hangingPunct="1">
              <a:lnSpc>
                <a:spcPct val="100000"/>
              </a:lnSpc>
            </a:pPr>
            <a:r>
              <a:rPr lang="es-ES_tradnl" sz="1800" noProof="0" dirty="0" smtClean="0">
                <a:latin typeface="Verdana" charset="0"/>
              </a:rPr>
              <a:t>Pueden seleccionarse métodos ad hoc de acuerdo con el contexto local.</a:t>
            </a:r>
          </a:p>
          <a:p>
            <a:pPr eaLnBrk="1" hangingPunct="1">
              <a:lnSpc>
                <a:spcPct val="100000"/>
              </a:lnSpc>
            </a:pPr>
            <a:r>
              <a:rPr lang="es-ES_tradnl" sz="1800" noProof="0" dirty="0" smtClean="0">
                <a:latin typeface="Verdana" charset="0"/>
              </a:rPr>
              <a:t>Estos datos pueden agregarse a los de los inventarios nacionales para aumentar el tamaño de la muestra.</a:t>
            </a:r>
            <a:endParaRPr lang="es-ES_tradnl" sz="1800" noProof="0" dirty="0">
              <a:latin typeface="Verdana" charset="0"/>
            </a:endParaRPr>
          </a:p>
        </p:txBody>
      </p:sp>
    </p:spTree>
    <p:extLst>
      <p:ext uri="{BB962C8B-B14F-4D97-AF65-F5344CB8AC3E}">
        <p14:creationId xmlns:p14="http://schemas.microsoft.com/office/powerpoint/2010/main" val="5086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1001205"/>
          </a:xfrm>
        </p:spPr>
        <p:txBody>
          <a:bodyPr/>
          <a:lstStyle/>
          <a:p>
            <a:pPr eaLnBrk="1" hangingPunct="1">
              <a:defRPr/>
            </a:pPr>
            <a:r>
              <a:rPr lang="es-ES_tradnl" noProof="0" dirty="0" smtClean="0"/>
              <a:t>Funciones del SC en el seguimiento nacional</a:t>
            </a:r>
            <a:endParaRPr lang="es-ES_tradnl" noProof="0" dirty="0" smtClean="0">
              <a:ea typeface="+mj-ea"/>
            </a:endParaRPr>
          </a:p>
        </p:txBody>
      </p:sp>
      <p:sp>
        <p:nvSpPr>
          <p:cNvPr id="30725" name="Tijdelijke aanduiding voor tekst 2"/>
          <p:cNvSpPr>
            <a:spLocks noGrp="1"/>
          </p:cNvSpPr>
          <p:nvPr>
            <p:ph type="body" sz="quarter" idx="10"/>
          </p:nvPr>
        </p:nvSpPr>
        <p:spPr>
          <a:xfrm>
            <a:off x="111125" y="1403350"/>
            <a:ext cx="8905875" cy="4654550"/>
          </a:xfrm>
        </p:spPr>
        <p:txBody>
          <a:bodyPr/>
          <a:lstStyle/>
          <a:p>
            <a:pPr eaLnBrk="1" hangingPunct="1">
              <a:lnSpc>
                <a:spcPct val="100000"/>
              </a:lnSpc>
            </a:pPr>
            <a:r>
              <a:rPr lang="es-ES_tradnl" noProof="0" dirty="0" smtClean="0"/>
              <a:t>Es difícil que el SC haga un seguimiento del área forestal y los cambios en el área </a:t>
            </a:r>
            <a:r>
              <a:rPr lang="es-ES_tradnl" sz="2000" noProof="0" dirty="0" smtClean="0">
                <a:latin typeface="Verdana" charset="0"/>
              </a:rPr>
              <a:t>(seguimiento de la deforestación) </a:t>
            </a:r>
            <a:r>
              <a:rPr lang="es-ES_tradnl" sz="2000" noProof="0" dirty="0" smtClean="0">
                <a:latin typeface="Verdana" charset="0"/>
                <a:sym typeface="Wingdings" panose="05000000000000000000" pitchFamily="2" charset="2"/>
              </a:rPr>
              <a:t></a:t>
            </a:r>
            <a:r>
              <a:rPr lang="es-ES_tradnl" noProof="0" dirty="0" smtClean="0"/>
              <a:t> esto es </a:t>
            </a:r>
            <a:r>
              <a:rPr lang="es-ES_tradnl" sz="2000" noProof="0" dirty="0" smtClean="0">
                <a:latin typeface="Verdana" charset="0"/>
              </a:rPr>
              <a:t>más probable a través de la detección remota.</a:t>
            </a:r>
          </a:p>
          <a:p>
            <a:pPr eaLnBrk="1" hangingPunct="1">
              <a:lnSpc>
                <a:spcPct val="100000"/>
              </a:lnSpc>
            </a:pPr>
            <a:r>
              <a:rPr lang="es-ES_tradnl" sz="2000" noProof="0" dirty="0" smtClean="0">
                <a:latin typeface="Verdana" charset="0"/>
              </a:rPr>
              <a:t>El objetivo primario de un relevamiento del SC es medir las reservas de carbono y los cambios en las reservas de carbono en los bosques de la comunidad.</a:t>
            </a:r>
            <a:endParaRPr lang="es-ES_tradnl" sz="2000" noProof="0" dirty="0" smtClean="0">
              <a:solidFill>
                <a:srgbClr val="FF0000"/>
              </a:solidFill>
              <a:latin typeface="Verdana" charset="0"/>
            </a:endParaRPr>
          </a:p>
          <a:p>
            <a:pPr eaLnBrk="1" hangingPunct="1">
              <a:lnSpc>
                <a:spcPct val="100000"/>
              </a:lnSpc>
            </a:pPr>
            <a:r>
              <a:rPr lang="es-ES_tradnl" sz="2000" dirty="0">
                <a:latin typeface="Verdana" charset="0"/>
              </a:rPr>
              <a:t>E</a:t>
            </a:r>
            <a:r>
              <a:rPr lang="es-ES_tradnl" sz="2000" noProof="0" dirty="0" smtClean="0">
                <a:latin typeface="Verdana" charset="0"/>
              </a:rPr>
              <a:t>l SC también puede brindar información geográfica de las áreas forestales gestionadas (es decir, mapeo participativo).</a:t>
            </a:r>
          </a:p>
          <a:p>
            <a:pPr eaLnBrk="1" hangingPunct="1">
              <a:lnSpc>
                <a:spcPct val="100000"/>
              </a:lnSpc>
            </a:pPr>
            <a:r>
              <a:rPr lang="es-ES_tradnl" sz="2000" noProof="0" dirty="0" smtClean="0">
                <a:latin typeface="Verdana" charset="0"/>
              </a:rPr>
              <a:t>También pueden incluirse nuevas zonas de aforestación.</a:t>
            </a:r>
          </a:p>
          <a:p>
            <a:pPr eaLnBrk="1" hangingPunct="1">
              <a:lnSpc>
                <a:spcPct val="100000"/>
              </a:lnSpc>
            </a:pPr>
            <a:r>
              <a:rPr lang="es-ES_tradnl" sz="2000" noProof="0" dirty="0" smtClean="0">
                <a:latin typeface="Verdana" charset="0"/>
              </a:rPr>
              <a:t>El SC permite la identificación exacta de las trayectorias de los bosques y respalda el análisis de los factores causantes de las emisiones.</a:t>
            </a:r>
            <a:endParaRPr lang="es-ES_tradnl" sz="2000" noProof="0" dirty="0">
              <a:latin typeface="Verdana" charset="0"/>
            </a:endParaRPr>
          </a:p>
        </p:txBody>
      </p:sp>
    </p:spTree>
    <p:extLst>
      <p:ext uri="{BB962C8B-B14F-4D97-AF65-F5344CB8AC3E}">
        <p14:creationId xmlns:p14="http://schemas.microsoft.com/office/powerpoint/2010/main" val="429136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892" y="114365"/>
            <a:ext cx="8680438" cy="1022774"/>
          </a:xfrm>
        </p:spPr>
        <p:txBody>
          <a:bodyPr/>
          <a:lstStyle/>
          <a:p>
            <a:pPr eaLnBrk="1" hangingPunct="1">
              <a:defRPr/>
            </a:pPr>
            <a:r>
              <a:rPr lang="es-ES_tradnl" noProof="0" dirty="0" smtClean="0"/>
              <a:t>Enfoques generales para establecer protocolos (1)</a:t>
            </a:r>
            <a:endParaRPr lang="es-ES_tradnl" noProof="0" dirty="0" smtClean="0">
              <a:ea typeface="+mj-ea"/>
            </a:endParaRPr>
          </a:p>
        </p:txBody>
      </p:sp>
      <p:sp>
        <p:nvSpPr>
          <p:cNvPr id="31749" name="Marcador de texto 2"/>
          <p:cNvSpPr>
            <a:spLocks noGrp="1"/>
          </p:cNvSpPr>
          <p:nvPr>
            <p:ph type="body" sz="quarter" idx="10"/>
          </p:nvPr>
        </p:nvSpPr>
        <p:spPr>
          <a:xfrm>
            <a:off x="169863" y="1323975"/>
            <a:ext cx="8974137" cy="4210050"/>
          </a:xfrm>
        </p:spPr>
        <p:txBody>
          <a:bodyPr/>
          <a:lstStyle/>
          <a:p>
            <a:pPr marL="0" indent="0" eaLnBrk="1" hangingPunct="1">
              <a:lnSpc>
                <a:spcPct val="100000"/>
              </a:lnSpc>
              <a:buFont typeface="Wingdings" charset="0"/>
              <a:buNone/>
              <a:defRPr/>
            </a:pPr>
            <a:r>
              <a:rPr lang="es-ES_tradnl" sz="1800" noProof="0" dirty="0" smtClean="0">
                <a:latin typeface="Verdana" charset="0"/>
              </a:rPr>
              <a:t>Métodos para estimar las reservas de carbono:</a:t>
            </a:r>
            <a:endParaRPr lang="es-ES_tradnl" sz="2000" noProof="0" dirty="0" smtClean="0">
              <a:latin typeface="Verdana" charset="0"/>
            </a:endParaRPr>
          </a:p>
          <a:p>
            <a:pPr eaLnBrk="1" hangingPunct="1">
              <a:lnSpc>
                <a:spcPct val="100000"/>
              </a:lnSpc>
              <a:defRPr/>
            </a:pPr>
            <a:r>
              <a:rPr lang="es-ES_tradnl" sz="1600" noProof="0" dirty="0" smtClean="0">
                <a:latin typeface="Verdana" charset="0"/>
              </a:rPr>
              <a:t>Establezca un inventario forestal y recopile datos de árboles individuales a través del DAP (calibre/cinta) y la altura (clinómetro) y el uso posterior de ecuaciones alométricas para estimar la biomasa. Consulte el manual provisto para este curso, o cualquiera de los enumerados a continuación:</a:t>
            </a:r>
          </a:p>
          <a:p>
            <a:pPr>
              <a:lnSpc>
                <a:spcPts val="1500"/>
              </a:lnSpc>
              <a:buFont typeface="Wingdings" charset="0"/>
              <a:buChar char="§"/>
              <a:defRPr/>
            </a:pPr>
            <a:r>
              <a:rPr lang="es-ES_tradnl" sz="1400" noProof="0" dirty="0" smtClean="0"/>
              <a:t>Wood Hole Research Institute: </a:t>
            </a:r>
            <a:r>
              <a:rPr lang="es-ES_tradnl" sz="1400" u="sng" noProof="0" dirty="0" smtClean="0">
                <a:hlinkClick r:id="rId3"/>
              </a:rPr>
              <a:t>http://www.whrc.org/resources/fieldguides/carbon/pdf/WHRC_FieldGuide_Spanish.pdf#page=65</a:t>
            </a:r>
            <a:endParaRPr lang="es-ES_tradnl" sz="1400" noProof="0" dirty="0" smtClean="0"/>
          </a:p>
          <a:p>
            <a:pPr>
              <a:lnSpc>
                <a:spcPts val="1500"/>
              </a:lnSpc>
              <a:buFont typeface="Wingdings" charset="0"/>
              <a:buChar char="§"/>
              <a:defRPr/>
            </a:pPr>
            <a:r>
              <a:rPr lang="es-ES_tradnl" sz="1400" noProof="0" dirty="0" smtClean="0"/>
              <a:t>El proyecto Kyoto: Think Global, Act Local: </a:t>
            </a:r>
            <a:r>
              <a:rPr lang="es-ES_tradnl" sz="1400" u="sng" noProof="0" dirty="0" smtClean="0">
                <a:hlinkClick r:id="rId4"/>
              </a:rPr>
              <a:t>http://www.communitycarbonforestry.org/</a:t>
            </a:r>
            <a:r>
              <a:rPr lang="es-ES_tradnl" sz="1400" noProof="0" dirty="0" smtClean="0"/>
              <a:t>. El enlace está en </a:t>
            </a:r>
            <a:r>
              <a:rPr lang="en-US" sz="1400" dirty="0"/>
              <a:t>Resources, Community Monitoring</a:t>
            </a:r>
            <a:r>
              <a:rPr lang="es-ES_tradnl" sz="1400" noProof="0" dirty="0" smtClean="0"/>
              <a:t>.</a:t>
            </a:r>
            <a:r>
              <a:rPr lang="es-ES_tradnl" noProof="0" dirty="0" smtClean="0"/>
              <a:t> </a:t>
            </a:r>
            <a:endParaRPr lang="es-ES_tradnl" sz="1400" noProof="0" dirty="0" smtClean="0"/>
          </a:p>
          <a:p>
            <a:pPr>
              <a:lnSpc>
                <a:spcPts val="1500"/>
              </a:lnSpc>
              <a:buFont typeface="Wingdings" charset="0"/>
              <a:buChar char="§"/>
              <a:defRPr/>
            </a:pPr>
            <a:r>
              <a:rPr lang="es-ES_tradnl" sz="1400" noProof="0" dirty="0" smtClean="0"/>
              <a:t>La red ANSAB con sede en Nepal: </a:t>
            </a:r>
            <a:r>
              <a:rPr lang="es-ES_tradnl" sz="1400" u="sng" noProof="0" dirty="0" smtClean="0">
                <a:hlinkClick r:id="rId5"/>
              </a:rPr>
              <a:t>http://www.ansab.org/wp-content/uploads/2010/08/Carbon-Measurement-Guideline-REDD-final.pdf</a:t>
            </a:r>
            <a:r>
              <a:rPr lang="es-ES_tradnl" sz="1400" noProof="0" dirty="0" smtClean="0"/>
              <a:t>.</a:t>
            </a:r>
          </a:p>
          <a:p>
            <a:pPr>
              <a:lnSpc>
                <a:spcPts val="1500"/>
              </a:lnSpc>
              <a:buFont typeface="Wingdings" charset="0"/>
              <a:buChar char="§"/>
              <a:defRPr/>
            </a:pPr>
            <a:r>
              <a:rPr lang="es-ES_tradnl" sz="1400" noProof="0" dirty="0" smtClean="0"/>
              <a:t>ONU-REDD Viet Nam: </a:t>
            </a:r>
            <a:r>
              <a:rPr lang="es-ES_tradnl" sz="1400" u="sng" noProof="0" dirty="0" smtClean="0">
                <a:hlinkClick r:id="rId6"/>
              </a:rPr>
              <a:t>http://www.un.org.vn/en/component/docman/cat_view/130-un-viet-nam-joint-publications/209-climate-change-joint-un-publications.html?orderby=dmdate_published</a:t>
            </a:r>
            <a:r>
              <a:rPr lang="es-ES_tradnl" sz="1400" u="sng" noProof="0" dirty="0" smtClean="0"/>
              <a:t>.</a:t>
            </a:r>
            <a:endParaRPr lang="es-ES_tradnl" sz="1400" noProof="0" dirty="0" smtClean="0"/>
          </a:p>
          <a:p>
            <a:pPr>
              <a:lnSpc>
                <a:spcPts val="1500"/>
              </a:lnSpc>
              <a:buFont typeface="Wingdings" charset="0"/>
              <a:buChar char="§"/>
              <a:defRPr/>
            </a:pPr>
            <a:r>
              <a:rPr lang="es-ES_tradnl" sz="1400" noProof="0" dirty="0" smtClean="0"/>
              <a:t>Winrock International: h</a:t>
            </a:r>
            <a:r>
              <a:rPr lang="es-ES_tradnl" sz="1400" u="sng" noProof="0" dirty="0" smtClean="0">
                <a:hlinkClick r:id="rId7"/>
              </a:rPr>
              <a:t>ttp://202.99.63.183/tanhui/thjl/Winrock%20International%20%E7%A2%B3%E7%9B%91%E6%B5%8B%E6%8C%87%E5%8D%97.pdf</a:t>
            </a:r>
            <a:r>
              <a:rPr lang="es-ES_tradnl" sz="1400" noProof="0" dirty="0" smtClean="0"/>
              <a:t>.</a:t>
            </a:r>
          </a:p>
          <a:p>
            <a:pPr marL="0" indent="0" eaLnBrk="1" hangingPunct="1">
              <a:lnSpc>
                <a:spcPct val="100000"/>
              </a:lnSpc>
              <a:buFont typeface="Wingdings" charset="0"/>
              <a:buChar char="§"/>
              <a:defRPr/>
            </a:pPr>
            <a:endParaRPr lang="es-ES_tradnl" sz="1600" noProof="0" dirty="0">
              <a:solidFill>
                <a:srgbClr val="FF0000"/>
              </a:solidFill>
              <a:latin typeface="Verdan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9919" y="136403"/>
            <a:ext cx="8442796" cy="1012458"/>
          </a:xfrm>
        </p:spPr>
        <p:txBody>
          <a:bodyPr/>
          <a:lstStyle/>
          <a:p>
            <a:pPr>
              <a:defRPr/>
            </a:pPr>
            <a:r>
              <a:rPr lang="es-ES_tradnl" noProof="0" dirty="0" smtClean="0"/>
              <a:t>Enfoques generales para establecer protocolos (2)</a:t>
            </a:r>
            <a:endParaRPr lang="es-ES_tradnl" noProof="0" dirty="0"/>
          </a:p>
        </p:txBody>
      </p:sp>
      <p:sp>
        <p:nvSpPr>
          <p:cNvPr id="3" name="2 Marcador de texto"/>
          <p:cNvSpPr>
            <a:spLocks noGrp="1"/>
          </p:cNvSpPr>
          <p:nvPr>
            <p:ph type="body" sz="quarter" idx="10"/>
          </p:nvPr>
        </p:nvSpPr>
        <p:spPr>
          <a:xfrm>
            <a:off x="397242" y="1299553"/>
            <a:ext cx="8521700" cy="4441824"/>
          </a:xfrm>
        </p:spPr>
        <p:txBody>
          <a:bodyPr/>
          <a:lstStyle/>
          <a:p>
            <a:pPr eaLnBrk="1" hangingPunct="1">
              <a:lnSpc>
                <a:spcPct val="100000"/>
              </a:lnSpc>
              <a:defRPr/>
            </a:pPr>
            <a:r>
              <a:rPr lang="es-ES_tradnl" sz="2000" noProof="0" dirty="0" smtClean="0">
                <a:latin typeface="Verdana" charset="0"/>
              </a:rPr>
              <a:t>Establezca parcelas de medición para determinar visualmente el área basal (relascopio) y aplique ecuaciones alométricas modificadas para estimar la biomasa.</a:t>
            </a:r>
          </a:p>
          <a:p>
            <a:pPr eaLnBrk="1" hangingPunct="1">
              <a:lnSpc>
                <a:spcPct val="100000"/>
              </a:lnSpc>
              <a:defRPr/>
            </a:pPr>
            <a:r>
              <a:rPr lang="es-ES_tradnl" sz="2000" noProof="0" dirty="0" smtClean="0">
                <a:latin typeface="Verdana" charset="0"/>
              </a:rPr>
              <a:t>Obtenga cifras del volumen de madera y aplique factores de expansión de la biomasa (visual o remotamente, es decir, drones o LiDAR).</a:t>
            </a:r>
          </a:p>
          <a:p>
            <a:pPr marL="0" indent="0" eaLnBrk="1" hangingPunct="1">
              <a:lnSpc>
                <a:spcPct val="100000"/>
              </a:lnSpc>
              <a:buNone/>
              <a:defRPr/>
            </a:pPr>
            <a:r>
              <a:rPr lang="es-ES_tradnl" sz="2000" noProof="0" dirty="0" smtClean="0">
                <a:latin typeface="Verdana" charset="0"/>
              </a:rPr>
              <a:t>Métodos para estimar los cambios en las reservas de carbono:</a:t>
            </a:r>
          </a:p>
          <a:p>
            <a:pPr eaLnBrk="1" hangingPunct="1">
              <a:lnSpc>
                <a:spcPct val="100000"/>
              </a:lnSpc>
              <a:defRPr/>
            </a:pPr>
            <a:r>
              <a:rPr lang="es-ES_tradnl" sz="2000" noProof="0" dirty="0" smtClean="0">
                <a:latin typeface="Verdana" charset="0"/>
              </a:rPr>
              <a:t>Tome medidas repetidas de las reservas en las parcelas.</a:t>
            </a:r>
          </a:p>
          <a:p>
            <a:pPr eaLnBrk="1" hangingPunct="1">
              <a:lnSpc>
                <a:spcPct val="100000"/>
              </a:lnSpc>
              <a:defRPr/>
            </a:pPr>
            <a:r>
              <a:rPr lang="es-ES_tradnl" sz="2000" noProof="0" dirty="0" smtClean="0">
                <a:latin typeface="Verdana" charset="0"/>
              </a:rPr>
              <a:t>Cuantifique las reducciones y los incrementos de la biomasa y el carbono en los bosques en un período dado (método de pérdidas y ganancias); comprenda las prácticas de gestión y la dinámica del carbono en el bosque; tenga acceso a estadísticas y censos relacionados.</a:t>
            </a:r>
          </a:p>
          <a:p>
            <a:pPr>
              <a:buFont typeface="Wingdings" charset="0"/>
              <a:buChar char="§"/>
              <a:defRPr/>
            </a:pPr>
            <a:endParaRPr lang="es-ES_tradnl"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7269" y="164123"/>
            <a:ext cx="8448431" cy="1042885"/>
          </a:xfrm>
        </p:spPr>
        <p:txBody>
          <a:bodyPr/>
          <a:lstStyle/>
          <a:p>
            <a:pPr eaLnBrk="1" hangingPunct="1">
              <a:defRPr/>
            </a:pPr>
            <a:r>
              <a:rPr lang="es-ES_tradnl" sz="2000" noProof="0" dirty="0" smtClean="0"/>
              <a:t>Procesos que conducen a pérdidas/reducciones y ganancias/</a:t>
            </a:r>
            <a:br>
              <a:rPr lang="es-ES_tradnl" sz="2000" noProof="0" dirty="0" smtClean="0"/>
            </a:br>
            <a:r>
              <a:rPr lang="es-ES_tradnl" sz="2000" noProof="0" dirty="0" smtClean="0"/>
              <a:t>incrementos en los diferentes depósitos de carbono </a:t>
            </a:r>
            <a:endParaRPr lang="es-ES_tradnl" sz="2000" noProof="0" dirty="0" smtClean="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3477676585"/>
              </p:ext>
            </p:extLst>
          </p:nvPr>
        </p:nvGraphicFramePr>
        <p:xfrm>
          <a:off x="474540" y="1383321"/>
          <a:ext cx="8134349" cy="4452957"/>
        </p:xfrm>
        <a:graphic>
          <a:graphicData uri="http://schemas.openxmlformats.org/drawingml/2006/table">
            <a:tbl>
              <a:tblPr firstRow="1" firstCol="1" bandRow="1"/>
              <a:tblGrid>
                <a:gridCol w="1143000"/>
                <a:gridCol w="3164003"/>
                <a:gridCol w="3827346"/>
              </a:tblGrid>
              <a:tr h="225091">
                <a:tc>
                  <a:txBody>
                    <a:bodyPr/>
                    <a:lstStyle/>
                    <a:p>
                      <a:pPr marL="0" marR="0">
                        <a:spcBef>
                          <a:spcPts val="0"/>
                        </a:spcBef>
                        <a:spcAft>
                          <a:spcPts val="0"/>
                        </a:spcAft>
                      </a:pPr>
                      <a:r>
                        <a:rPr lang="es-ES_tradnl" sz="1200" noProof="0" dirty="0" smtClean="0">
                          <a:effectLst/>
                          <a:latin typeface="Times New Roman"/>
                        </a:rPr>
                        <a:t>Reservorio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Pérdidas/reducciones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Ganancias/incrementos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100">
                <a:tc>
                  <a:txBody>
                    <a:bodyPr/>
                    <a:lstStyle/>
                    <a:p>
                      <a:pPr marL="0" marR="0">
                        <a:spcBef>
                          <a:spcPts val="0"/>
                        </a:spcBef>
                        <a:spcAft>
                          <a:spcPts val="0"/>
                        </a:spcAft>
                      </a:pPr>
                      <a:r>
                        <a:rPr lang="es-ES_tradnl" sz="1200" noProof="0" dirty="0" smtClean="0">
                          <a:effectLst/>
                          <a:latin typeface="Times New Roman"/>
                        </a:rPr>
                        <a:t>Árboles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Recolección de madera, tala ilegal, recolección de madera para combustible, pastoreo, mortalidad y perturbaciones (plagas, incendios, fenómenos meteorológicos)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Crecimiento de árboles en pie, renovación natural de árboles, plantación de árboles, prácticas de gestión forestal (crecimiento después de disminución, exclusión de ganado, fertilización/riego); *reserva en productos de madera duraderos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82">
                <a:tc>
                  <a:txBody>
                    <a:bodyPr/>
                    <a:lstStyle/>
                    <a:p>
                      <a:pPr marL="0" marR="0">
                        <a:spcBef>
                          <a:spcPts val="0"/>
                        </a:spcBef>
                        <a:spcAft>
                          <a:spcPts val="0"/>
                        </a:spcAft>
                      </a:pPr>
                      <a:r>
                        <a:rPr lang="es-ES_tradnl" sz="1200" noProof="0" dirty="0" smtClean="0">
                          <a:effectLst/>
                          <a:latin typeface="Times New Roman"/>
                        </a:rPr>
                        <a:t>Arbustos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Cosechas y recolección de madera combustible, pastoreo, mortalidad, perturbaciones, recolección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Exclusión de ganado, plantación, crecimiento natural, renovación natural</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82">
                <a:tc>
                  <a:txBody>
                    <a:bodyPr/>
                    <a:lstStyle/>
                    <a:p>
                      <a:pPr marL="0" marR="0">
                        <a:spcBef>
                          <a:spcPts val="0"/>
                        </a:spcBef>
                        <a:spcAft>
                          <a:spcPts val="0"/>
                        </a:spcAft>
                      </a:pPr>
                      <a:r>
                        <a:rPr lang="es-ES_tradnl" sz="1200" noProof="0" dirty="0" smtClean="0">
                          <a:effectLst/>
                          <a:latin typeface="Times New Roman"/>
                        </a:rPr>
                        <a:t>Hierbas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Pastoreo, recolección (p. ej., forraje), perturbaciones, mortalidad, erosión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Exclusión de ganado, conservación del suelo, plantación, crecimiento natural, renovación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82">
                <a:tc>
                  <a:txBody>
                    <a:bodyPr/>
                    <a:lstStyle/>
                    <a:p>
                      <a:pPr marL="0" marR="0">
                        <a:spcBef>
                          <a:spcPts val="0"/>
                        </a:spcBef>
                        <a:spcAft>
                          <a:spcPts val="0"/>
                        </a:spcAft>
                      </a:pPr>
                      <a:r>
                        <a:rPr lang="es-ES_tradnl" sz="1200" noProof="0" dirty="0" smtClean="0">
                          <a:effectLst/>
                          <a:latin typeface="Times New Roman"/>
                        </a:rPr>
                        <a:t>Suelo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Erosión, extracción de suelo, incendios, ganado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Conservación del suelo (barreras-disminución-perturbaciones, terrazas, represas), asimilación (de madera muerta, hojarasca)</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82">
                <a:tc>
                  <a:txBody>
                    <a:bodyPr/>
                    <a:lstStyle/>
                    <a:p>
                      <a:pPr marL="0" marR="0">
                        <a:spcBef>
                          <a:spcPts val="0"/>
                        </a:spcBef>
                        <a:spcAft>
                          <a:spcPts val="0"/>
                        </a:spcAft>
                      </a:pPr>
                      <a:r>
                        <a:rPr lang="es-ES_tradnl" sz="1200" noProof="0" dirty="0" smtClean="0">
                          <a:effectLst/>
                          <a:latin typeface="Times New Roman"/>
                        </a:rPr>
                        <a:t>Madera muerta</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Recolección de madera para combustible, incendios, tasa de asimilación (en el suelo), erosión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Perturbaciones, disminución, mortalidad, tasa de sedimentación, extracción reducida (por debajo de tasas de mortalidad/ sedimentación)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91">
                <a:tc>
                  <a:txBody>
                    <a:bodyPr/>
                    <a:lstStyle/>
                    <a:p>
                      <a:pPr marL="0" marR="0">
                        <a:spcBef>
                          <a:spcPts val="0"/>
                        </a:spcBef>
                        <a:spcAft>
                          <a:spcPts val="0"/>
                        </a:spcAft>
                      </a:pPr>
                      <a:r>
                        <a:rPr lang="es-ES_tradnl" sz="1200" noProof="0" dirty="0" smtClean="0">
                          <a:effectLst/>
                          <a:latin typeface="Times New Roman"/>
                        </a:rPr>
                        <a:t>Hojarasca</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Erosión, incendios, tasa de asimilación (en el suelo)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Perturbaciones, disminución, tasa de sedimentación</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362">
                <a:tc>
                  <a:txBody>
                    <a:bodyPr/>
                    <a:lstStyle/>
                    <a:p>
                      <a:pPr marL="0" marR="0">
                        <a:spcBef>
                          <a:spcPts val="0"/>
                        </a:spcBef>
                        <a:spcAft>
                          <a:spcPts val="0"/>
                        </a:spcAft>
                      </a:pPr>
                      <a:r>
                        <a:rPr lang="es-ES_tradnl" sz="1200" noProof="0" dirty="0" smtClean="0">
                          <a:effectLst/>
                          <a:latin typeface="Times New Roman"/>
                        </a:rPr>
                        <a:t>Acontecimiento de incendio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Factores que aumentan el acontecimiento:</a:t>
                      </a:r>
                      <a:endParaRPr lang="es-ES_tradnl" sz="1200" noProof="0" dirty="0" smtClean="0">
                        <a:effectLst/>
                        <a:latin typeface="Cambria"/>
                        <a:ea typeface="MS Mincho"/>
                        <a:cs typeface="Arial"/>
                      </a:endParaRPr>
                    </a:p>
                    <a:p>
                      <a:pPr marL="0" marR="0">
                        <a:spcBef>
                          <a:spcPts val="0"/>
                        </a:spcBef>
                        <a:spcAft>
                          <a:spcPts val="0"/>
                        </a:spcAft>
                      </a:pPr>
                      <a:r>
                        <a:rPr lang="es-ES_tradnl" sz="1200" noProof="0" dirty="0" smtClean="0">
                          <a:effectLst/>
                          <a:latin typeface="Times New Roman"/>
                        </a:rPr>
                        <a:t>madera muerta, hierbas/arbustos secos; sequía, viento, presencia humana, prácticas agrícolas, carreteras, basura, acceso limitado</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noProof="0" dirty="0" smtClean="0">
                          <a:effectLst/>
                          <a:latin typeface="Times New Roman"/>
                        </a:rPr>
                        <a:t>Factores que reducen el acontecimiento/gravedad:</a:t>
                      </a:r>
                      <a:endParaRPr lang="es-ES_tradnl" sz="1200" noProof="0" dirty="0" smtClean="0">
                        <a:effectLst/>
                        <a:latin typeface="Cambria"/>
                        <a:ea typeface="MS Mincho"/>
                        <a:cs typeface="Arial"/>
                      </a:endParaRPr>
                    </a:p>
                    <a:p>
                      <a:pPr marL="0" marR="0">
                        <a:spcBef>
                          <a:spcPts val="0"/>
                        </a:spcBef>
                        <a:spcAft>
                          <a:spcPts val="0"/>
                        </a:spcAft>
                      </a:pPr>
                      <a:r>
                        <a:rPr lang="es-ES_tradnl" sz="1200" noProof="0" dirty="0" smtClean="0">
                          <a:effectLst/>
                          <a:latin typeface="Times New Roman"/>
                        </a:rPr>
                        <a:t>Brigada y vigilancia, cortafuegos, líneas negras, incendios prescritos, mejor acceso, acceso rápido para las brigadas</a:t>
                      </a:r>
                      <a:endParaRPr lang="es-ES_tradnl" sz="1200" noProof="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uadroTexto 13"/>
          <p:cNvSpPr txBox="1">
            <a:spLocks noChangeArrowheads="1"/>
          </p:cNvSpPr>
          <p:nvPr/>
        </p:nvSpPr>
        <p:spPr bwMode="auto">
          <a:xfrm>
            <a:off x="6430211" y="5832373"/>
            <a:ext cx="226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200" dirty="0" smtClean="0"/>
              <a:t>Basado en Balderas Torres (2013)</a:t>
            </a:r>
            <a:endParaRPr lang="es-ES_tradnl" alt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4294967295"/>
          </p:nvPr>
        </p:nvSpPr>
        <p:spPr>
          <a:xfrm>
            <a:off x="285750" y="1374775"/>
            <a:ext cx="8656638" cy="4448175"/>
          </a:xfrm>
        </p:spPr>
        <p:txBody>
          <a:bodyPr/>
          <a:lstStyle/>
          <a:p>
            <a:r>
              <a:rPr lang="es-ES_tradnl" altLang="en-US" noProof="0" dirty="0" smtClean="0"/>
              <a:t>¿En qué circunstancias recomendaría el uso del método de pérdidas y ganancias en lugar de la estimación del cambio de reservas y por qué?</a:t>
            </a:r>
          </a:p>
          <a:p>
            <a:r>
              <a:rPr lang="es-ES_tradnl" altLang="en-US" noProof="0" dirty="0" smtClean="0"/>
              <a:t>En general, los relascopios se utilizan en la industria maderera y, a menudo, en los bosques de plantaciones donde la variación entre los tamaños de los árboles es relativamente pequeña:</a:t>
            </a:r>
          </a:p>
          <a:p>
            <a:pPr lvl="1"/>
            <a:r>
              <a:rPr lang="es-ES_tradnl" altLang="en-US" sz="2000" noProof="0" dirty="0" smtClean="0"/>
              <a:t>¿Alguno de los participantes tiene experiencia en su uso?</a:t>
            </a:r>
          </a:p>
          <a:p>
            <a:pPr lvl="1"/>
            <a:r>
              <a:rPr lang="es-ES_tradnl" altLang="en-US" sz="2000" noProof="0" dirty="0" smtClean="0"/>
              <a:t>¿El relascopio detectaría diferencias en la biomasa leñosa si se utilizara, por ejemplo, en relevamientos anuales de bosques de la sabana (</a:t>
            </a:r>
            <a:r>
              <a:rPr lang="es-ES_tradnl" altLang="en-US" sz="2000" i="1" noProof="0" dirty="0" smtClean="0"/>
              <a:t>miombo</a:t>
            </a:r>
            <a:r>
              <a:rPr lang="es-ES_tradnl" altLang="en-US" sz="2000" noProof="0" dirty="0" smtClean="0"/>
              <a:t>, selva baja, </a:t>
            </a:r>
            <a:r>
              <a:rPr lang="es-ES_tradnl" altLang="en-US" sz="2000" i="1" noProof="0" dirty="0" smtClean="0"/>
              <a:t>cerrado</a:t>
            </a:r>
            <a:r>
              <a:rPr lang="es-ES_tradnl" altLang="en-US" sz="2000" noProof="0" dirty="0" smtClean="0"/>
              <a:t>, etc.)?</a:t>
            </a:r>
          </a:p>
          <a:p>
            <a:pPr>
              <a:buFont typeface="Wingdings" pitchFamily="2" charset="2"/>
              <a:buNone/>
            </a:pPr>
            <a:endParaRPr lang="es-ES_tradnl" altLang="en-US" sz="2000" noProof="0" dirty="0" smtClean="0">
              <a:ea typeface="ＭＳ Ｐゴシック" pitchFamily="34" charset="-128"/>
            </a:endParaRPr>
          </a:p>
        </p:txBody>
      </p:sp>
      <p:sp>
        <p:nvSpPr>
          <p:cNvPr id="4" name="Título 1"/>
          <p:cNvSpPr>
            <a:spLocks noGrp="1"/>
          </p:cNvSpPr>
          <p:nvPr>
            <p:ph type="title"/>
          </p:nvPr>
        </p:nvSpPr>
        <p:spPr>
          <a:xfrm>
            <a:off x="491642" y="230189"/>
            <a:ext cx="8442796" cy="833436"/>
          </a:xfrm>
        </p:spPr>
        <p:txBody>
          <a:bodyPr/>
          <a:lstStyle/>
          <a:p>
            <a:pPr eaLnBrk="1" hangingPunct="1">
              <a:defRPr/>
            </a:pPr>
            <a:r>
              <a:rPr lang="es-ES_tradnl" noProof="0" dirty="0" smtClean="0"/>
              <a:t>Debate 3 </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4294967295"/>
          </p:nvPr>
        </p:nvSpPr>
        <p:spPr>
          <a:xfrm>
            <a:off x="420688" y="1947863"/>
            <a:ext cx="8521700" cy="3576637"/>
          </a:xfrm>
        </p:spPr>
        <p:txBody>
          <a:bodyPr/>
          <a:lstStyle/>
          <a:p>
            <a:pPr marL="0" indent="0">
              <a:buFont typeface="Wingdings" charset="0"/>
              <a:buNone/>
              <a:defRPr/>
            </a:pPr>
            <a:r>
              <a:rPr lang="es-ES_tradnl" noProof="0" dirty="0" smtClean="0">
                <a:solidFill>
                  <a:schemeClr val="tx1"/>
                </a:solidFill>
                <a:latin typeface="Verdana" charset="0"/>
              </a:rPr>
              <a:t>Métodos de diferencia de existencias, pérdidas y ganancias, visuales, LiDAR:</a:t>
            </a:r>
          </a:p>
          <a:p>
            <a:pPr>
              <a:buFont typeface="Wingdings" charset="0"/>
              <a:buChar char="§"/>
              <a:defRPr/>
            </a:pPr>
            <a:r>
              <a:rPr lang="es-ES_tradnl" noProof="0" dirty="0" smtClean="0">
                <a:solidFill>
                  <a:schemeClr val="tx1"/>
                </a:solidFill>
                <a:latin typeface="Verdana" charset="0"/>
              </a:rPr>
              <a:t>Variables para medir</a:t>
            </a:r>
          </a:p>
          <a:p>
            <a:pPr>
              <a:buFont typeface="Wingdings" charset="0"/>
              <a:buChar char="§"/>
              <a:defRPr/>
            </a:pPr>
            <a:r>
              <a:rPr lang="es-ES_tradnl" noProof="0" dirty="0" smtClean="0">
                <a:solidFill>
                  <a:schemeClr val="tx1"/>
                </a:solidFill>
                <a:latin typeface="Verdana" charset="0"/>
              </a:rPr>
              <a:t>Costo de los equipos</a:t>
            </a:r>
          </a:p>
          <a:p>
            <a:pPr>
              <a:buFont typeface="Wingdings" charset="0"/>
              <a:buChar char="§"/>
              <a:defRPr/>
            </a:pPr>
            <a:r>
              <a:rPr lang="es-ES_tradnl" noProof="0" dirty="0" smtClean="0">
                <a:solidFill>
                  <a:schemeClr val="tx1"/>
                </a:solidFill>
                <a:latin typeface="Verdana" charset="0"/>
              </a:rPr>
              <a:t>Capacidades y habilidades técnicas necesarias</a:t>
            </a:r>
          </a:p>
          <a:p>
            <a:pPr>
              <a:buFont typeface="Wingdings" charset="0"/>
              <a:buChar char="§"/>
              <a:defRPr/>
            </a:pPr>
            <a:r>
              <a:rPr lang="es-ES_tradnl" noProof="0" dirty="0" smtClean="0">
                <a:solidFill>
                  <a:schemeClr val="tx1"/>
                </a:solidFill>
                <a:latin typeface="Verdana" charset="0"/>
              </a:rPr>
              <a:t>Mantenimiento y calibración</a:t>
            </a:r>
          </a:p>
          <a:p>
            <a:pPr>
              <a:buFont typeface="Wingdings" charset="0"/>
              <a:buChar char="§"/>
              <a:defRPr/>
            </a:pPr>
            <a:r>
              <a:rPr lang="es-ES_tradnl" noProof="0" dirty="0" smtClean="0">
                <a:solidFill>
                  <a:schemeClr val="tx1"/>
                </a:solidFill>
                <a:latin typeface="Verdana" charset="0"/>
              </a:rPr>
              <a:t>Pasos necesarios para el análisis de datos</a:t>
            </a:r>
          </a:p>
          <a:p>
            <a:pPr>
              <a:buFont typeface="Wingdings" charset="0"/>
              <a:buChar char="§"/>
              <a:defRPr/>
            </a:pPr>
            <a:endParaRPr lang="es-ES_tradnl" noProof="0" dirty="0">
              <a:solidFill>
                <a:schemeClr val="tx2"/>
              </a:solidFill>
              <a:latin typeface="Verdana" charset="0"/>
            </a:endParaRPr>
          </a:p>
        </p:txBody>
      </p:sp>
      <p:sp>
        <p:nvSpPr>
          <p:cNvPr id="4" name="Título 1"/>
          <p:cNvSpPr>
            <a:spLocks noGrp="1"/>
          </p:cNvSpPr>
          <p:nvPr>
            <p:ph type="title"/>
          </p:nvPr>
        </p:nvSpPr>
        <p:spPr>
          <a:xfrm>
            <a:off x="482600" y="230189"/>
            <a:ext cx="8255000" cy="1349666"/>
          </a:xfrm>
        </p:spPr>
        <p:txBody>
          <a:bodyPr/>
          <a:lstStyle/>
          <a:p>
            <a:pPr eaLnBrk="1" hangingPunct="1">
              <a:defRPr/>
            </a:pPr>
            <a:r>
              <a:rPr lang="es-ES_tradnl" sz="3200" noProof="0" dirty="0" smtClean="0">
                <a:latin typeface="Verdana" charset="0"/>
              </a:rPr>
              <a:t>Ventajas y desventajas de los diferentes enfoques</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p:cNvSpPr>
          <p:nvPr>
            <p:ph type="body" idx="4294967295"/>
          </p:nvPr>
        </p:nvSpPr>
        <p:spPr>
          <a:xfrm>
            <a:off x="420688" y="1336675"/>
            <a:ext cx="7980362" cy="4511675"/>
          </a:xfrm>
        </p:spPr>
        <p:txBody>
          <a:bodyPr/>
          <a:lstStyle/>
          <a:p>
            <a:pPr lvl="0"/>
            <a:r>
              <a:rPr lang="en-GB" sz="1400" dirty="0"/>
              <a:t>Balderas Torres, A. 2014. Potential for Integrating Community Based Monitoring into REDD+. Forests. </a:t>
            </a:r>
          </a:p>
          <a:p>
            <a:pPr lvl="0"/>
            <a:r>
              <a:rPr lang="en-GB" sz="1400" dirty="0"/>
              <a:t>Balderas Torres, A. 2013. Opportunities and challenges for integrating CBM into MRV systems for REDD+ in Mexico. The Nature Conservancy. Consultancy Report, Mexico, D.F. </a:t>
            </a:r>
          </a:p>
          <a:p>
            <a:r>
              <a:rPr lang="es-ES_tradnl" altLang="en-US" sz="1400" noProof="0" dirty="0" err="1" smtClean="0"/>
              <a:t>Danielsen</a:t>
            </a:r>
            <a:r>
              <a:rPr lang="es-ES_tradnl" altLang="en-US" sz="1400" noProof="0" dirty="0" smtClean="0"/>
              <a:t> </a:t>
            </a:r>
            <a:r>
              <a:rPr lang="es-ES_tradnl" altLang="en-US" sz="1400" noProof="0" dirty="0" smtClean="0"/>
              <a:t>y otros (2011), “At the Heart of REDD+: A Role for Local People in Monitoring Forests?”, en </a:t>
            </a:r>
            <a:r>
              <a:rPr lang="es-ES_tradnl" altLang="en-US" sz="1400" i="1" noProof="0" dirty="0" smtClean="0"/>
              <a:t>Conservation Letters</a:t>
            </a:r>
            <a:r>
              <a:rPr lang="es-ES_tradnl" altLang="en-US" sz="1400" noProof="0" dirty="0" smtClean="0"/>
              <a:t>.</a:t>
            </a:r>
            <a:endParaRPr lang="es-ES_tradnl" altLang="en-US" sz="1400" noProof="0" dirty="0" smtClean="0">
              <a:ea typeface="ＭＳ Ｐゴシック" pitchFamily="34" charset="-128"/>
            </a:endParaRPr>
          </a:p>
          <a:p>
            <a:r>
              <a:rPr lang="es-ES_tradnl" altLang="en-US" sz="1400" noProof="0" dirty="0" smtClean="0"/>
              <a:t>McDicken, K. (1997), </a:t>
            </a:r>
            <a:r>
              <a:rPr lang="es-ES_tradnl" altLang="en-US" sz="1400" i="1" noProof="0" dirty="0" smtClean="0"/>
              <a:t>A Guide to Monitoring Carbon Storage in Forestry and Agroforestry Projects</a:t>
            </a:r>
            <a:r>
              <a:rPr lang="es-ES_tradnl" altLang="en-US" sz="1400" noProof="0" dirty="0" smtClean="0"/>
              <a:t>. </a:t>
            </a:r>
          </a:p>
          <a:p>
            <a:r>
              <a:rPr lang="es-ES_tradnl" altLang="en-US" sz="1400" noProof="0" dirty="0" smtClean="0"/>
              <a:t>Conferencia de las Partes en la Convención Marco de las Naciones Unidas sobre el Cambio Climático (CP-CMNUCC) (2010), </a:t>
            </a:r>
            <a:r>
              <a:rPr lang="es-ES_tradnl" altLang="en-US" sz="1400" i="1" noProof="0" dirty="0" smtClean="0"/>
              <a:t>Informe de la Conferencia de las Partes en su 15.º Período de Sesiones, celebrada en Copenhague del 7 al 19 de diciembre de 2009</a:t>
            </a:r>
            <a:r>
              <a:rPr lang="es-ES_tradnl" altLang="en-US" sz="1400" noProof="0" dirty="0" smtClean="0"/>
              <a:t>. </a:t>
            </a:r>
          </a:p>
        </p:txBody>
      </p:sp>
      <p:sp>
        <p:nvSpPr>
          <p:cNvPr id="4" name="Titel 1"/>
          <p:cNvSpPr>
            <a:spLocks noGrp="1"/>
          </p:cNvSpPr>
          <p:nvPr>
            <p:ph type="title"/>
          </p:nvPr>
        </p:nvSpPr>
        <p:spPr>
          <a:xfrm>
            <a:off x="491642" y="230188"/>
            <a:ext cx="8442796" cy="791650"/>
          </a:xfrm>
        </p:spPr>
        <p:txBody>
          <a:bodyPr/>
          <a:lstStyle/>
          <a:p>
            <a:pPr eaLnBrk="1" hangingPunct="1">
              <a:defRPr/>
            </a:pPr>
            <a:r>
              <a:rPr lang="es-ES_tradnl" noProof="0" dirty="0" smtClean="0">
                <a:solidFill>
                  <a:schemeClr val="tx1"/>
                </a:solidFill>
              </a:rPr>
              <a:t>Material de referencia</a:t>
            </a:r>
          </a:p>
        </p:txBody>
      </p:sp>
    </p:spTree>
    <p:extLst>
      <p:ext uri="{BB962C8B-B14F-4D97-AF65-F5344CB8AC3E}">
        <p14:creationId xmlns:p14="http://schemas.microsoft.com/office/powerpoint/2010/main" val="2004783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742" y="230188"/>
            <a:ext cx="8131658" cy="839787"/>
          </a:xfrm>
        </p:spPr>
        <p:txBody>
          <a:bodyPr/>
          <a:lstStyle/>
          <a:p>
            <a:pPr eaLnBrk="1" hangingPunct="1">
              <a:defRPr/>
            </a:pPr>
            <a:r>
              <a:rPr lang="es-ES_tradnl" noProof="0" dirty="0" smtClean="0"/>
              <a:t>Nivel de error aceptable</a:t>
            </a:r>
            <a:endParaRPr lang="es-ES_tradnl" noProof="0" dirty="0" smtClean="0">
              <a:ea typeface="+mj-ea"/>
            </a:endParaRPr>
          </a:p>
        </p:txBody>
      </p:sp>
      <p:sp>
        <p:nvSpPr>
          <p:cNvPr id="69636" name="Marcador de texto 2"/>
          <p:cNvSpPr>
            <a:spLocks noGrp="1"/>
          </p:cNvSpPr>
          <p:nvPr>
            <p:ph type="body" sz="quarter" idx="10"/>
          </p:nvPr>
        </p:nvSpPr>
        <p:spPr>
          <a:xfrm>
            <a:off x="736600" y="1492250"/>
            <a:ext cx="7397750" cy="4432300"/>
          </a:xfrm>
        </p:spPr>
        <p:txBody>
          <a:bodyPr/>
          <a:lstStyle/>
          <a:p>
            <a:pPr eaLnBrk="1" hangingPunct="1"/>
            <a:r>
              <a:rPr lang="es-ES_tradnl" altLang="en-US" noProof="0" dirty="0" smtClean="0"/>
              <a:t>Se debe seleccionar el nivel de error que sea aceptable en la estimación de la reserva media de carbono.</a:t>
            </a:r>
          </a:p>
          <a:p>
            <a:pPr eaLnBrk="1" hangingPunct="1"/>
            <a:r>
              <a:rPr lang="es-ES_tradnl" altLang="en-US" noProof="0" dirty="0" smtClean="0"/>
              <a:t>El nivel de error aceptable es, generalmente, del 10 % o 5 %.</a:t>
            </a:r>
          </a:p>
          <a:p>
            <a:pPr eaLnBrk="1" hangingPunct="1"/>
            <a:r>
              <a:rPr lang="es-ES_tradnl" altLang="en-US" noProof="0" dirty="0" smtClean="0"/>
              <a:t>El valor seleccionado afectará la cantidad de parcelas de muestreo que se necesitan.</a:t>
            </a:r>
            <a:endParaRPr lang="es-ES_tradnl" altLang="en-US" noProof="0" dirty="0" smtClean="0">
              <a:ea typeface="ＭＳ Ｐゴシック" pitchFamily="34" charset="-128"/>
            </a:endParaRPr>
          </a:p>
          <a:p>
            <a:pPr marL="0" indent="0" eaLnBrk="1" hangingPunct="1"/>
            <a:endParaRPr lang="es-ES_tradnl" altLang="en-US"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p:cNvSpPr>
          <p:nvPr>
            <p:ph type="body" idx="4294967295"/>
          </p:nvPr>
        </p:nvSpPr>
        <p:spPr>
          <a:xfrm>
            <a:off x="254000" y="1608627"/>
            <a:ext cx="8688388" cy="3700462"/>
          </a:xfrm>
        </p:spPr>
        <p:txBody>
          <a:bodyPr/>
          <a:lstStyle/>
          <a:p>
            <a:r>
              <a:rPr lang="es-ES_tradnl" altLang="en-US" noProof="0" dirty="0" smtClean="0"/>
              <a:t>Un nivel más bajo de error significa que es más probable que el valor medio de la estimación del carbono sea correcto.</a:t>
            </a:r>
          </a:p>
          <a:p>
            <a:r>
              <a:rPr lang="es-ES_tradnl" altLang="en-US" noProof="0" dirty="0" smtClean="0"/>
              <a:t>Sin embargo, esto requiere muchas más parcelas de muestreo.</a:t>
            </a:r>
          </a:p>
          <a:p>
            <a:r>
              <a:rPr lang="es-ES_tradnl" altLang="en-US" noProof="0" dirty="0" smtClean="0"/>
              <a:t>Por lo tanto, se hace una concesión entre la necesidad de datos exactos y los costos para obtenerlos.</a:t>
            </a:r>
          </a:p>
          <a:p>
            <a:r>
              <a:rPr lang="es-ES_tradnl" altLang="en-US" noProof="0" dirty="0" smtClean="0"/>
              <a:t>Los niveles de error que se utilizarán pueden ser establecidos por las compañías u organizaciones que compran créditos de carbono o financian actividades de REDD+.</a:t>
            </a:r>
          </a:p>
        </p:txBody>
      </p:sp>
      <p:sp>
        <p:nvSpPr>
          <p:cNvPr id="5" name="Título 1"/>
          <p:cNvSpPr>
            <a:spLocks noGrp="1"/>
          </p:cNvSpPr>
          <p:nvPr>
            <p:ph type="title"/>
          </p:nvPr>
        </p:nvSpPr>
        <p:spPr>
          <a:xfrm>
            <a:off x="238125" y="230188"/>
            <a:ext cx="8696313" cy="1150937"/>
          </a:xfrm>
        </p:spPr>
        <p:txBody>
          <a:bodyPr/>
          <a:lstStyle/>
          <a:p>
            <a:pPr eaLnBrk="1" hangingPunct="1">
              <a:defRPr/>
            </a:pPr>
            <a:r>
              <a:rPr lang="es-ES_tradnl" sz="3200" noProof="0" dirty="0" smtClean="0">
                <a:latin typeface="Verdana" charset="0"/>
              </a:rPr>
              <a:t>Ventajas y desventajas de diferentes niveles de confianza</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625597"/>
          </a:xfrm>
        </p:spPr>
        <p:txBody>
          <a:bodyPr/>
          <a:lstStyle/>
          <a:p>
            <a:pPr eaLnBrk="1" hangingPunct="1">
              <a:defRPr/>
            </a:pPr>
            <a:r>
              <a:rPr lang="es-ES_tradnl" noProof="0" dirty="0" smtClean="0"/>
              <a:t>Muestreo</a:t>
            </a:r>
          </a:p>
        </p:txBody>
      </p:sp>
      <p:sp>
        <p:nvSpPr>
          <p:cNvPr id="72708" name="Marcador de texto 2"/>
          <p:cNvSpPr>
            <a:spLocks noGrp="1"/>
          </p:cNvSpPr>
          <p:nvPr>
            <p:ph type="body" sz="quarter" idx="10"/>
          </p:nvPr>
        </p:nvSpPr>
        <p:spPr>
          <a:xfrm>
            <a:off x="408964" y="857650"/>
            <a:ext cx="8521700" cy="4543425"/>
          </a:xfrm>
        </p:spPr>
        <p:txBody>
          <a:bodyPr/>
          <a:lstStyle/>
          <a:p>
            <a:pPr eaLnBrk="1" hangingPunct="1"/>
            <a:r>
              <a:rPr lang="es-ES_tradnl" altLang="en-US" sz="2000" noProof="0" dirty="0" smtClean="0"/>
              <a:t>Es necesario seleccionar el tamaño y la forma (circular o rectangular) de las parcelas de muestreo:</a:t>
            </a:r>
          </a:p>
          <a:p>
            <a:pPr lvl="1" eaLnBrk="1" hangingPunct="1"/>
            <a:r>
              <a:rPr lang="es-ES_tradnl" altLang="en-US" sz="1800" noProof="0" dirty="0" smtClean="0"/>
              <a:t>Es más fácil que las comunidades distribuyan parcelas circulares.</a:t>
            </a:r>
          </a:p>
          <a:p>
            <a:pPr eaLnBrk="1" hangingPunct="1"/>
            <a:r>
              <a:rPr lang="es-ES_tradnl" altLang="en-US" sz="2000" noProof="0" dirty="0" smtClean="0"/>
              <a:t>En los bosques abiertos, donde la cantidad de tallos de árboles por hectárea es baja, se necesitarán parcelas de muestreo más grandes que en los bosques densos.</a:t>
            </a:r>
          </a:p>
          <a:p>
            <a:pPr eaLnBrk="1" hangingPunct="1"/>
            <a:r>
              <a:rPr lang="es-ES_tradnl" altLang="en-US" sz="2000" noProof="0" dirty="0" smtClean="0"/>
              <a:t>Es práctica común utilizar parcelas anidadas en las que se define una parcela pequeña dentro de la más grande:</a:t>
            </a:r>
          </a:p>
          <a:p>
            <a:pPr lvl="1" eaLnBrk="1" hangingPunct="1"/>
            <a:r>
              <a:rPr lang="es-ES_tradnl" altLang="en-US" sz="1800" noProof="0" dirty="0" smtClean="0"/>
              <a:t>En este caso, todos los árboles por encima de un diámetro determinado a la altura del pecho (p. ej., DAP &gt;10 cm) se miden en la parcela grande, pero los árboles más pequeños (digamos, de 2,5 cm a 10 cm de diámetro) se miden solo en la parcela interna más pequeña.</a:t>
            </a:r>
            <a:endParaRPr lang="es-ES_tradnl" altLang="en-US" sz="1800" noProof="0" dirty="0" smtClean="0">
              <a:ea typeface="ＭＳ Ｐゴシック" pitchFamily="34" charset="-128"/>
            </a:endParaRPr>
          </a:p>
          <a:p>
            <a:pPr eaLnBrk="1" hangingPunct="1"/>
            <a:endParaRPr lang="es-ES_tradnl" altLang="en-US" sz="20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54" name="Group 26"/>
          <p:cNvGraphicFramePr>
            <a:graphicFrameLocks noGrp="1"/>
          </p:cNvGraphicFramePr>
          <p:nvPr>
            <p:extLst>
              <p:ext uri="{D42A27DB-BD31-4B8C-83A1-F6EECF244321}">
                <p14:modId xmlns:p14="http://schemas.microsoft.com/office/powerpoint/2010/main" val="3340014117"/>
              </p:ext>
            </p:extLst>
          </p:nvPr>
        </p:nvGraphicFramePr>
        <p:xfrm>
          <a:off x="744538" y="1653616"/>
          <a:ext cx="7620000" cy="3703639"/>
        </p:xfrm>
        <a:graphic>
          <a:graphicData uri="http://schemas.openxmlformats.org/drawingml/2006/table">
            <a:tbl>
              <a:tblPr/>
              <a:tblGrid>
                <a:gridCol w="4778375"/>
                <a:gridCol w="1476375"/>
                <a:gridCol w="1365250"/>
              </a:tblGrid>
              <a:tr h="4286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Características de vegetación</a:t>
                      </a:r>
                      <a:endParaRPr kumimoji="0" lang="es-E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Radio de la parcela</a:t>
                      </a:r>
                      <a:r>
                        <a:rPr dirty="0"/>
                        <a:t> </a:t>
                      </a:r>
                      <a:r>
                        <a:rPr kumimoji="0" lang="en-US" altLang="en-US" sz="1600" b="1" i="0" u="none" strike="noStrike" cap="none" normalizeH="0" baseline="0" dirty="0" smtClean="0">
                          <a:ln>
                            <a:noFill/>
                          </a:ln>
                          <a:solidFill>
                            <a:schemeClr val="bg1"/>
                          </a:solidFill>
                          <a:effectLst/>
                          <a:latin typeface="Calibri" pitchFamily="34" charset="0"/>
                        </a:rPr>
                        <a:t>(m)</a:t>
                      </a:r>
                      <a:endParaRPr kumimoji="0" lang="es-E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Tamaño de la parcela</a:t>
                      </a:r>
                      <a:r>
                        <a:rPr dirty="0"/>
                        <a:t> </a:t>
                      </a:r>
                      <a:r>
                        <a:rPr kumimoji="0" lang="en-US" altLang="en-US" sz="1600" b="1" i="0" u="none" strike="noStrike" cap="none" normalizeH="0" baseline="0" dirty="0" smtClean="0">
                          <a:ln>
                            <a:noFill/>
                          </a:ln>
                          <a:solidFill>
                            <a:schemeClr val="bg1"/>
                          </a:solidFill>
                          <a:effectLst/>
                          <a:latin typeface="Calibri" pitchFamily="34" charset="0"/>
                        </a:rPr>
                        <a:t>(m</a:t>
                      </a:r>
                      <a:r>
                        <a:rPr kumimoji="0" lang="en-US" altLang="en-US" sz="1600" b="1" i="0" u="none" strike="noStrike" cap="none" normalizeH="0" baseline="30000" dirty="0" smtClean="0">
                          <a:ln>
                            <a:noFill/>
                          </a:ln>
                          <a:solidFill>
                            <a:schemeClr val="bg1"/>
                          </a:solidFill>
                          <a:effectLst/>
                          <a:latin typeface="Calibri" pitchFamily="34" charset="0"/>
                        </a:rPr>
                        <a:t>2</a:t>
                      </a:r>
                      <a:r>
                        <a:rPr kumimoji="0" lang="en-US" altLang="en-US" sz="1600" b="1" i="0" u="none" strike="noStrike" cap="none" normalizeH="0" baseline="0" dirty="0" smtClean="0">
                          <a:ln>
                            <a:noFill/>
                          </a:ln>
                          <a:solidFill>
                            <a:schemeClr val="bg1"/>
                          </a:solidFill>
                          <a:effectLst/>
                          <a:latin typeface="Calibri" pitchFamily="34" charset="0"/>
                        </a:rPr>
                        <a:t>)</a:t>
                      </a:r>
                      <a:endParaRPr kumimoji="0" lang="es-E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95726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Vegetación muy densa, árboles con grandes cantidades de tallos pequeños o distribución muy uniforme de tallos más grandes (p. ej., plantaciones de igual antigüedad)</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5,64</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100,0</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45243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Vegetación leñosa moderadamente densa</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8,92</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250,0</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4587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Vegetación leñosa moderadamente dispersa</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12,62</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500,0</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r h="457200">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Vegetación leñosa dispersa</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14,56</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666,6</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58261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Vegetación leñosa muy dispersa</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17,84</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1000,0</a:t>
                      </a:r>
                      <a:endParaRPr kumimoji="0" lang="es-E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6" name="Título 1"/>
          <p:cNvSpPr>
            <a:spLocks noGrp="1"/>
          </p:cNvSpPr>
          <p:nvPr>
            <p:ph type="title"/>
          </p:nvPr>
        </p:nvSpPr>
        <p:spPr>
          <a:xfrm>
            <a:off x="491642" y="230187"/>
            <a:ext cx="8442796" cy="1159701"/>
          </a:xfrm>
        </p:spPr>
        <p:txBody>
          <a:bodyPr/>
          <a:lstStyle/>
          <a:p>
            <a:pPr eaLnBrk="1" hangingPunct="1">
              <a:defRPr/>
            </a:pPr>
            <a:r>
              <a:rPr lang="es-ES_tradnl" noProof="0" dirty="0" smtClean="0">
                <a:latin typeface="Verdana" charset="0"/>
              </a:rPr>
              <a:t>Tamaños típicos de parcelas</a:t>
            </a:r>
            <a:br>
              <a:rPr lang="es-ES_tradnl" noProof="0" dirty="0" smtClean="0">
                <a:latin typeface="Verdana" charset="0"/>
              </a:rPr>
            </a:br>
            <a:r>
              <a:rPr lang="es-ES_tradnl" noProof="0" dirty="0" smtClean="0">
                <a:latin typeface="Verdana" charset="0"/>
              </a:rPr>
              <a:t>para inventarios forestales</a:t>
            </a:r>
            <a:endParaRPr lang="es-ES_tradnl" noProof="0" dirty="0" smtClean="0">
              <a:ea typeface="+mj-ea"/>
            </a:endParaRPr>
          </a:p>
        </p:txBody>
      </p:sp>
      <p:sp>
        <p:nvSpPr>
          <p:cNvPr id="2" name="CuadroTexto 1"/>
          <p:cNvSpPr txBox="1"/>
          <p:nvPr/>
        </p:nvSpPr>
        <p:spPr>
          <a:xfrm>
            <a:off x="744538" y="5503131"/>
            <a:ext cx="2550570" cy="323165"/>
          </a:xfrm>
          <a:prstGeom prst="rect">
            <a:avLst/>
          </a:prstGeom>
          <a:noFill/>
        </p:spPr>
        <p:txBody>
          <a:bodyPr wrap="none">
            <a:spAutoFit/>
          </a:bodyPr>
          <a:lstStyle/>
          <a:p>
            <a:pPr>
              <a:lnSpc>
                <a:spcPts val="1800"/>
              </a:lnSpc>
              <a:defRPr/>
            </a:pPr>
            <a:r>
              <a:rPr lang="en-GB" sz="1400" dirty="0">
                <a:latin typeface="Verdana" pitchFamily="34" charset="0"/>
              </a:rPr>
              <a:t>Fuente: </a:t>
            </a:r>
            <a:r>
              <a:rPr lang="en-GB" sz="1400" dirty="0" smtClean="0">
                <a:latin typeface="Verdana" pitchFamily="34" charset="0"/>
              </a:rPr>
              <a:t>MacDicken, 1997</a:t>
            </a:r>
            <a:r>
              <a:rPr lang="en-GB" sz="1400" dirty="0">
                <a:latin typeface="Verdana" pitchFamily="34" charset="0"/>
              </a:rPr>
              <a:t>.</a:t>
            </a:r>
            <a:endParaRPr lang="es-ES" sz="1400" dirty="0">
              <a:latin typeface="Verdana" pitchFamily="34" charset="0"/>
              <a:ea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es-ES_tradnl" noProof="0" dirty="0" smtClean="0"/>
              <a:t>Alcance: Depósitos de carbono</a:t>
            </a:r>
          </a:p>
        </p:txBody>
      </p:sp>
      <p:sp>
        <p:nvSpPr>
          <p:cNvPr id="75780" name="Marcador de texto 2"/>
          <p:cNvSpPr>
            <a:spLocks noGrp="1"/>
          </p:cNvSpPr>
          <p:nvPr>
            <p:ph type="body" sz="quarter" idx="10"/>
          </p:nvPr>
        </p:nvSpPr>
        <p:spPr>
          <a:xfrm>
            <a:off x="174625" y="1209676"/>
            <a:ext cx="8767763" cy="4552950"/>
          </a:xfrm>
        </p:spPr>
        <p:txBody>
          <a:bodyPr/>
          <a:lstStyle/>
          <a:p>
            <a:pPr eaLnBrk="1" hangingPunct="1">
              <a:lnSpc>
                <a:spcPct val="100000"/>
              </a:lnSpc>
              <a:spcBef>
                <a:spcPts val="600"/>
              </a:spcBef>
            </a:pPr>
            <a:r>
              <a:rPr lang="es-ES_tradnl" altLang="en-US" noProof="0" dirty="0" smtClean="0"/>
              <a:t>Posibles depósitos que se medirán:</a:t>
            </a:r>
            <a:endParaRPr lang="es-ES_tradnl" altLang="en-US" noProof="0" dirty="0" smtClean="0">
              <a:ea typeface="ＭＳ Ｐゴシック" pitchFamily="34" charset="-128"/>
            </a:endParaRPr>
          </a:p>
          <a:p>
            <a:pPr lvl="1" eaLnBrk="1" hangingPunct="1">
              <a:lnSpc>
                <a:spcPct val="100000"/>
              </a:lnSpc>
              <a:spcBef>
                <a:spcPts val="600"/>
              </a:spcBef>
            </a:pPr>
            <a:r>
              <a:rPr lang="es-ES_tradnl" altLang="en-US" sz="2000" noProof="0" dirty="0" smtClean="0"/>
              <a:t>Biomasa aérea de árbol</a:t>
            </a:r>
            <a:endParaRPr lang="es-ES_tradnl" altLang="en-US" sz="2000" noProof="0" dirty="0" smtClean="0">
              <a:ea typeface="ＭＳ Ｐゴシック" pitchFamily="34" charset="-128"/>
            </a:endParaRPr>
          </a:p>
          <a:p>
            <a:pPr lvl="1" eaLnBrk="1" hangingPunct="1">
              <a:lnSpc>
                <a:spcPct val="100000"/>
              </a:lnSpc>
              <a:spcBef>
                <a:spcPts val="600"/>
              </a:spcBef>
            </a:pPr>
            <a:r>
              <a:rPr lang="es-ES_tradnl" altLang="en-US" sz="2000" noProof="0" dirty="0" smtClean="0"/>
              <a:t>Biomasa subterránea de árbol (raíces)</a:t>
            </a:r>
            <a:endParaRPr lang="es-ES_tradnl" altLang="en-US" sz="2000" noProof="0" dirty="0" smtClean="0">
              <a:ea typeface="ＭＳ Ｐゴシック" pitchFamily="34" charset="-128"/>
            </a:endParaRPr>
          </a:p>
          <a:p>
            <a:pPr lvl="1" eaLnBrk="1" hangingPunct="1">
              <a:lnSpc>
                <a:spcPct val="100000"/>
              </a:lnSpc>
              <a:spcBef>
                <a:spcPts val="600"/>
              </a:spcBef>
            </a:pPr>
            <a:r>
              <a:rPr lang="es-ES_tradnl" altLang="en-US" sz="2000" noProof="0" dirty="0" smtClean="0"/>
              <a:t>Carbono del suelo</a:t>
            </a:r>
            <a:endParaRPr lang="es-ES_tradnl" altLang="en-US" sz="2000" noProof="0" dirty="0" smtClean="0">
              <a:ea typeface="ＭＳ Ｐゴシック" pitchFamily="34" charset="-128"/>
            </a:endParaRPr>
          </a:p>
          <a:p>
            <a:pPr lvl="1" eaLnBrk="1" hangingPunct="1">
              <a:lnSpc>
                <a:spcPct val="100000"/>
              </a:lnSpc>
              <a:spcBef>
                <a:spcPts val="600"/>
              </a:spcBef>
            </a:pPr>
            <a:r>
              <a:rPr lang="es-ES_tradnl" altLang="en-US" sz="2000" noProof="0" dirty="0" smtClean="0"/>
              <a:t>Capa de arbustos (matorrales, etc.)</a:t>
            </a:r>
            <a:endParaRPr lang="es-ES_tradnl" altLang="en-US" sz="2000" noProof="0" dirty="0" smtClean="0">
              <a:ea typeface="ＭＳ Ｐゴシック" pitchFamily="34" charset="-128"/>
            </a:endParaRPr>
          </a:p>
          <a:p>
            <a:pPr lvl="1" eaLnBrk="1" hangingPunct="1">
              <a:lnSpc>
                <a:spcPct val="100000"/>
              </a:lnSpc>
              <a:spcBef>
                <a:spcPts val="600"/>
              </a:spcBef>
            </a:pPr>
            <a:r>
              <a:rPr lang="es-ES_tradnl" altLang="en-US" sz="2000" noProof="0" dirty="0" smtClean="0"/>
              <a:t>Capa de hojarasca (hojas)</a:t>
            </a:r>
            <a:endParaRPr lang="es-ES_tradnl" altLang="en-US" sz="2000" noProof="0" dirty="0" smtClean="0">
              <a:ea typeface="ＭＳ Ｐゴシック" pitchFamily="34" charset="-128"/>
            </a:endParaRPr>
          </a:p>
          <a:p>
            <a:pPr lvl="1" eaLnBrk="1" hangingPunct="1">
              <a:lnSpc>
                <a:spcPct val="100000"/>
              </a:lnSpc>
              <a:spcBef>
                <a:spcPts val="600"/>
              </a:spcBef>
            </a:pPr>
            <a:r>
              <a:rPr lang="es-ES_tradnl" altLang="en-US" sz="2000" noProof="0" dirty="0" smtClean="0"/>
              <a:t>Madera muerta (ramas caídas, etc.)</a:t>
            </a:r>
            <a:r>
              <a:rPr lang="es-ES_tradnl" noProof="0" dirty="0" smtClean="0"/>
              <a:t/>
            </a:r>
            <a:br>
              <a:rPr lang="es-ES_tradnl" noProof="0" dirty="0" smtClean="0"/>
            </a:br>
            <a:endParaRPr lang="es-ES_tradnl" altLang="en-US" sz="2000" noProof="0" dirty="0" smtClean="0">
              <a:ea typeface="ＭＳ Ｐゴシック" pitchFamily="34" charset="-128"/>
            </a:endParaRPr>
          </a:p>
          <a:p>
            <a:pPr eaLnBrk="1" hangingPunct="1">
              <a:lnSpc>
                <a:spcPct val="100000"/>
              </a:lnSpc>
              <a:spcBef>
                <a:spcPts val="600"/>
              </a:spcBef>
            </a:pPr>
            <a:r>
              <a:rPr lang="es-ES_tradnl" altLang="en-US" noProof="0" dirty="0" smtClean="0"/>
              <a:t>¿Cuándo debe incluirse un depósito?</a:t>
            </a:r>
            <a:r>
              <a:rPr lang="es-ES_tradnl" noProof="0" dirty="0" smtClean="0"/>
              <a:t> </a:t>
            </a:r>
          </a:p>
          <a:p>
            <a:pPr lvl="1" eaLnBrk="1" hangingPunct="1">
              <a:lnSpc>
                <a:spcPct val="100000"/>
              </a:lnSpc>
              <a:spcBef>
                <a:spcPts val="600"/>
              </a:spcBef>
            </a:pPr>
            <a:r>
              <a:rPr lang="es-ES_tradnl" altLang="en-US" sz="2000" noProof="0" dirty="0" smtClean="0"/>
              <a:t>Si se espera que cambie (aumente) debido a las prácticas de gestión de REDD+ introducidas.</a:t>
            </a:r>
          </a:p>
          <a:p>
            <a:pPr lvl="1" eaLnBrk="1" hangingPunct="1">
              <a:lnSpc>
                <a:spcPct val="100000"/>
              </a:lnSpc>
              <a:spcBef>
                <a:spcPts val="600"/>
              </a:spcBef>
            </a:pPr>
            <a:r>
              <a:rPr lang="es-ES_tradnl" altLang="en-US" sz="2000" noProof="0" dirty="0" smtClean="0"/>
              <a:t>O bien, si es probable que se vea afectado negativamente. </a:t>
            </a:r>
            <a:endParaRPr lang="es-ES_tradnl" altLang="en-US" sz="20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es-ES_tradnl" noProof="0" dirty="0" smtClean="0"/>
              <a:t>Equipos y tecnología</a:t>
            </a:r>
            <a:endParaRPr lang="es-ES_tradnl" noProof="0" dirty="0" smtClean="0">
              <a:ea typeface="+mj-ea"/>
            </a:endParaRPr>
          </a:p>
        </p:txBody>
      </p:sp>
      <p:sp>
        <p:nvSpPr>
          <p:cNvPr id="76804" name="Marcador de texto 2"/>
          <p:cNvSpPr>
            <a:spLocks noGrp="1"/>
          </p:cNvSpPr>
          <p:nvPr>
            <p:ph type="body" sz="quarter" idx="10"/>
          </p:nvPr>
        </p:nvSpPr>
        <p:spPr>
          <a:xfrm>
            <a:off x="238125" y="1314450"/>
            <a:ext cx="4019550" cy="4625975"/>
          </a:xfrm>
        </p:spPr>
        <p:txBody>
          <a:bodyPr/>
          <a:lstStyle/>
          <a:p>
            <a:pPr marL="0" indent="0" eaLnBrk="1" hangingPunct="1">
              <a:buFont typeface="Wingdings" pitchFamily="2" charset="2"/>
              <a:buNone/>
            </a:pPr>
            <a:r>
              <a:rPr lang="es-ES_tradnl" altLang="en-US" noProof="0" dirty="0" smtClean="0"/>
              <a:t>La tecnología de registro de datos que se utilizará:</a:t>
            </a:r>
            <a:r>
              <a:rPr lang="es-ES_tradnl" noProof="0" dirty="0" smtClean="0"/>
              <a:t> </a:t>
            </a:r>
          </a:p>
          <a:p>
            <a:pPr eaLnBrk="1" hangingPunct="1"/>
            <a:r>
              <a:rPr lang="es-ES_tradnl" altLang="en-US" sz="2000" noProof="0" dirty="0" smtClean="0"/>
              <a:t>¿Recopilación de datos en papel o electrónica? </a:t>
            </a:r>
          </a:p>
          <a:p>
            <a:pPr marL="552450" lvl="1" eaLnBrk="1" hangingPunct="1"/>
            <a:r>
              <a:rPr lang="es-ES_tradnl" altLang="en-US" sz="1800" noProof="0" dirty="0" smtClean="0"/>
              <a:t>Aplicaciones a medida para teléfonos inteligentes o tabletas para el SC (principalmente gratuitas)</a:t>
            </a:r>
          </a:p>
          <a:p>
            <a:pPr eaLnBrk="1" hangingPunct="1"/>
            <a:r>
              <a:rPr lang="es-ES_tradnl" altLang="en-US" sz="2000" noProof="0" dirty="0" smtClean="0"/>
              <a:t>Si fuese electrónica, ¿cuál de los diferentes sistemas disponibles sería el más adecuado? </a:t>
            </a:r>
            <a:endParaRPr lang="es-ES_tradnl" altLang="en-US" sz="2000" noProof="0" dirty="0" smtClean="0">
              <a:ea typeface="ＭＳ Ｐゴシック" pitchFamily="34" charset="-128"/>
            </a:endParaRPr>
          </a:p>
          <a:p>
            <a:pPr marL="0" indent="0" eaLnBrk="1" hangingPunct="1"/>
            <a:endParaRPr lang="es-ES_tradnl" altLang="en-US" sz="1800" noProof="0" dirty="0" smtClean="0">
              <a:ea typeface="ＭＳ Ｐゴシック" pitchFamily="34" charset="-128"/>
            </a:endParaRPr>
          </a:p>
          <a:p>
            <a:pPr marL="0" indent="0" eaLnBrk="1" hangingPunct="1"/>
            <a:endParaRPr lang="es-ES_tradnl" altLang="en-US" sz="1800" noProof="0" dirty="0" smtClean="0">
              <a:solidFill>
                <a:schemeClr val="tx2"/>
              </a:solidFill>
              <a:ea typeface="ＭＳ Ｐゴシック" pitchFamily="34" charset="-128"/>
            </a:endParaRPr>
          </a:p>
        </p:txBody>
      </p:sp>
      <p:pic>
        <p:nvPicPr>
          <p:cNvPr id="76805" name="Picture 1" descr="J:\Docs twinned Feb 28\Work\Kyoto project\Images\Kyoto pictures from Jeroen\KTGAL pictures tanzania 2003\F103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99" y="1177925"/>
            <a:ext cx="3657601" cy="244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J:\Docs twinned Feb 28\Work\Kyoto project\Images\Kyoto Images\Tanzania Verplanke picture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947" y="2819399"/>
            <a:ext cx="2351851"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10212" y="105507"/>
            <a:ext cx="8442796" cy="1089309"/>
          </a:xfrm>
        </p:spPr>
        <p:txBody>
          <a:bodyPr/>
          <a:lstStyle/>
          <a:p>
            <a:pPr eaLnBrk="1" hangingPunct="1">
              <a:defRPr/>
            </a:pPr>
            <a:r>
              <a:rPr lang="es-ES_tradnl" sz="2000" noProof="0" dirty="0" smtClean="0"/>
              <a:t>Habilidades necesarias para diferentes tecnologías como parte del SC</a:t>
            </a:r>
            <a:r>
              <a:rPr lang="es-ES_tradnl" sz="2000" noProof="0" dirty="0" smtClean="0">
                <a:latin typeface="Verdana" charset="0"/>
              </a:rPr>
              <a:t> </a:t>
            </a:r>
            <a:r>
              <a:rPr lang="es-ES_tradnl" sz="1800" noProof="0" dirty="0" smtClean="0">
                <a:latin typeface="Verdana" charset="0"/>
              </a:rPr>
              <a:t>(Larrazabal y McCall, de próxima aparición)</a:t>
            </a:r>
            <a:endParaRPr lang="es-ES_tradnl" sz="2400" noProof="0" dirty="0" smtClean="0">
              <a:ea typeface="+mj-ea"/>
            </a:endParaRPr>
          </a:p>
        </p:txBody>
      </p:sp>
      <p:graphicFrame>
        <p:nvGraphicFramePr>
          <p:cNvPr id="2" name="Table 1"/>
          <p:cNvGraphicFramePr>
            <a:graphicFrameLocks noGrp="1"/>
          </p:cNvGraphicFramePr>
          <p:nvPr>
            <p:extLst>
              <p:ext uri="{D42A27DB-BD31-4B8C-83A1-F6EECF244321}">
                <p14:modId xmlns:p14="http://schemas.microsoft.com/office/powerpoint/2010/main" val="86836880"/>
              </p:ext>
            </p:extLst>
          </p:nvPr>
        </p:nvGraphicFramePr>
        <p:xfrm>
          <a:off x="482112" y="1395046"/>
          <a:ext cx="8134348" cy="4572000"/>
        </p:xfrm>
        <a:graphic>
          <a:graphicData uri="http://schemas.openxmlformats.org/drawingml/2006/table">
            <a:tbl>
              <a:tblPr firstRow="1" firstCol="1" bandRow="1" bandCol="1"/>
              <a:tblGrid>
                <a:gridCol w="864568"/>
                <a:gridCol w="1411906"/>
                <a:gridCol w="723900"/>
                <a:gridCol w="894442"/>
                <a:gridCol w="1048512"/>
                <a:gridCol w="1182624"/>
                <a:gridCol w="922547"/>
                <a:gridCol w="1085849"/>
              </a:tblGrid>
              <a:tr h="88958">
                <a:tc rowSpan="10">
                  <a:txBody>
                    <a:bodyPr/>
                    <a:lstStyle/>
                    <a:p>
                      <a:pPr marL="0" marR="0" algn="l">
                        <a:spcBef>
                          <a:spcPts val="0"/>
                        </a:spcBef>
                        <a:spcAft>
                          <a:spcPts val="0"/>
                        </a:spcAft>
                      </a:pPr>
                      <a:r>
                        <a:rPr lang="es-ES_tradnl" sz="1200" i="1" noProof="0" dirty="0" smtClean="0">
                          <a:effectLst/>
                          <a:latin typeface="Times New Roman"/>
                        </a:rPr>
                        <a:t>Nivel de habilidad requerido para utilizar la opción: </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latin typeface="Times New Roman"/>
                        </a:rPr>
                        <a:t> </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highlight>
                            <a:srgbClr val="FF0000"/>
                          </a:highlight>
                          <a:latin typeface="Times New Roman"/>
                        </a:rPr>
                        <a:t>Alto</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latin typeface="Times New Roman"/>
                        </a:rPr>
                        <a:t> </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highlight>
                            <a:srgbClr val="FFFF00"/>
                          </a:highlight>
                          <a:latin typeface="Times New Roman"/>
                        </a:rPr>
                        <a:t>Medio</a:t>
                      </a:r>
                      <a:r>
                        <a:rPr lang="es-ES_tradnl" noProof="0" dirty="0" smtClean="0"/>
                        <a:t> </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latin typeface="Times New Roman"/>
                        </a:rPr>
                        <a:t> </a:t>
                      </a:r>
                      <a:endParaRPr lang="es-ES_tradnl" sz="1200" noProof="0" dirty="0" smtClean="0">
                        <a:effectLst/>
                        <a:latin typeface="Times New Roman"/>
                        <a:ea typeface="MS ??"/>
                      </a:endParaRPr>
                    </a:p>
                    <a:p>
                      <a:pPr marL="0" marR="0" algn="just">
                        <a:spcBef>
                          <a:spcPts val="0"/>
                        </a:spcBef>
                        <a:spcAft>
                          <a:spcPts val="0"/>
                        </a:spcAft>
                      </a:pPr>
                      <a:r>
                        <a:rPr lang="es-ES_tradnl" sz="1200" i="1" noProof="0" dirty="0" smtClean="0">
                          <a:effectLst/>
                          <a:highlight>
                            <a:srgbClr val="00FF00"/>
                          </a:highlight>
                          <a:latin typeface="Times New Roman"/>
                        </a:rPr>
                        <a:t>Bajo</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b="1"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s-ES_tradnl" sz="1200" b="1" i="1" noProof="0" dirty="0" smtClean="0">
                          <a:effectLst/>
                          <a:latin typeface="Times New Roman"/>
                        </a:rPr>
                        <a:t>Opciones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53942">
                <a:tc vMerge="1">
                  <a:txBody>
                    <a:bodyPr/>
                    <a:lstStyle/>
                    <a:p>
                      <a:endParaRPr lang="es-ES_tradnl"/>
                    </a:p>
                  </a:txBody>
                  <a:tcPr/>
                </a:tc>
                <a:tc>
                  <a:txBody>
                    <a:bodyPr/>
                    <a:lstStyle/>
                    <a:p>
                      <a:pPr marL="0" marR="0" algn="just">
                        <a:spcBef>
                          <a:spcPts val="0"/>
                        </a:spcBef>
                        <a:spcAft>
                          <a:spcPts val="0"/>
                        </a:spcAft>
                      </a:pPr>
                      <a:r>
                        <a:rPr lang="es-ES_tradnl" sz="1200" b="1" i="1" noProof="0" dirty="0" smtClean="0">
                          <a:effectLst/>
                          <a:latin typeface="Times New Roman"/>
                        </a:rPr>
                        <a:t>Habilidades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Papel + GPS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Registro de datos con dispositivo portátil</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Uso de dispositivos portátiles más descarga de los datos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Lo</a:t>
                      </a:r>
                      <a:r>
                        <a:rPr lang="es-ES_tradnl" sz="1200" b="1" i="1" baseline="0" noProof="0" dirty="0" smtClean="0">
                          <a:effectLst/>
                          <a:latin typeface="Times New Roman"/>
                        </a:rPr>
                        <a:t> anterior más p</a:t>
                      </a:r>
                      <a:r>
                        <a:rPr lang="es-ES_tradnl" sz="1200" b="1" i="1" noProof="0" dirty="0" smtClean="0">
                          <a:effectLst/>
                          <a:latin typeface="Times New Roman"/>
                        </a:rPr>
                        <a:t>rocesamiento</a:t>
                      </a:r>
                      <a:r>
                        <a:rPr lang="es-ES_tradnl" sz="1200" b="1" i="1" baseline="0" noProof="0" dirty="0" smtClean="0">
                          <a:effectLst/>
                          <a:latin typeface="Times New Roman"/>
                        </a:rPr>
                        <a:t> </a:t>
                      </a:r>
                      <a:r>
                        <a:rPr lang="es-ES_tradnl" sz="1200" b="1" i="1" noProof="0" dirty="0" smtClean="0">
                          <a:effectLst/>
                          <a:latin typeface="Times New Roman"/>
                        </a:rPr>
                        <a:t>de la información</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Lo anterior más presentación</a:t>
                      </a:r>
                      <a:r>
                        <a:rPr lang="es-ES_tradnl" sz="1200" b="1" i="1" baseline="0" noProof="0" dirty="0" smtClean="0">
                          <a:effectLst/>
                          <a:latin typeface="Times New Roman"/>
                        </a:rPr>
                        <a:t> de informes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200" b="1" i="1" noProof="0" dirty="0" smtClean="0">
                          <a:effectLst/>
                          <a:latin typeface="Times New Roman"/>
                        </a:rPr>
                        <a:t>Lo</a:t>
                      </a:r>
                      <a:r>
                        <a:rPr lang="es-ES_tradnl" sz="1200" b="1" i="1" baseline="0" noProof="0" dirty="0" smtClean="0">
                          <a:effectLst/>
                          <a:latin typeface="Times New Roman"/>
                        </a:rPr>
                        <a:t> anterior más d</a:t>
                      </a:r>
                      <a:r>
                        <a:rPr lang="es-ES_tradnl" sz="1200" b="1" i="1" noProof="0" dirty="0" smtClean="0">
                          <a:effectLst/>
                          <a:latin typeface="Times New Roman"/>
                        </a:rPr>
                        <a:t>iseño de un formulario digital</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642">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de programación</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4358">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básicos de uso de </a:t>
                      </a:r>
                      <a:r>
                        <a:rPr lang="es-ES_tradnl" sz="1200" i="0" noProof="0" dirty="0" smtClean="0">
                          <a:effectLst/>
                          <a:latin typeface="Times New Roman"/>
                        </a:rPr>
                        <a:t>software</a:t>
                      </a:r>
                      <a:endParaRPr lang="es-ES_tradnl" sz="1200" i="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de computación</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7914">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sobre cómo encender y apagar un dispositivo portátil</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7914">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sobre el territorio y sus recursos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8958">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Habilidades del método de medición</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8958">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Conocimientos sobre el uso de GPS</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8533">
                <a:tc vMerge="1">
                  <a:txBody>
                    <a:bodyPr/>
                    <a:lstStyle/>
                    <a:p>
                      <a:endParaRPr lang="es-ES_tradnl"/>
                    </a:p>
                  </a:txBody>
                  <a:tcPr/>
                </a:tc>
                <a:tc>
                  <a:txBody>
                    <a:bodyPr/>
                    <a:lstStyle/>
                    <a:p>
                      <a:pPr marL="0" marR="0" algn="l">
                        <a:spcBef>
                          <a:spcPts val="0"/>
                        </a:spcBef>
                        <a:spcAft>
                          <a:spcPts val="0"/>
                        </a:spcAft>
                      </a:pPr>
                      <a:r>
                        <a:rPr lang="es-ES_tradnl" sz="1200" i="1" noProof="0" dirty="0" smtClean="0">
                          <a:effectLst/>
                          <a:latin typeface="Times New Roman"/>
                        </a:rPr>
                        <a:t>Alfabetizado</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spcBef>
                          <a:spcPts val="0"/>
                        </a:spcBef>
                        <a:spcAft>
                          <a:spcPts val="0"/>
                        </a:spcAft>
                      </a:pPr>
                      <a:r>
                        <a:rPr lang="es-ES_tradnl" sz="1200" i="1" noProof="0" dirty="0" smtClean="0">
                          <a:effectLst/>
                          <a:latin typeface="Times New Roman"/>
                        </a:rPr>
                        <a:t> </a:t>
                      </a:r>
                      <a:endParaRPr lang="es-ES_tradnl" sz="1200" noProof="0" dirty="0">
                        <a:effectLst/>
                        <a:latin typeface="Times New Roman"/>
                        <a:ea typeface="MS ??"/>
                      </a:endParaRPr>
                    </a:p>
                  </a:txBody>
                  <a:tcPr marL="46417" marR="46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p:cNvSpPr>
          <p:nvPr>
            <p:ph type="body" idx="4294967295"/>
          </p:nvPr>
        </p:nvSpPr>
        <p:spPr>
          <a:xfrm>
            <a:off x="347663" y="1698625"/>
            <a:ext cx="8521700" cy="4089400"/>
          </a:xfrm>
        </p:spPr>
        <p:txBody>
          <a:bodyPr/>
          <a:lstStyle/>
          <a:p>
            <a:pPr>
              <a:lnSpc>
                <a:spcPct val="100000"/>
              </a:lnSpc>
            </a:pPr>
            <a:r>
              <a:rPr lang="es-ES_tradnl" altLang="en-US" sz="2000" noProof="0" dirty="0" smtClean="0"/>
              <a:t>Las interfaces fáciles de usar de los teléfonos inteligentes y tabletas agilizan y facilitan el ingreso de los datos.</a:t>
            </a:r>
          </a:p>
          <a:p>
            <a:pPr>
              <a:lnSpc>
                <a:spcPct val="100000"/>
              </a:lnSpc>
            </a:pPr>
            <a:r>
              <a:rPr lang="es-ES_tradnl" altLang="en-US" sz="2000" noProof="0" dirty="0" smtClean="0"/>
              <a:t>Menos riesgo de errores en la transmisión si los datos se ingresan en la base de datos en el momento de la medición.</a:t>
            </a:r>
          </a:p>
          <a:p>
            <a:pPr>
              <a:lnSpc>
                <a:spcPct val="100000"/>
              </a:lnSpc>
            </a:pPr>
            <a:r>
              <a:rPr lang="es-ES_tradnl" altLang="en-US" sz="2000" noProof="0" dirty="0" smtClean="0"/>
              <a:t>Menos tiempo dedicado a codificar y analizar los datos después de finalizado el trabajo de campo.</a:t>
            </a:r>
          </a:p>
          <a:p>
            <a:pPr>
              <a:lnSpc>
                <a:spcPct val="100000"/>
              </a:lnSpc>
            </a:pPr>
            <a:r>
              <a:rPr lang="es-ES_tradnl" altLang="en-US" sz="2000" noProof="0" dirty="0" smtClean="0"/>
              <a:t>Las coordenadas del GPS de la parcela pueden registrarse y asociarse con los datos automáticamente.</a:t>
            </a:r>
          </a:p>
          <a:p>
            <a:pPr>
              <a:lnSpc>
                <a:spcPct val="100000"/>
              </a:lnSpc>
            </a:pPr>
            <a:r>
              <a:rPr lang="es-ES_tradnl" altLang="en-US" sz="2000" noProof="0" dirty="0" smtClean="0"/>
              <a:t>Pueden tomarse fotografías con los mismos equipos y asociarlas directamente con los datos de la biomasa presentes en la base de datos.</a:t>
            </a:r>
          </a:p>
          <a:p>
            <a:pPr>
              <a:lnSpc>
                <a:spcPct val="100000"/>
              </a:lnSpc>
            </a:pPr>
            <a:endParaRPr lang="es-ES_tradnl" altLang="en-US" sz="2000" noProof="0" dirty="0" smtClean="0">
              <a:ea typeface="ＭＳ Ｐゴシック" pitchFamily="34" charset="-128"/>
            </a:endParaRPr>
          </a:p>
        </p:txBody>
      </p:sp>
      <p:sp>
        <p:nvSpPr>
          <p:cNvPr id="4" name="Título 1"/>
          <p:cNvSpPr>
            <a:spLocks noGrp="1"/>
          </p:cNvSpPr>
          <p:nvPr>
            <p:ph type="title"/>
          </p:nvPr>
        </p:nvSpPr>
        <p:spPr>
          <a:xfrm>
            <a:off x="491642" y="240349"/>
            <a:ext cx="8205318" cy="1064195"/>
          </a:xfrm>
        </p:spPr>
        <p:txBody>
          <a:bodyPr/>
          <a:lstStyle/>
          <a:p>
            <a:pPr eaLnBrk="1" hangingPunct="1">
              <a:defRPr/>
            </a:pPr>
            <a:r>
              <a:rPr lang="es-ES_tradnl" noProof="0" dirty="0" smtClean="0">
                <a:latin typeface="Verdana" charset="0"/>
              </a:rPr>
              <a:t>Ventajas del registro electrónico</a:t>
            </a:r>
            <a:br>
              <a:rPr lang="es-ES_tradnl" noProof="0" dirty="0" smtClean="0">
                <a:latin typeface="Verdana" charset="0"/>
              </a:rPr>
            </a:br>
            <a:r>
              <a:rPr lang="es-ES_tradnl" noProof="0" dirty="0" smtClean="0">
                <a:latin typeface="Verdana" charset="0"/>
              </a:rPr>
              <a:t>de los datos</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body" idx="4294967295"/>
          </p:nvPr>
        </p:nvSpPr>
        <p:spPr>
          <a:xfrm>
            <a:off x="347663" y="1919288"/>
            <a:ext cx="8521700" cy="3900487"/>
          </a:xfrm>
        </p:spPr>
        <p:txBody>
          <a:bodyPr/>
          <a:lstStyle/>
          <a:p>
            <a:r>
              <a:rPr lang="es-ES_tradnl" altLang="en-US" noProof="0" dirty="0" smtClean="0"/>
              <a:t>Es posible que no estén disponibles los equipos (teléfonos inteligentes, tabletas).</a:t>
            </a:r>
          </a:p>
          <a:p>
            <a:r>
              <a:rPr lang="es-ES_tradnl" altLang="en-US" noProof="0" dirty="0" smtClean="0"/>
              <a:t>La duración de la batería puede ser un problema:</a:t>
            </a:r>
          </a:p>
          <a:p>
            <a:pPr lvl="1"/>
            <a:r>
              <a:rPr lang="es-ES_tradnl" altLang="en-US" noProof="0" dirty="0" smtClean="0"/>
              <a:t>Las baterías de reserva o los cargadores solares pueden ser una solución.</a:t>
            </a:r>
          </a:p>
          <a:p>
            <a:r>
              <a:rPr lang="es-ES_tradnl" altLang="en-US" noProof="0" dirty="0" smtClean="0"/>
              <a:t>En algunos entornos (bosque denso, valles profundos), puede ser difícil conseguir señal de GPS.</a:t>
            </a:r>
          </a:p>
          <a:p>
            <a:r>
              <a:rPr lang="es-ES_tradnl" altLang="en-US" noProof="0" dirty="0" smtClean="0"/>
              <a:t>Obviamente, se requiere capacitación, pero puede impartirse con facilidad para un sistema de </a:t>
            </a:r>
            <a:r>
              <a:rPr lang="es-ES_tradnl" altLang="en-US" i="1" noProof="0" dirty="0" smtClean="0"/>
              <a:t>software</a:t>
            </a:r>
            <a:r>
              <a:rPr lang="es-ES_tradnl" altLang="en-US" noProof="0" dirty="0" smtClean="0"/>
              <a:t> seleccionado.</a:t>
            </a:r>
          </a:p>
        </p:txBody>
      </p:sp>
      <p:sp>
        <p:nvSpPr>
          <p:cNvPr id="4" name="Título 1"/>
          <p:cNvSpPr>
            <a:spLocks noGrp="1"/>
          </p:cNvSpPr>
          <p:nvPr>
            <p:ph type="title"/>
          </p:nvPr>
        </p:nvSpPr>
        <p:spPr>
          <a:xfrm>
            <a:off x="206375" y="230189"/>
            <a:ext cx="8728063" cy="1353086"/>
          </a:xfrm>
        </p:spPr>
        <p:txBody>
          <a:bodyPr/>
          <a:lstStyle/>
          <a:p>
            <a:pPr eaLnBrk="1" hangingPunct="1">
              <a:defRPr/>
            </a:pPr>
            <a:r>
              <a:rPr lang="es-ES_tradnl" noProof="0" dirty="0" smtClean="0">
                <a:latin typeface="Verdana" charset="0"/>
              </a:rPr>
              <a:t>Desventajas del registro electrónico</a:t>
            </a:r>
            <a:br>
              <a:rPr lang="es-ES_tradnl" noProof="0" dirty="0" smtClean="0">
                <a:latin typeface="Verdana" charset="0"/>
              </a:rPr>
            </a:br>
            <a:r>
              <a:rPr lang="es-ES_tradnl" noProof="0" dirty="0" smtClean="0">
                <a:latin typeface="Verdana" charset="0"/>
              </a:rPr>
              <a:t>de los datos</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4294967295"/>
          </p:nvPr>
        </p:nvSpPr>
        <p:spPr>
          <a:xfrm>
            <a:off x="257175" y="1498600"/>
            <a:ext cx="8521700" cy="4089400"/>
          </a:xfrm>
        </p:spPr>
        <p:txBody>
          <a:bodyPr/>
          <a:lstStyle/>
          <a:p>
            <a:r>
              <a:rPr lang="es-ES_tradnl" altLang="en-US" noProof="0" dirty="0" smtClean="0"/>
              <a:t>¿Cuál es la disponibilidad de teléfonos inteligentes en las comunidades rurales de su país?</a:t>
            </a:r>
          </a:p>
          <a:p>
            <a:endParaRPr lang="es-ES_tradnl" altLang="en-US" noProof="0" dirty="0" smtClean="0">
              <a:ea typeface="ＭＳ Ｐゴシック" pitchFamily="34" charset="-128"/>
            </a:endParaRPr>
          </a:p>
          <a:p>
            <a:r>
              <a:rPr lang="es-ES_tradnl" altLang="en-US" noProof="0" dirty="0" smtClean="0"/>
              <a:t>La alternativa es que la comunidad utilice formatos de registro en papel: la organización/ONG supervisora transcribe la información a la base de datos en una PC o una computadora portátil.</a:t>
            </a:r>
            <a:r>
              <a:rPr lang="es-ES_tradnl" noProof="0" dirty="0" smtClean="0"/>
              <a:t/>
            </a:r>
            <a:br>
              <a:rPr lang="es-ES_tradnl" noProof="0" dirty="0" smtClean="0"/>
            </a:br>
            <a:r>
              <a:rPr lang="es-ES_tradnl" noProof="0" dirty="0" smtClean="0"/>
              <a:t/>
            </a:r>
            <a:br>
              <a:rPr lang="es-ES_tradnl" noProof="0" dirty="0" smtClean="0"/>
            </a:br>
            <a:r>
              <a:rPr lang="es-ES_tradnl" altLang="en-US" i="1" noProof="0" dirty="0" smtClean="0"/>
              <a:t>¿Qué sistema considera más confiable?</a:t>
            </a:r>
          </a:p>
        </p:txBody>
      </p:sp>
      <p:sp>
        <p:nvSpPr>
          <p:cNvPr id="4" name="Título 1"/>
          <p:cNvSpPr>
            <a:spLocks noGrp="1"/>
          </p:cNvSpPr>
          <p:nvPr>
            <p:ph type="title"/>
          </p:nvPr>
        </p:nvSpPr>
        <p:spPr>
          <a:xfrm>
            <a:off x="206375" y="230189"/>
            <a:ext cx="8728063" cy="831576"/>
          </a:xfrm>
        </p:spPr>
        <p:txBody>
          <a:bodyPr/>
          <a:lstStyle/>
          <a:p>
            <a:pPr eaLnBrk="1" hangingPunct="1">
              <a:defRPr/>
            </a:pPr>
            <a:r>
              <a:rPr lang="es-ES_tradnl" noProof="0" dirty="0" smtClean="0">
                <a:latin typeface="Verdana" charset="0"/>
              </a:rPr>
              <a:t>Debate 4</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es-ES_tradnl" altLang="en-US" sz="1800" noProof="0" dirty="0" smtClean="0"/>
              <a:t>Por qué el SC debe</a:t>
            </a:r>
            <a:r>
              <a:rPr lang="es-ES_tradnl" noProof="0" dirty="0" smtClean="0"/>
              <a:t> </a:t>
            </a:r>
            <a:r>
              <a:rPr lang="es-ES_tradnl" altLang="en-US" sz="1800" noProof="0" dirty="0" smtClean="0"/>
              <a:t>formar parte de un seguimiento nacional para actividades de REDD+</a:t>
            </a:r>
          </a:p>
          <a:p>
            <a:pPr marL="457200" indent="-457200" eaLnBrk="1" hangingPunct="1">
              <a:lnSpc>
                <a:spcPct val="100000"/>
              </a:lnSpc>
              <a:buSzPct val="100000"/>
              <a:buFont typeface="Verdana" pitchFamily="34" charset="0"/>
              <a:buAutoNum type="arabicPeriod"/>
            </a:pPr>
            <a:r>
              <a:rPr lang="es-ES_tradnl" altLang="en-US" sz="1800" noProof="0" dirty="0" smtClean="0"/>
              <a:t>Cómo puede relacionarse el SC con el sistema nacional de vigilancia forestal (SNVF) y el seguimiento nacional</a:t>
            </a:r>
            <a:endParaRPr lang="es-ES_tradnl" altLang="en-US" sz="1800" noProof="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s-ES_tradnl" altLang="en-US" sz="1800" noProof="0" dirty="0" smtClean="0"/>
              <a:t>Establecimiento de protocolos para el SC</a:t>
            </a:r>
            <a:endParaRPr lang="es-ES_tradnl" altLang="en-US" sz="1800" noProof="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s-ES_tradnl" altLang="en-US" sz="1800" noProof="0" dirty="0" smtClean="0"/>
              <a:t>Seguimiento de otras variables (distintas del carbono)</a:t>
            </a:r>
          </a:p>
          <a:p>
            <a:pPr marL="457200" indent="-457200" eaLnBrk="1" hangingPunct="1">
              <a:lnSpc>
                <a:spcPct val="100000"/>
              </a:lnSpc>
              <a:buSzPct val="100000"/>
              <a:buFont typeface="Verdana" pitchFamily="34" charset="0"/>
              <a:buAutoNum type="arabicPeriod"/>
            </a:pPr>
            <a:r>
              <a:rPr lang="es-ES_tradnl" altLang="en-US" sz="1800" noProof="0" dirty="0" smtClean="0"/>
              <a:t>Cómo ingresar datos locales en una base de datos nacional</a:t>
            </a:r>
          </a:p>
          <a:p>
            <a:pPr marL="457200" indent="-457200" eaLnBrk="1" hangingPunct="1">
              <a:lnSpc>
                <a:spcPct val="100000"/>
              </a:lnSpc>
              <a:buSzPct val="100000"/>
              <a:buFont typeface="Verdana" pitchFamily="34" charset="0"/>
              <a:buAutoNum type="arabicPeriod"/>
            </a:pPr>
            <a:r>
              <a:rPr lang="es-ES_tradnl" altLang="en-US" sz="1800" noProof="0" dirty="0" smtClean="0"/>
              <a:t>Otros temas: La verificación y la base de los beneficios compartidos</a:t>
            </a:r>
          </a:p>
          <a:p>
            <a:pPr marL="457200" indent="-457200" eaLnBrk="1" hangingPunct="1">
              <a:lnSpc>
                <a:spcPct val="100000"/>
              </a:lnSpc>
              <a:buSzPct val="100000"/>
              <a:buFont typeface="Verdana" pitchFamily="34" charset="0"/>
              <a:buAutoNum type="arabicPeriod"/>
            </a:pPr>
            <a:r>
              <a:rPr lang="es-ES_tradnl" altLang="en-US" sz="1800" noProof="0" dirty="0" smtClean="0"/>
              <a:t>¿Cuánto cuesta el SC?</a:t>
            </a:r>
          </a:p>
          <a:p>
            <a:pPr marL="457200" indent="-457200" eaLnBrk="1" hangingPunct="1">
              <a:lnSpc>
                <a:spcPct val="100000"/>
              </a:lnSpc>
              <a:buSzPct val="100000"/>
              <a:buFont typeface="Verdana" pitchFamily="34" charset="0"/>
              <a:buAutoNum type="arabicPeriod"/>
            </a:pPr>
            <a:r>
              <a:rPr lang="es-ES_tradnl" altLang="en-US" sz="1800" noProof="0" dirty="0" smtClean="0"/>
              <a:t>Planificación de un ejercicio </a:t>
            </a:r>
            <a:r>
              <a:rPr lang="es-ES" altLang="en-US" sz="1800" noProof="0" dirty="0" smtClean="0"/>
              <a:t>de SN a nivel nacional</a:t>
            </a:r>
            <a:endParaRPr lang="es-ES_tradnl" altLang="en-US" sz="1800" noProof="0" dirty="0" smtClean="0"/>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body" idx="4294967295"/>
          </p:nvPr>
        </p:nvSpPr>
        <p:spPr>
          <a:xfrm>
            <a:off x="239713" y="1427238"/>
            <a:ext cx="8521700" cy="4089400"/>
          </a:xfrm>
        </p:spPr>
        <p:txBody>
          <a:bodyPr/>
          <a:lstStyle/>
          <a:p>
            <a:pPr eaLnBrk="1" hangingPunct="1">
              <a:spcAft>
                <a:spcPts val="500"/>
              </a:spcAft>
            </a:pPr>
            <a:r>
              <a:rPr lang="es-ES_tradnl" altLang="en-US" sz="2000" noProof="0" dirty="0" smtClean="0"/>
              <a:t>El seguimiento lleva tiempo y es costoso para la comunidad.</a:t>
            </a:r>
          </a:p>
          <a:p>
            <a:pPr eaLnBrk="1" hangingPunct="1">
              <a:spcAft>
                <a:spcPts val="500"/>
              </a:spcAft>
            </a:pPr>
            <a:r>
              <a:rPr lang="es-ES_tradnl" altLang="en-US" sz="2000" noProof="0" dirty="0" smtClean="0"/>
              <a:t>Debe establecerse la frecuencia según los cambios en las prácticas de gestión y las tasas de crecimiento previstas (cambios detectables).</a:t>
            </a:r>
          </a:p>
          <a:p>
            <a:pPr eaLnBrk="1" hangingPunct="1">
              <a:spcAft>
                <a:spcPts val="500"/>
              </a:spcAft>
            </a:pPr>
            <a:r>
              <a:rPr lang="es-ES_tradnl" altLang="en-US" sz="2000" noProof="0" dirty="0" smtClean="0"/>
              <a:t>Sin embargo, cuanto más frecuentes sean las mediciones, mayor será la confiabilidad de los datos; las tendencias pueden verse más fácilmente y los errores pueden detectarse y corregirse.</a:t>
            </a:r>
          </a:p>
          <a:p>
            <a:pPr eaLnBrk="1" hangingPunct="1">
              <a:spcAft>
                <a:spcPts val="500"/>
              </a:spcAft>
            </a:pPr>
            <a:r>
              <a:rPr lang="es-ES_tradnl" altLang="en-US" sz="2000" noProof="0" dirty="0" smtClean="0"/>
              <a:t>Considere la necesidad de volver a realizar la capacitación en el caso de las mediciones poco frecuentes.</a:t>
            </a:r>
            <a:endParaRPr lang="es-ES_tradnl" altLang="en-US" noProof="0" dirty="0" smtClean="0">
              <a:ea typeface="ＭＳ Ｐゴシック" pitchFamily="34" charset="-128"/>
            </a:endParaRPr>
          </a:p>
        </p:txBody>
      </p:sp>
      <p:sp>
        <p:nvSpPr>
          <p:cNvPr id="4" name="Título 1"/>
          <p:cNvSpPr>
            <a:spLocks noGrp="1"/>
          </p:cNvSpPr>
          <p:nvPr>
            <p:ph type="title"/>
          </p:nvPr>
        </p:nvSpPr>
        <p:spPr>
          <a:xfrm>
            <a:off x="206375" y="230189"/>
            <a:ext cx="8728063" cy="840125"/>
          </a:xfrm>
        </p:spPr>
        <p:txBody>
          <a:bodyPr/>
          <a:lstStyle/>
          <a:p>
            <a:pPr eaLnBrk="1" hangingPunct="1">
              <a:defRPr/>
            </a:pPr>
            <a:r>
              <a:rPr lang="es-ES_tradnl" noProof="0" dirty="0" smtClean="0">
                <a:latin typeface="Verdana" charset="0"/>
              </a:rPr>
              <a:t>Frecuencia de las mediciones</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a:xfrm>
            <a:off x="300108" y="1435566"/>
            <a:ext cx="8521700" cy="4738461"/>
          </a:xfrm>
        </p:spPr>
        <p:txBody>
          <a:bodyPr/>
          <a:lstStyle/>
          <a:p>
            <a:r>
              <a:rPr lang="es-ES_tradnl" sz="1500" noProof="0" dirty="0" smtClean="0">
                <a:latin typeface="Verdana" charset="0"/>
              </a:rPr>
              <a:t>Los proyectos de REDD+ pueden ofrecer beneficios adicionales a las reducciones de emisiones:</a:t>
            </a:r>
          </a:p>
          <a:p>
            <a:pPr lvl="1"/>
            <a:r>
              <a:rPr lang="es-ES_tradnl" sz="1500" noProof="0" dirty="0" smtClean="0">
                <a:latin typeface="Verdana" charset="0"/>
              </a:rPr>
              <a:t>Conservación de la biodiversidad, mejor gestión forestal, servicios de agua, etc.</a:t>
            </a:r>
          </a:p>
          <a:p>
            <a:r>
              <a:rPr lang="es-ES_tradnl" sz="1500" noProof="0" dirty="0" smtClean="0">
                <a:latin typeface="Verdana" charset="0"/>
              </a:rPr>
              <a:t>Es posible utilizar un sistema electrónico para registrar los datos relacionados con las salvaguardias.</a:t>
            </a:r>
          </a:p>
          <a:p>
            <a:r>
              <a:rPr lang="es-ES_tradnl" sz="1500" noProof="0" dirty="0" smtClean="0">
                <a:latin typeface="Verdana" charset="0"/>
              </a:rPr>
              <a:t>Existe una necesidad de establecer un protocolo y metodologías adecuadas para hacer un seguimiento de los beneficios específicos no relacionados con el carbono.</a:t>
            </a:r>
          </a:p>
          <a:p>
            <a:pPr marL="0" indent="0">
              <a:buNone/>
            </a:pPr>
            <a:r>
              <a:rPr lang="es-ES_tradnl" sz="1500" noProof="0" dirty="0" smtClean="0">
                <a:latin typeface="Verdana" charset="0"/>
              </a:rPr>
              <a:t>Debate:</a:t>
            </a:r>
          </a:p>
          <a:p>
            <a:r>
              <a:rPr lang="es-ES_tradnl" sz="1500" i="1" noProof="0" dirty="0" smtClean="0">
                <a:latin typeface="Verdana" charset="0"/>
              </a:rPr>
              <a:t>¿Considera que los protocolos estándar son aplicables a las salvaguardias o que son demasiado diferentes en muchas áreas? ¿Qué elementos deben incluirse?</a:t>
            </a:r>
            <a:endParaRPr lang="es-ES_tradnl" sz="1500" i="1" noProof="0" dirty="0">
              <a:latin typeface="Verdana" charset="0"/>
            </a:endParaRPr>
          </a:p>
        </p:txBody>
      </p:sp>
      <p:sp>
        <p:nvSpPr>
          <p:cNvPr id="4" name="Título 1"/>
          <p:cNvSpPr>
            <a:spLocks noGrp="1"/>
          </p:cNvSpPr>
          <p:nvPr>
            <p:ph type="title"/>
          </p:nvPr>
        </p:nvSpPr>
        <p:spPr>
          <a:xfrm>
            <a:off x="206375" y="230189"/>
            <a:ext cx="8728063" cy="1132225"/>
          </a:xfrm>
        </p:spPr>
        <p:txBody>
          <a:bodyPr/>
          <a:lstStyle/>
          <a:p>
            <a:pPr eaLnBrk="1" hangingPunct="1">
              <a:defRPr/>
            </a:pPr>
            <a:r>
              <a:rPr lang="es-ES_tradnl" noProof="0" dirty="0" smtClean="0">
                <a:latin typeface="Verdana" charset="0"/>
              </a:rPr>
              <a:t>Seguimiento de otras variables</a:t>
            </a:r>
            <a:br>
              <a:rPr lang="es-ES_tradnl" noProof="0" dirty="0" smtClean="0">
                <a:latin typeface="Verdana" charset="0"/>
              </a:rPr>
            </a:br>
            <a:r>
              <a:rPr lang="es-ES_tradnl" noProof="0" dirty="0" smtClean="0">
                <a:latin typeface="Verdana" charset="0"/>
              </a:rPr>
              <a:t>(además del carbono)</a:t>
            </a:r>
            <a:endParaRPr lang="es-ES_tradnl" noProof="0" dirty="0" smtClean="0">
              <a:ea typeface="+mj-ea"/>
            </a:endParaRPr>
          </a:p>
        </p:txBody>
      </p:sp>
    </p:spTree>
    <p:extLst>
      <p:ext uri="{BB962C8B-B14F-4D97-AF65-F5344CB8AC3E}">
        <p14:creationId xmlns:p14="http://schemas.microsoft.com/office/powerpoint/2010/main" val="365251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p:cNvSpPr>
          <p:nvPr>
            <p:ph type="body" idx="4294967295"/>
          </p:nvPr>
        </p:nvSpPr>
        <p:spPr>
          <a:xfrm>
            <a:off x="127000" y="1797050"/>
            <a:ext cx="8853488" cy="3659188"/>
          </a:xfrm>
        </p:spPr>
        <p:txBody>
          <a:bodyPr/>
          <a:lstStyle/>
          <a:p>
            <a:pPr>
              <a:lnSpc>
                <a:spcPct val="100000"/>
              </a:lnSpc>
              <a:spcAft>
                <a:spcPts val="500"/>
              </a:spcAft>
            </a:pPr>
            <a:r>
              <a:rPr lang="es-ES_tradnl" altLang="en-US" sz="2000" noProof="0" dirty="0" smtClean="0"/>
              <a:t>El seguimiento de los cambios en los factores causantes podría ayudar a prever los cambios en las emisiones y absorciones.</a:t>
            </a:r>
          </a:p>
          <a:p>
            <a:pPr>
              <a:lnSpc>
                <a:spcPct val="100000"/>
              </a:lnSpc>
              <a:spcAft>
                <a:spcPts val="500"/>
              </a:spcAft>
            </a:pPr>
            <a:r>
              <a:rPr lang="es-ES_tradnl" altLang="en-US" sz="2000" noProof="0" dirty="0" smtClean="0"/>
              <a:t>Los cambios se relacionan con las prácticas de gestión dentro y fuera de los bosques (p. ej., actividades de silvicultura, actividades de protección, cambios en las prácticas agrícolas, cocinas económicas, etc.).</a:t>
            </a:r>
          </a:p>
          <a:p>
            <a:pPr>
              <a:lnSpc>
                <a:spcPct val="100000"/>
              </a:lnSpc>
              <a:spcAft>
                <a:spcPts val="500"/>
              </a:spcAft>
            </a:pPr>
            <a:r>
              <a:rPr lang="es-ES_tradnl" altLang="en-US" sz="2000" noProof="0" dirty="0" smtClean="0"/>
              <a:t>Las comunidades podrían identificar los factores causantes y documentar los indicadores clave.</a:t>
            </a:r>
          </a:p>
          <a:p>
            <a:pPr>
              <a:lnSpc>
                <a:spcPct val="100000"/>
              </a:lnSpc>
              <a:spcAft>
                <a:spcPts val="500"/>
              </a:spcAft>
            </a:pPr>
            <a:r>
              <a:rPr lang="es-ES_tradnl" altLang="en-US" sz="2000" noProof="0" dirty="0" smtClean="0"/>
              <a:t>Es muy importante comprender el impacto de los cambios en los factores causantes para evaluar los enfoques destinados a tratar la deforestación y degradación.</a:t>
            </a:r>
          </a:p>
        </p:txBody>
      </p:sp>
      <p:sp>
        <p:nvSpPr>
          <p:cNvPr id="4" name="Título 1"/>
          <p:cNvSpPr>
            <a:spLocks noGrp="1"/>
          </p:cNvSpPr>
          <p:nvPr>
            <p:ph type="title"/>
          </p:nvPr>
        </p:nvSpPr>
        <p:spPr>
          <a:xfrm>
            <a:off x="440055" y="230189"/>
            <a:ext cx="8226425" cy="1353086"/>
          </a:xfrm>
        </p:spPr>
        <p:txBody>
          <a:bodyPr/>
          <a:lstStyle/>
          <a:p>
            <a:pPr eaLnBrk="1" hangingPunct="1">
              <a:defRPr/>
            </a:pPr>
            <a:r>
              <a:rPr lang="es-ES_tradnl" noProof="0" dirty="0" smtClean="0">
                <a:latin typeface="Verdana" charset="0"/>
              </a:rPr>
              <a:t>Seguimiento de los factores causantes de la deforestación y la degradación forestal</a:t>
            </a:r>
            <a:endParaRPr lang="es-ES_tradnl" noProof="0" dirty="0" smtClean="0">
              <a:ea typeface="+mj-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288" y="96855"/>
            <a:ext cx="8787842" cy="1158921"/>
          </a:xfrm>
        </p:spPr>
        <p:txBody>
          <a:bodyPr/>
          <a:lstStyle/>
          <a:p>
            <a:pPr eaLnBrk="1" hangingPunct="1">
              <a:defRPr/>
            </a:pPr>
            <a:r>
              <a:rPr lang="es-ES_tradnl" noProof="0" dirty="0" smtClean="0"/>
              <a:t>Integración de los datos locales</a:t>
            </a:r>
            <a:br>
              <a:rPr lang="es-ES_tradnl" noProof="0" dirty="0" smtClean="0"/>
            </a:br>
            <a:r>
              <a:rPr lang="es-ES_tradnl" noProof="0" dirty="0" smtClean="0"/>
              <a:t>en una base de datos nacional</a:t>
            </a:r>
          </a:p>
        </p:txBody>
      </p:sp>
      <p:sp>
        <p:nvSpPr>
          <p:cNvPr id="90116" name="Marcador de texto 2"/>
          <p:cNvSpPr>
            <a:spLocks noGrp="1"/>
          </p:cNvSpPr>
          <p:nvPr>
            <p:ph type="body" sz="quarter" idx="10"/>
          </p:nvPr>
        </p:nvSpPr>
        <p:spPr>
          <a:xfrm>
            <a:off x="269875" y="1495425"/>
            <a:ext cx="8704263" cy="3952875"/>
          </a:xfrm>
        </p:spPr>
        <p:txBody>
          <a:bodyPr/>
          <a:lstStyle/>
          <a:p>
            <a:pPr eaLnBrk="1" hangingPunct="1">
              <a:lnSpc>
                <a:spcPct val="100000"/>
              </a:lnSpc>
            </a:pPr>
            <a:r>
              <a:rPr lang="es-ES_tradnl" altLang="en-US" sz="2000" noProof="0" dirty="0" smtClean="0"/>
              <a:t>Los protocolos tendrán que garantizar que los datos del SC sean compatibles con el SNVF.</a:t>
            </a:r>
          </a:p>
          <a:p>
            <a:pPr eaLnBrk="1" hangingPunct="1">
              <a:lnSpc>
                <a:spcPct val="100000"/>
              </a:lnSpc>
            </a:pPr>
            <a:r>
              <a:rPr lang="es-ES_tradnl" altLang="en-US" sz="2000" noProof="0" dirty="0" smtClean="0"/>
              <a:t>El SC puede densificar los inventarios existentes.</a:t>
            </a:r>
          </a:p>
          <a:p>
            <a:pPr eaLnBrk="1" hangingPunct="1">
              <a:lnSpc>
                <a:spcPct val="100000"/>
              </a:lnSpc>
            </a:pPr>
            <a:r>
              <a:rPr lang="es-ES_tradnl" altLang="en-US" sz="2000" noProof="0" dirty="0" smtClean="0"/>
              <a:t>El SC puede agregar una nueva capa para estimar las reservas de carbono y los cambios en las áreas gestionadas:</a:t>
            </a:r>
          </a:p>
          <a:p>
            <a:pPr lvl="1" eaLnBrk="1" hangingPunct="1">
              <a:lnSpc>
                <a:spcPct val="100000"/>
              </a:lnSpc>
            </a:pPr>
            <a:r>
              <a:rPr lang="es-ES_tradnl" altLang="en-US" sz="2000" noProof="0" dirty="0" smtClean="0"/>
              <a:t>Tiene el potencial de evaluar el impacto de diferentes prácticas de gestión.</a:t>
            </a:r>
          </a:p>
          <a:p>
            <a:pPr eaLnBrk="1" hangingPunct="1">
              <a:lnSpc>
                <a:spcPct val="100000"/>
              </a:lnSpc>
            </a:pPr>
            <a:r>
              <a:rPr lang="es-ES_tradnl" altLang="en-US" sz="2000" noProof="0" dirty="0" smtClean="0"/>
              <a:t>Es posible diseñar sistemas participativos (carga directa de los datos por parte de las comunidades).</a:t>
            </a:r>
          </a:p>
          <a:p>
            <a:pPr eaLnBrk="1" hangingPunct="1">
              <a:lnSpc>
                <a:spcPct val="100000"/>
              </a:lnSpc>
            </a:pPr>
            <a:r>
              <a:rPr lang="es-ES_tradnl" altLang="en-US" sz="2000" noProof="0" dirty="0" smtClean="0"/>
              <a:t>Es necesario considerar la propiedad y protección de los datos.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Imagen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024" y="3417033"/>
            <a:ext cx="5668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CuadroTexto 9"/>
          <p:cNvSpPr txBox="1">
            <a:spLocks noChangeArrowheads="1"/>
          </p:cNvSpPr>
          <p:nvPr/>
        </p:nvSpPr>
        <p:spPr bwMode="auto">
          <a:xfrm>
            <a:off x="339969" y="916348"/>
            <a:ext cx="8345488" cy="27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marL="285750" indent="-285750">
              <a:spcBef>
                <a:spcPts val="500"/>
              </a:spcBef>
              <a:buSzPct val="140000"/>
              <a:buFont typeface="Wingdings" panose="05000000000000000000" pitchFamily="2" charset="2"/>
              <a:buChar char="§"/>
            </a:pPr>
            <a:r>
              <a:rPr lang="es-ES_tradnl" altLang="en-US" dirty="0" smtClean="0">
                <a:latin typeface="+mj-lt"/>
              </a:rPr>
              <a:t>Los sistemas nacionales pueden convertirse en participativos para permitir la integración de datos geográficos y de carbono locales.</a:t>
            </a:r>
          </a:p>
          <a:p>
            <a:pPr>
              <a:spcBef>
                <a:spcPts val="500"/>
              </a:spcBef>
              <a:buSzPct val="140000"/>
            </a:pPr>
            <a:r>
              <a:rPr lang="es-ES_tradnl" dirty="0" smtClean="0"/>
              <a:t/>
            </a:r>
            <a:br>
              <a:rPr lang="es-ES_tradnl" dirty="0" smtClean="0"/>
            </a:br>
            <a:r>
              <a:rPr lang="es-ES_tradnl" altLang="en-US" i="1" dirty="0" smtClean="0">
                <a:latin typeface="+mj-lt"/>
              </a:rPr>
              <a:t>Ejemplo:</a:t>
            </a:r>
            <a:r>
              <a:rPr lang="es-ES_tradnl" dirty="0" smtClean="0"/>
              <a:t> </a:t>
            </a:r>
            <a:r>
              <a:rPr lang="es-ES_tradnl" altLang="en-US" i="1" dirty="0" smtClean="0">
                <a:latin typeface="+mj-lt"/>
              </a:rPr>
              <a:t>En un sistema nacional, una región está clasificada como bosque tropical y de roble.</a:t>
            </a:r>
          </a:p>
          <a:p>
            <a:pPr marL="285750" indent="-285750">
              <a:spcBef>
                <a:spcPts val="500"/>
              </a:spcBef>
              <a:buSzPct val="140000"/>
              <a:buFont typeface="Wingdings" panose="05000000000000000000" pitchFamily="2" charset="2"/>
              <a:buChar char="§"/>
            </a:pPr>
            <a:r>
              <a:rPr lang="es-ES_tradnl" altLang="en-US" dirty="0" smtClean="0">
                <a:latin typeface="+mj-lt"/>
              </a:rPr>
              <a:t>Pero una subárea podría estar bajo la gestión mejorada del bosque por parte de una comunidad (azul).</a:t>
            </a:r>
          </a:p>
          <a:p>
            <a:pPr marL="285750" indent="-285750">
              <a:spcBef>
                <a:spcPts val="500"/>
              </a:spcBef>
              <a:buSzPct val="140000"/>
              <a:buFont typeface="Wingdings" panose="05000000000000000000" pitchFamily="2" charset="2"/>
              <a:buChar char="§"/>
            </a:pPr>
            <a:r>
              <a:rPr lang="es-ES_tradnl" altLang="en-US" dirty="0" smtClean="0">
                <a:latin typeface="+mj-lt"/>
              </a:rPr>
              <a:t>Una comunidad puede brindar datos locales sobre el área gestionada.</a:t>
            </a:r>
            <a:endParaRPr lang="es-ES_tradnl" altLang="en-US" dirty="0">
              <a:latin typeface="+mj-lt"/>
            </a:endParaRPr>
          </a:p>
        </p:txBody>
      </p:sp>
      <p:sp>
        <p:nvSpPr>
          <p:cNvPr id="92163" name="CuadroTexto 13"/>
          <p:cNvSpPr txBox="1">
            <a:spLocks noChangeArrowheads="1"/>
          </p:cNvSpPr>
          <p:nvPr/>
        </p:nvSpPr>
        <p:spPr bwMode="auto">
          <a:xfrm>
            <a:off x="6825215" y="5697497"/>
            <a:ext cx="2301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smtClean="0"/>
              <a:t>Basado en Balderas </a:t>
            </a:r>
            <a:r>
              <a:rPr lang="es-ES" altLang="en-US" sz="1200" dirty="0"/>
              <a:t>Torres (2013</a:t>
            </a:r>
            <a:r>
              <a:rPr lang="es-ES" altLang="en-US" sz="1200" dirty="0" smtClean="0"/>
              <a:t>)</a:t>
            </a:r>
            <a:endParaRPr lang="es-ES" altLang="en-US" sz="1200" dirty="0"/>
          </a:p>
        </p:txBody>
      </p:sp>
      <p:sp>
        <p:nvSpPr>
          <p:cNvPr id="11" name="Título 1"/>
          <p:cNvSpPr>
            <a:spLocks noGrp="1"/>
          </p:cNvSpPr>
          <p:nvPr>
            <p:ph type="title"/>
          </p:nvPr>
        </p:nvSpPr>
        <p:spPr>
          <a:xfrm>
            <a:off x="145143" y="187570"/>
            <a:ext cx="8998857" cy="648723"/>
          </a:xfrm>
        </p:spPr>
        <p:txBody>
          <a:bodyPr/>
          <a:lstStyle/>
          <a:p>
            <a:pPr eaLnBrk="1" hangingPunct="1">
              <a:defRPr/>
            </a:pPr>
            <a:r>
              <a:rPr lang="es-ES_tradnl" sz="2800" noProof="0" dirty="0" smtClean="0"/>
              <a:t>Ejemplo de integración de los datos locales (1)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339" name="Group 131"/>
          <p:cNvGraphicFramePr>
            <a:graphicFrameLocks noGrp="1"/>
          </p:cNvGraphicFramePr>
          <p:nvPr>
            <p:ph idx="1"/>
            <p:extLst>
              <p:ext uri="{D42A27DB-BD31-4B8C-83A1-F6EECF244321}">
                <p14:modId xmlns:p14="http://schemas.microsoft.com/office/powerpoint/2010/main" val="362083237"/>
              </p:ext>
            </p:extLst>
          </p:nvPr>
        </p:nvGraphicFramePr>
        <p:xfrm>
          <a:off x="200025" y="1889125"/>
          <a:ext cx="8632825" cy="1157098"/>
        </p:xfrm>
        <a:graphic>
          <a:graphicData uri="http://schemas.openxmlformats.org/drawingml/2006/table">
            <a:tbl>
              <a:tblPr/>
              <a:tblGrid>
                <a:gridCol w="787527"/>
                <a:gridCol w="938086"/>
                <a:gridCol w="863600"/>
                <a:gridCol w="863600"/>
                <a:gridCol w="863600"/>
                <a:gridCol w="863600"/>
                <a:gridCol w="862012"/>
                <a:gridCol w="863600"/>
                <a:gridCol w="863600"/>
                <a:gridCol w="863600"/>
              </a:tblGrid>
              <a:tr h="385763">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Estrato</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Superficie (ha) y %I</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Factor de cambio de la reserva de carbono (FCRC) (Media, tCO</a:t>
                      </a:r>
                      <a:r>
                        <a:rPr kumimoji="0" lang="es-ES_tradnl" altLang="en-US" sz="1100" b="1" i="0" u="none" strike="noStrike" cap="none" normalizeH="0" baseline="-25000" noProof="0" dirty="0" smtClean="0">
                          <a:ln>
                            <a:noFill/>
                          </a:ln>
                          <a:solidFill>
                            <a:srgbClr val="FFFFFF"/>
                          </a:solidFill>
                          <a:effectLst/>
                          <a:latin typeface="Times New Roman" pitchFamily="18" charset="0"/>
                        </a:rPr>
                        <a:t>2</a:t>
                      </a:r>
                      <a:r>
                        <a:rPr kumimoji="0" lang="es-ES_tradnl" altLang="en-US" sz="1100" b="1" i="0" u="none" strike="noStrike" cap="none" normalizeH="0" baseline="0" noProof="0" dirty="0" smtClean="0">
                          <a:ln>
                            <a:noFill/>
                          </a:ln>
                          <a:solidFill>
                            <a:srgbClr val="FFFFFF"/>
                          </a:solidFill>
                          <a:effectLst/>
                          <a:latin typeface="Times New Roman" pitchFamily="18" charset="0"/>
                        </a:rPr>
                        <a:t>e/ha-año)</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FCRC de incertidumbres (%I)</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Cambio de carbono en estrato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e/año)</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%I (Estrato)</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763">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SUELO</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rPr>
                        <a:t>FACTOR</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SUELO</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ea typeface="ＭＳ Ｐゴシック" pitchFamily="34" charset="-128"/>
                          <a:cs typeface="+mn-cs"/>
                        </a:rPr>
                        <a:t>I</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Tropical</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5000 (5 %)</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n. d.</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n. d.</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15 000</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n. d.</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Roble</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12 500 (5 %)</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-3,5</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-3,5</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n. d.</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-43 750</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n. d.</a:t>
                      </a:r>
                      <a:endParaRPr kumimoji="0" lang="es-ES"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bl>
          </a:graphicData>
        </a:graphic>
      </p:graphicFrame>
      <p:graphicFrame>
        <p:nvGraphicFramePr>
          <p:cNvPr id="94338" name="Group 130"/>
          <p:cNvGraphicFramePr>
            <a:graphicFrameLocks noGrp="1"/>
          </p:cNvGraphicFramePr>
          <p:nvPr>
            <p:extLst>
              <p:ext uri="{D42A27DB-BD31-4B8C-83A1-F6EECF244321}">
                <p14:modId xmlns:p14="http://schemas.microsoft.com/office/powerpoint/2010/main" val="4224911082"/>
              </p:ext>
            </p:extLst>
          </p:nvPr>
        </p:nvGraphicFramePr>
        <p:xfrm>
          <a:off x="127000" y="4224338"/>
          <a:ext cx="8767763" cy="1418844"/>
        </p:xfrm>
        <a:graphic>
          <a:graphicData uri="http://schemas.openxmlformats.org/drawingml/2006/table">
            <a:tbl>
              <a:tblPr/>
              <a:tblGrid>
                <a:gridCol w="876300"/>
                <a:gridCol w="877888"/>
                <a:gridCol w="876300"/>
                <a:gridCol w="876300"/>
                <a:gridCol w="876300"/>
                <a:gridCol w="877887"/>
                <a:gridCol w="876300"/>
                <a:gridCol w="876300"/>
                <a:gridCol w="877888"/>
                <a:gridCol w="876300"/>
              </a:tblGrid>
              <a:tr h="323850">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Estrato</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Superficie (ha) y %I</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CSCF (Media,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e/ha-año)</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CSCF de incertidumbres (%U)</a:t>
                      </a:r>
                      <a:endParaRPr kumimoji="0" lang="es-ES"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Cambio de carbono (tCO</a:t>
                      </a:r>
                      <a:r>
                        <a:rPr kumimoji="0" lang="es-ES_tradnl" altLang="en-US" sz="1100" b="1" i="0" u="none" strike="noStrike" cap="none" normalizeH="0" baseline="-25000" noProof="0" dirty="0" smtClean="0">
                          <a:ln>
                            <a:noFill/>
                          </a:ln>
                          <a:solidFill>
                            <a:srgbClr val="FFFFFF"/>
                          </a:solidFill>
                          <a:effectLst/>
                          <a:latin typeface="Times New Roman" pitchFamily="18" charset="0"/>
                        </a:rPr>
                        <a:t>2</a:t>
                      </a:r>
                      <a:r>
                        <a:rPr kumimoji="0" lang="es-ES_tradnl" altLang="en-US" sz="1100" b="1" i="0" u="none" strike="noStrike" cap="none" normalizeH="0" baseline="0" noProof="0" dirty="0" smtClean="0">
                          <a:ln>
                            <a:noFill/>
                          </a:ln>
                          <a:solidFill>
                            <a:srgbClr val="FFFFFF"/>
                          </a:solidFill>
                          <a:effectLst/>
                          <a:latin typeface="Times New Roman" pitchFamily="18" charset="0"/>
                        </a:rPr>
                        <a:t>e/año)</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FFFFFF"/>
                          </a:solidFill>
                          <a:effectLst/>
                          <a:latin typeface="Times New Roman" pitchFamily="18" charset="0"/>
                        </a:rPr>
                        <a:t>%I (Estrato)</a:t>
                      </a:r>
                      <a:endParaRPr kumimoji="0" lang="es-ES_tradnl" altLang="en-US" sz="1100" b="1" i="0" u="none" strike="noStrike" cap="none" normalizeH="0" baseline="0" noProof="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3850">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BIOM.</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SUELO</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005172"/>
                          </a:solidFill>
                          <a:effectLst/>
                          <a:latin typeface="Times New Roman" pitchFamily="18" charset="0"/>
                        </a:rPr>
                        <a:t>FACTOR</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BIOM.</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SUELO</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noProof="0" dirty="0" smtClean="0">
                          <a:ln>
                            <a:noFill/>
                          </a:ln>
                          <a:solidFill>
                            <a:srgbClr val="005172"/>
                          </a:solidFill>
                          <a:effectLst/>
                          <a:latin typeface="Times New Roman" pitchFamily="18" charset="0"/>
                          <a:ea typeface="ＭＳ Ｐゴシック" pitchFamily="34" charset="-128"/>
                          <a:cs typeface="+mn-cs"/>
                        </a:rPr>
                        <a:t>I</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Tropical</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5000 (5 %)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3,0</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3,0</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n. d.</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n. d.</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15 000</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noProof="0" dirty="0" smtClean="0">
                          <a:ln>
                            <a:noFill/>
                          </a:ln>
                          <a:solidFill>
                            <a:srgbClr val="005172"/>
                          </a:solidFill>
                          <a:effectLst/>
                          <a:latin typeface="Times New Roman" pitchFamily="18" charset="0"/>
                        </a:rPr>
                        <a:t>n. d.</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Roble</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9500 (5 %)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-3,5</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-3,5</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n. d.</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-33 250</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n. d.</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Roble (GMB)</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3000 (3 %)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5,4</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0,5</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5,9</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5 %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8 %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4,3 %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17 700</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1" u="none" strike="noStrike" cap="none" normalizeH="0" baseline="0" noProof="0" dirty="0" smtClean="0">
                          <a:ln>
                            <a:noFill/>
                          </a:ln>
                          <a:solidFill>
                            <a:srgbClr val="005172"/>
                          </a:solidFill>
                          <a:effectLst/>
                          <a:latin typeface="Times New Roman" pitchFamily="18" charset="0"/>
                        </a:rPr>
                        <a:t>4,6 %</a:t>
                      </a:r>
                      <a:endParaRPr kumimoji="0" lang="es-ES_tradnl" altLang="en-US" sz="1100" b="0" i="0" u="none" strike="noStrike" cap="none" normalizeH="0" baseline="0" noProof="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sp>
        <p:nvSpPr>
          <p:cNvPr id="94330" name="CuadroTexto 9"/>
          <p:cNvSpPr txBox="1">
            <a:spLocks noChangeArrowheads="1"/>
          </p:cNvSpPr>
          <p:nvPr/>
        </p:nvSpPr>
        <p:spPr bwMode="auto">
          <a:xfrm>
            <a:off x="180975" y="1008063"/>
            <a:ext cx="8542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dirty="0" smtClean="0">
                <a:latin typeface="+mj-lt"/>
              </a:rPr>
              <a:t>Cuadro 1. La información en un sistema nacional (nivel 1)</a:t>
            </a:r>
            <a:endParaRPr lang="es-ES_tradnl" altLang="en-US" dirty="0">
              <a:latin typeface="+mj-lt"/>
            </a:endParaRPr>
          </a:p>
        </p:txBody>
      </p:sp>
      <p:sp>
        <p:nvSpPr>
          <p:cNvPr id="94331" name="CuadroTexto 10"/>
          <p:cNvSpPr txBox="1">
            <a:spLocks noChangeArrowheads="1"/>
          </p:cNvSpPr>
          <p:nvPr/>
        </p:nvSpPr>
        <p:spPr bwMode="auto">
          <a:xfrm>
            <a:off x="160338" y="3222625"/>
            <a:ext cx="8802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dirty="0" smtClean="0">
                <a:latin typeface="+mj-lt"/>
              </a:rPr>
              <a:t>Cuadro 2. La información local del polígono azul puede integrarse como un nuevo estrato y polígono... Se actualiza la superficie, el carbono y las incertidumbres (nivel 1 a nivel 3).</a:t>
            </a:r>
            <a:endParaRPr lang="es-ES_tradnl" altLang="en-US" dirty="0">
              <a:latin typeface="+mj-lt"/>
            </a:endParaRPr>
          </a:p>
        </p:txBody>
      </p:sp>
      <p:sp>
        <p:nvSpPr>
          <p:cNvPr id="94332" name="CuadroTexto 11"/>
          <p:cNvSpPr txBox="1">
            <a:spLocks noChangeArrowheads="1"/>
          </p:cNvSpPr>
          <p:nvPr/>
        </p:nvSpPr>
        <p:spPr bwMode="auto">
          <a:xfrm>
            <a:off x="190500" y="5689600"/>
            <a:ext cx="851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600" dirty="0" smtClean="0"/>
              <a:t>El inventario puede recalcularse con la inclusión de la información local</a:t>
            </a:r>
            <a:endParaRPr lang="es-ES_tradnl" altLang="en-US" sz="1600" dirty="0"/>
          </a:p>
        </p:txBody>
      </p:sp>
      <p:sp>
        <p:nvSpPr>
          <p:cNvPr id="94333" name="CuadroTexto 13"/>
          <p:cNvSpPr txBox="1">
            <a:spLocks noChangeArrowheads="1"/>
          </p:cNvSpPr>
          <p:nvPr/>
        </p:nvSpPr>
        <p:spPr bwMode="auto">
          <a:xfrm>
            <a:off x="6562732" y="5581878"/>
            <a:ext cx="226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200" dirty="0" smtClean="0"/>
              <a:t>Basado en Balderas Torres (2013)</a:t>
            </a:r>
            <a:endParaRPr lang="es-ES_tradnl" altLang="en-US" sz="1200" dirty="0"/>
          </a:p>
        </p:txBody>
      </p:sp>
      <p:sp>
        <p:nvSpPr>
          <p:cNvPr id="10" name="Título 1"/>
          <p:cNvSpPr>
            <a:spLocks noGrp="1"/>
          </p:cNvSpPr>
          <p:nvPr>
            <p:ph type="title"/>
          </p:nvPr>
        </p:nvSpPr>
        <p:spPr>
          <a:xfrm>
            <a:off x="145143" y="96856"/>
            <a:ext cx="8998857" cy="840125"/>
          </a:xfrm>
        </p:spPr>
        <p:txBody>
          <a:bodyPr/>
          <a:lstStyle/>
          <a:p>
            <a:pPr eaLnBrk="1" hangingPunct="1">
              <a:defRPr/>
            </a:pPr>
            <a:r>
              <a:rPr lang="es-ES_tradnl" sz="2800" dirty="0" smtClean="0"/>
              <a:t>Ejemplo de integración de los datos locales (2)</a:t>
            </a:r>
            <a:endParaRPr lang="es-ES_tradnl" sz="2800" dirty="0" smtClean="0">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55" name="Group 99"/>
          <p:cNvGraphicFramePr>
            <a:graphicFrameLocks noGrp="1"/>
          </p:cNvGraphicFramePr>
          <p:nvPr>
            <p:ph idx="1"/>
            <p:extLst>
              <p:ext uri="{D42A27DB-BD31-4B8C-83A1-F6EECF244321}">
                <p14:modId xmlns:p14="http://schemas.microsoft.com/office/powerpoint/2010/main" val="3770031116"/>
              </p:ext>
            </p:extLst>
          </p:nvPr>
        </p:nvGraphicFramePr>
        <p:xfrm>
          <a:off x="249238" y="2405063"/>
          <a:ext cx="8229600" cy="2528892"/>
        </p:xfrm>
        <a:graphic>
          <a:graphicData uri="http://schemas.openxmlformats.org/drawingml/2006/table">
            <a:tbl>
              <a:tblPr/>
              <a:tblGrid>
                <a:gridCol w="1876425"/>
                <a:gridCol w="828675"/>
                <a:gridCol w="847725"/>
                <a:gridCol w="846137"/>
                <a:gridCol w="998538"/>
                <a:gridCol w="863600"/>
                <a:gridCol w="965200"/>
                <a:gridCol w="1003300"/>
              </a:tblGrid>
              <a:tr h="280988">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Escala del mapa</a:t>
                      </a:r>
                      <a:endParaRPr kumimoji="0" lang="es-ES" altLang="en-US" sz="16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7">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Porcentaje de incertidumbre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0988">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190 %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100 %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20 %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10 %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5 %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2 %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1 %</a:t>
                      </a:r>
                      <a:endParaRPr kumimoji="0" lang="es-ES"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1:3000 (SC)</a:t>
                      </a:r>
                      <a:endParaRPr kumimoji="0" lang="es-ES"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0,004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5,2</a:t>
                      </a:r>
                      <a:endParaRPr kumimoji="0" lang="es-E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FF"/>
                          </a:solidFill>
                          <a:effectLst/>
                          <a:latin typeface="Times New Roman" pitchFamily="18" charset="0"/>
                        </a:rPr>
                        <a:t>32,5</a:t>
                      </a:r>
                      <a:endParaRPr kumimoji="0" lang="es-ES" altLang="en-US" sz="1600" b="1" i="0" u="none" strike="noStrike" cap="none" normalizeH="0" baseline="0" dirty="0" smtClean="0">
                        <a:ln>
                          <a:noFill/>
                        </a:ln>
                        <a:solidFill>
                          <a:srgbClr val="0000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130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1:5000 (SC)</a:t>
                      </a:r>
                      <a:endParaRPr kumimoji="0" lang="es-ES"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0,9</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1:10 000 (SC)</a:t>
                      </a:r>
                      <a:endParaRPr kumimoji="0" lang="es-ES"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0,13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0,45</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11,3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45,1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58</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1128</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4513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1:20 000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0,16</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0,58</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57,8</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231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5776</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1:50 000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361</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9025</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36 100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1:100 000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4,0</a:t>
                      </a:r>
                      <a:endParaRPr kumimoji="0" lang="es-E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Times New Roman" pitchFamily="18" charset="0"/>
                        </a:rPr>
                        <a:t>14,4</a:t>
                      </a:r>
                      <a:endParaRPr kumimoji="0" lang="es-ES" altLang="en-US" sz="1600" b="1" i="0" u="none" strike="noStrike" cap="none" normalizeH="0" baseline="0" dirty="0" smtClean="0">
                        <a:ln>
                          <a:noFill/>
                        </a:ln>
                        <a:solidFill>
                          <a:srgbClr val="FF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361</a:t>
                      </a:r>
                      <a:endParaRPr kumimoji="0" lang="es-E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1444</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rPr>
                        <a:t>5776</a:t>
                      </a:r>
                      <a:endParaRPr kumimoji="0" lang="es-ES"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rPr>
                        <a:t>36 100</a:t>
                      </a:r>
                      <a:endParaRPr kumimoji="0" lang="es-ES"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144 400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1:250 000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25,0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90,3</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2256</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9025</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36 100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225 625</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902 500</a:t>
                      </a:r>
                      <a:endParaRPr kumimoji="0" lang="es-E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cxnSp>
        <p:nvCxnSpPr>
          <p:cNvPr id="6" name="Conector recto de flecha 5"/>
          <p:cNvCxnSpPr/>
          <p:nvPr/>
        </p:nvCxnSpPr>
        <p:spPr>
          <a:xfrm flipH="1">
            <a:off x="3825875" y="3181350"/>
            <a:ext cx="2960688" cy="132397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flipV="1">
            <a:off x="3921125" y="4616450"/>
            <a:ext cx="1841500" cy="952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347" name="Rectángulo 11"/>
          <p:cNvSpPr>
            <a:spLocks noChangeArrowheads="1"/>
          </p:cNvSpPr>
          <p:nvPr/>
        </p:nvSpPr>
        <p:spPr bwMode="auto">
          <a:xfrm>
            <a:off x="207841" y="1819946"/>
            <a:ext cx="867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600" dirty="0" smtClean="0">
                <a:solidFill>
                  <a:schemeClr val="accent6"/>
                </a:solidFill>
                <a:latin typeface="+mj-lt"/>
              </a:rPr>
              <a:t>Cuadro. Incertidumbre de polígonos de diferente tamaño a diferentes escalas de mapas (en ha)</a:t>
            </a:r>
            <a:endParaRPr lang="es-ES_tradnl" altLang="en-US" sz="1600" dirty="0">
              <a:solidFill>
                <a:schemeClr val="accent6"/>
              </a:solidFill>
              <a:latin typeface="+mj-lt"/>
            </a:endParaRPr>
          </a:p>
        </p:txBody>
      </p:sp>
      <p:sp>
        <p:nvSpPr>
          <p:cNvPr id="96348" name="CuadroTexto 13"/>
          <p:cNvSpPr txBox="1">
            <a:spLocks noChangeArrowheads="1"/>
          </p:cNvSpPr>
          <p:nvPr/>
        </p:nvSpPr>
        <p:spPr bwMode="auto">
          <a:xfrm>
            <a:off x="165100" y="4971317"/>
            <a:ext cx="85804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600" dirty="0" smtClean="0">
                <a:latin typeface="+mj-lt"/>
              </a:rPr>
              <a:t>Las comunidades pueden producir datos exactos para las pequeñas áreas gestionadas, pero si los sistemas nacionales de MNV no aumentan la escala, la incertidumbre no disminuirá, a menos que se consoliden grandes superficies bajo gestión.</a:t>
            </a:r>
            <a:endParaRPr lang="es-ES_tradnl" altLang="en-US" sz="1600" dirty="0">
              <a:latin typeface="+mj-lt"/>
            </a:endParaRPr>
          </a:p>
        </p:txBody>
      </p:sp>
      <p:sp>
        <p:nvSpPr>
          <p:cNvPr id="96349" name="CuadroTexto 15"/>
          <p:cNvSpPr txBox="1">
            <a:spLocks noChangeArrowheads="1"/>
          </p:cNvSpPr>
          <p:nvPr/>
        </p:nvSpPr>
        <p:spPr bwMode="auto">
          <a:xfrm>
            <a:off x="6533477" y="5812155"/>
            <a:ext cx="226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sz="1200" dirty="0" smtClean="0"/>
              <a:t>Basado en Balderas Torres (2013)</a:t>
            </a:r>
            <a:endParaRPr lang="es-ES_tradnl" altLang="en-US" sz="1200" dirty="0"/>
          </a:p>
        </p:txBody>
      </p:sp>
      <p:sp>
        <p:nvSpPr>
          <p:cNvPr id="96350" name="Rectángulo 1"/>
          <p:cNvSpPr>
            <a:spLocks noChangeArrowheads="1"/>
          </p:cNvSpPr>
          <p:nvPr/>
        </p:nvSpPr>
        <p:spPr bwMode="auto">
          <a:xfrm>
            <a:off x="165100" y="1173615"/>
            <a:ext cx="862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dirty="0" smtClean="0">
                <a:latin typeface="+mj-lt"/>
              </a:rPr>
              <a:t>Para los mapas, la incertidumbre puede estimarse según la escala y el tamaño de los polígonos forestales.</a:t>
            </a:r>
            <a:endParaRPr lang="es-ES_tradnl" altLang="en-US" dirty="0">
              <a:latin typeface="+mj-lt"/>
            </a:endParaRPr>
          </a:p>
        </p:txBody>
      </p:sp>
      <p:sp>
        <p:nvSpPr>
          <p:cNvPr id="17" name="Título 1"/>
          <p:cNvSpPr>
            <a:spLocks noGrp="1"/>
          </p:cNvSpPr>
          <p:nvPr>
            <p:ph type="title"/>
          </p:nvPr>
        </p:nvSpPr>
        <p:spPr>
          <a:xfrm>
            <a:off x="457200" y="95779"/>
            <a:ext cx="8229600" cy="1082145"/>
          </a:xfrm>
        </p:spPr>
        <p:txBody>
          <a:bodyPr>
            <a:noAutofit/>
          </a:bodyPr>
          <a:lstStyle/>
          <a:p>
            <a:pPr eaLnBrk="1" hangingPunct="1">
              <a:defRPr/>
            </a:pPr>
            <a:r>
              <a:rPr lang="es-ES_tradnl" sz="2800" dirty="0" smtClean="0"/>
              <a:t>Dificultades técnicas para ingresar los datos del SC en una base de datos nacional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es-ES_tradnl" altLang="en-US" sz="1800" b="1" noProof="0" dirty="0" smtClean="0"/>
              <a:t>Por qué el SC debe formar parte de un seguimiento nacional para actividades de REDD+</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Establecimiento de protocolos para el SC</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Seguimiento de otras variables (distintas del carbono)</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Cómo ingresar datos locales en una base de datos nacional</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Otros temas: La verificación y la base de los beneficios compartidos</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¿Cuánto cuesta el SC?</a:t>
            </a:r>
          </a:p>
          <a:p>
            <a:pPr marL="457200" indent="-457200" eaLnBrk="1" hangingPunct="1">
              <a:lnSpc>
                <a:spcPct val="100000"/>
              </a:lnSpc>
              <a:buClr>
                <a:schemeClr val="accent5">
                  <a:lumMod val="20000"/>
                  <a:lumOff val="80000"/>
                </a:schemeClr>
              </a:buClr>
              <a:buSzPct val="100000"/>
              <a:buFont typeface="Verdana" pitchFamily="34" charset="0"/>
              <a:buAutoNum type="arabicPeriod"/>
            </a:pPr>
            <a:r>
              <a:rPr lang="es-ES_tradnl" altLang="en-US" sz="1800" noProof="0" dirty="0" smtClean="0">
                <a:solidFill>
                  <a:schemeClr val="accent5">
                    <a:lumMod val="20000"/>
                    <a:lumOff val="80000"/>
                  </a:schemeClr>
                </a:solidFill>
              </a:rPr>
              <a:t>Planificación de un ejercicio </a:t>
            </a:r>
            <a:r>
              <a:rPr lang="es-ES" altLang="en-US" sz="1800" noProof="0" dirty="0" smtClean="0">
                <a:solidFill>
                  <a:schemeClr val="accent5">
                    <a:lumMod val="20000"/>
                    <a:lumOff val="80000"/>
                  </a:schemeClr>
                </a:solidFill>
              </a:rPr>
              <a:t>de SN a nivel nacional</a:t>
            </a:r>
            <a:endParaRPr lang="es-ES_tradnl" altLang="en-US" sz="1800" noProof="0" dirty="0" smtClean="0">
              <a:solidFill>
                <a:schemeClr val="accent5">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4162108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061" y="117231"/>
            <a:ext cx="8442796" cy="1162830"/>
          </a:xfrm>
        </p:spPr>
        <p:txBody>
          <a:bodyPr/>
          <a:lstStyle/>
          <a:p>
            <a:pPr eaLnBrk="1" hangingPunct="1">
              <a:defRPr/>
            </a:pPr>
            <a:r>
              <a:rPr lang="es-ES_tradnl" noProof="0" dirty="0" smtClean="0"/>
              <a:t>Verificación y la base para compartir beneficios</a:t>
            </a:r>
          </a:p>
        </p:txBody>
      </p:sp>
      <p:sp>
        <p:nvSpPr>
          <p:cNvPr id="98308" name="Marcador de texto 2"/>
          <p:cNvSpPr>
            <a:spLocks noGrp="1"/>
          </p:cNvSpPr>
          <p:nvPr>
            <p:ph type="body" sz="quarter" idx="10"/>
          </p:nvPr>
        </p:nvSpPr>
        <p:spPr>
          <a:xfrm>
            <a:off x="333742" y="1400420"/>
            <a:ext cx="8521700" cy="4165600"/>
          </a:xfrm>
        </p:spPr>
        <p:txBody>
          <a:bodyPr/>
          <a:lstStyle/>
          <a:p>
            <a:pPr eaLnBrk="1" hangingPunct="1">
              <a:spcAft>
                <a:spcPts val="500"/>
              </a:spcAft>
            </a:pPr>
            <a:r>
              <a:rPr lang="es-ES_tradnl" altLang="en-US" noProof="0" dirty="0" smtClean="0"/>
              <a:t>La verificación es importante como parte del SC:</a:t>
            </a:r>
          </a:p>
          <a:p>
            <a:pPr marL="1073150" lvl="1" indent="-342900" eaLnBrk="1" hangingPunct="1">
              <a:spcAft>
                <a:spcPts val="500"/>
              </a:spcAft>
            </a:pPr>
            <a:r>
              <a:rPr lang="es-ES_tradnl" altLang="en-US" sz="2000" noProof="0" dirty="0" smtClean="0"/>
              <a:t>Sin verificación, las comunidades pueden informar, por ejemplo, solo resultados positivos, y pueden verse tentadas a exagerar los resultados.</a:t>
            </a:r>
            <a:endParaRPr lang="es-ES_tradnl" altLang="en-US" sz="2000" noProof="0" dirty="0" smtClean="0">
              <a:ea typeface="ＭＳ Ｐゴシック" pitchFamily="34" charset="-128"/>
            </a:endParaRPr>
          </a:p>
          <a:p>
            <a:pPr eaLnBrk="1" hangingPunct="1">
              <a:spcAft>
                <a:spcPts val="500"/>
              </a:spcAft>
            </a:pPr>
            <a:r>
              <a:rPr lang="es-ES_tradnl" altLang="en-US" noProof="0" dirty="0" smtClean="0"/>
              <a:t>Siempre se requiere la verificación de terceros (la “V” en MNV) y podría llevarse a cabo a partir de muestras.</a:t>
            </a:r>
            <a:endParaRPr lang="es-ES_tradnl" altLang="en-US" noProof="0" dirty="0" smtClean="0">
              <a:ea typeface="ＭＳ Ｐゴシック" pitchFamily="34" charset="-128"/>
            </a:endParaRPr>
          </a:p>
          <a:p>
            <a:pPr eaLnBrk="1" hangingPunct="1">
              <a:spcAft>
                <a:spcPts val="500"/>
              </a:spcAft>
            </a:pPr>
            <a:r>
              <a:rPr lang="es-ES_tradnl" altLang="en-US" noProof="0" dirty="0" smtClean="0"/>
              <a:t>Pueden usarse diferentes métodos en diferentes etapas:</a:t>
            </a:r>
          </a:p>
          <a:p>
            <a:pPr lvl="1" eaLnBrk="1" hangingPunct="1">
              <a:spcAft>
                <a:spcPts val="500"/>
              </a:spcAft>
            </a:pPr>
            <a:r>
              <a:rPr lang="es-ES_tradnl" altLang="en-US" sz="2000" noProof="0" dirty="0" smtClean="0"/>
              <a:t>Por ejemplo: Método de diferencia de reservas cuando comienza el proyecto, método de pérdidas y ganancias para el seguimiento y métodos de diferencia de reservas para la verificación (en muestras)</a:t>
            </a:r>
            <a:endParaRPr lang="es-ES_tradnl" altLang="en-US" sz="2000" noProof="0" dirty="0" smtClean="0">
              <a:ea typeface="ＭＳ Ｐゴシック" pitchFamily="34" charset="-128"/>
            </a:endParaRPr>
          </a:p>
          <a:p>
            <a:pPr marL="0" indent="0" eaLnBrk="1" hangingPunct="1">
              <a:spcAft>
                <a:spcPts val="500"/>
              </a:spcAft>
              <a:buFont typeface="Wingdings" pitchFamily="2" charset="2"/>
              <a:buNone/>
            </a:pPr>
            <a:endParaRPr lang="es-ES_tradnl" altLang="en-US" noProof="0" dirty="0" smtClean="0">
              <a:ea typeface="ＭＳ Ｐゴシック" pitchFamily="34" charset="-128"/>
            </a:endParaRPr>
          </a:p>
          <a:p>
            <a:pPr marL="0" indent="0" eaLnBrk="1" hangingPunct="1">
              <a:spcAft>
                <a:spcPts val="500"/>
              </a:spcAft>
            </a:pPr>
            <a:endParaRPr lang="es-ES_tradnl" altLang="en-US"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840125"/>
          </a:xfrm>
        </p:spPr>
        <p:txBody>
          <a:bodyPr/>
          <a:lstStyle/>
          <a:p>
            <a:pPr eaLnBrk="1" hangingPunct="1">
              <a:defRPr/>
            </a:pPr>
            <a:r>
              <a:rPr lang="es-ES_tradnl" sz="2800" noProof="0" dirty="0" smtClean="0"/>
              <a:t>SC y beneficios compartidos (1/2)</a:t>
            </a:r>
          </a:p>
        </p:txBody>
      </p:sp>
      <p:sp>
        <p:nvSpPr>
          <p:cNvPr id="53253" name="Marcador de texto 2"/>
          <p:cNvSpPr>
            <a:spLocks noGrp="1"/>
          </p:cNvSpPr>
          <p:nvPr>
            <p:ph type="body" sz="quarter" idx="10"/>
          </p:nvPr>
        </p:nvSpPr>
        <p:spPr>
          <a:xfrm>
            <a:off x="161926" y="1344761"/>
            <a:ext cx="8724899" cy="4368800"/>
          </a:xfrm>
        </p:spPr>
        <p:txBody>
          <a:bodyPr/>
          <a:lstStyle/>
          <a:p>
            <a:pPr eaLnBrk="1" hangingPunct="1">
              <a:lnSpc>
                <a:spcPct val="100000"/>
              </a:lnSpc>
              <a:spcBef>
                <a:spcPct val="0"/>
              </a:spcBef>
              <a:spcAft>
                <a:spcPts val="1800"/>
              </a:spcAft>
            </a:pPr>
            <a:r>
              <a:rPr lang="es-ES_tradnl" sz="1900" noProof="0" dirty="0" smtClean="0">
                <a:latin typeface="Verdana" charset="0"/>
              </a:rPr>
              <a:t>El flujo transparente y rastreable de la información puede contribuir al diseño de esquemas aceptables para compartir beneficios.</a:t>
            </a:r>
          </a:p>
          <a:p>
            <a:pPr eaLnBrk="1" hangingPunct="1">
              <a:lnSpc>
                <a:spcPct val="100000"/>
              </a:lnSpc>
              <a:spcBef>
                <a:spcPct val="0"/>
              </a:spcBef>
              <a:spcAft>
                <a:spcPts val="1800"/>
              </a:spcAft>
            </a:pPr>
            <a:r>
              <a:rPr lang="es-ES_tradnl" sz="1900" noProof="0" dirty="0" smtClean="0">
                <a:latin typeface="Verdana" charset="0"/>
              </a:rPr>
              <a:t>Con el SC es más fácil rastrear la información y vincular el desempeño a los incentivos en los mercados de carbono, la certificación y las absorciones/mejoras de carbono que en el caso de la reducción de la deforestación y la degradación.</a:t>
            </a:r>
          </a:p>
          <a:p>
            <a:pPr eaLnBrk="1" hangingPunct="1">
              <a:lnSpc>
                <a:spcPct val="100000"/>
              </a:lnSpc>
              <a:spcBef>
                <a:spcPct val="0"/>
              </a:spcBef>
              <a:spcAft>
                <a:spcPts val="1800"/>
              </a:spcAft>
            </a:pPr>
            <a:r>
              <a:rPr lang="es-ES_tradnl" sz="1900" noProof="0" dirty="0" smtClean="0">
                <a:latin typeface="Verdana" charset="0"/>
              </a:rPr>
              <a:t>Los beneficios pueden incluir el pago por seguimiento (salarios), independientemente del desempeño relacionado con el carbono.</a:t>
            </a:r>
          </a:p>
          <a:p>
            <a:pPr eaLnBrk="1" hangingPunct="1">
              <a:lnSpc>
                <a:spcPct val="100000"/>
              </a:lnSpc>
              <a:spcBef>
                <a:spcPct val="0"/>
              </a:spcBef>
              <a:spcAft>
                <a:spcPts val="1800"/>
              </a:spcAft>
            </a:pPr>
            <a:r>
              <a:rPr lang="es-ES_tradnl" sz="1900" noProof="0" dirty="0" smtClean="0">
                <a:latin typeface="Verdana" charset="0"/>
              </a:rPr>
              <a:t>Los pagos por desempeño a nivel de la comunidad también pueden basarse en mediciones indirectas de la gestión mejorada.</a:t>
            </a:r>
          </a:p>
          <a:p>
            <a:pPr eaLnBrk="1" hangingPunct="1">
              <a:lnSpc>
                <a:spcPct val="100000"/>
              </a:lnSpc>
              <a:spcBef>
                <a:spcPct val="0"/>
              </a:spcBef>
              <a:spcAft>
                <a:spcPts val="1800"/>
              </a:spcAft>
            </a:pPr>
            <a:r>
              <a:rPr lang="es-ES_tradnl" sz="1900" noProof="0" dirty="0" smtClean="0">
                <a:latin typeface="Verdana" charset="0"/>
              </a:rPr>
              <a:t>Es importante identificar las motivaciones del SC a largo plazo.</a:t>
            </a:r>
          </a:p>
          <a:p>
            <a:pPr eaLnBrk="1" hangingPunct="1">
              <a:lnSpc>
                <a:spcPct val="100000"/>
              </a:lnSpc>
              <a:spcBef>
                <a:spcPct val="0"/>
              </a:spcBef>
              <a:spcAft>
                <a:spcPts val="1800"/>
              </a:spcAft>
              <a:buFont typeface="Wingdings" charset="0"/>
              <a:buNone/>
            </a:pPr>
            <a:endParaRPr lang="es-ES_tradnl" sz="1900" noProof="0" dirty="0">
              <a:latin typeface="Verdana" charset="0"/>
            </a:endParaRPr>
          </a:p>
        </p:txBody>
      </p:sp>
    </p:spTree>
    <p:extLst>
      <p:ext uri="{BB962C8B-B14F-4D97-AF65-F5344CB8AC3E}">
        <p14:creationId xmlns:p14="http://schemas.microsoft.com/office/powerpoint/2010/main" val="1221847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840125"/>
          </a:xfrm>
        </p:spPr>
        <p:txBody>
          <a:bodyPr/>
          <a:lstStyle/>
          <a:p>
            <a:pPr eaLnBrk="1" hangingPunct="1">
              <a:defRPr/>
            </a:pPr>
            <a:r>
              <a:rPr lang="es-ES_tradnl" sz="2800" noProof="0" dirty="0" smtClean="0"/>
              <a:t>SC y beneficios compartidos (2/2)</a:t>
            </a:r>
          </a:p>
        </p:txBody>
      </p:sp>
      <p:sp>
        <p:nvSpPr>
          <p:cNvPr id="53253" name="Marcador de texto 2"/>
          <p:cNvSpPr>
            <a:spLocks noGrp="1"/>
          </p:cNvSpPr>
          <p:nvPr>
            <p:ph type="body" sz="quarter" idx="10"/>
          </p:nvPr>
        </p:nvSpPr>
        <p:spPr>
          <a:xfrm>
            <a:off x="190460" y="1168117"/>
            <a:ext cx="8692739" cy="4368800"/>
          </a:xfrm>
        </p:spPr>
        <p:txBody>
          <a:bodyPr/>
          <a:lstStyle/>
          <a:p>
            <a:pPr eaLnBrk="1" hangingPunct="1">
              <a:lnSpc>
                <a:spcPct val="100000"/>
              </a:lnSpc>
              <a:spcBef>
                <a:spcPct val="0"/>
              </a:spcBef>
              <a:spcAft>
                <a:spcPts val="1800"/>
              </a:spcAft>
            </a:pPr>
            <a:r>
              <a:rPr lang="es-ES_tradnl" sz="2000" noProof="0" dirty="0" smtClean="0">
                <a:latin typeface="Verdana" charset="0"/>
              </a:rPr>
              <a:t>Elementos que se deben incluir en los esquemas para compartir beneficios:</a:t>
            </a:r>
          </a:p>
          <a:p>
            <a:pPr lvl="1" eaLnBrk="1" hangingPunct="1">
              <a:lnSpc>
                <a:spcPct val="100000"/>
              </a:lnSpc>
              <a:spcBef>
                <a:spcPct val="0"/>
              </a:spcBef>
              <a:spcAft>
                <a:spcPts val="1800"/>
              </a:spcAft>
            </a:pPr>
            <a:r>
              <a:rPr lang="es-ES_tradnl" sz="1800" noProof="0" dirty="0" smtClean="0">
                <a:latin typeface="Verdana" charset="0"/>
              </a:rPr>
              <a:t>Desempeño frente a insumos y a costo de oportunidad; pagos ex-post frente a pagos ex-ante; vehículo de pago; fijación de </a:t>
            </a:r>
            <a:r>
              <a:rPr lang="es-ES_tradnl" sz="1800" noProof="0" dirty="0" smtClean="0">
                <a:solidFill>
                  <a:schemeClr val="tx1"/>
                </a:solidFill>
                <a:latin typeface="Verdana" charset="0"/>
              </a:rPr>
              <a:t>precios; admisibilidad; mediciones indirectas adecuadas</a:t>
            </a:r>
            <a:r>
              <a:rPr lang="es-ES_tradnl" sz="1800" noProof="0" dirty="0" smtClean="0">
                <a:solidFill>
                  <a:schemeClr val="accent6"/>
                </a:solidFill>
                <a:latin typeface="Verdana" charset="0"/>
              </a:rPr>
              <a:t>, </a:t>
            </a:r>
            <a:r>
              <a:rPr lang="es-ES_tradnl" sz="1800" noProof="0" dirty="0" smtClean="0">
                <a:latin typeface="Verdana" charset="0"/>
              </a:rPr>
              <a:t>etc.</a:t>
            </a:r>
          </a:p>
          <a:p>
            <a:pPr eaLnBrk="1" hangingPunct="1">
              <a:lnSpc>
                <a:spcPct val="100000"/>
              </a:lnSpc>
              <a:spcBef>
                <a:spcPct val="0"/>
              </a:spcBef>
              <a:spcAft>
                <a:spcPts val="1800"/>
              </a:spcAft>
            </a:pPr>
            <a:r>
              <a:rPr lang="es-ES_tradnl" sz="2000" noProof="0" dirty="0" smtClean="0">
                <a:latin typeface="Verdana" charset="0"/>
              </a:rPr>
              <a:t>El seguimiento del carbono puede utilizarse para determinar los beneficios basados en el desempeño, en los casos donde se ha decidido que es pertinente.</a:t>
            </a:r>
          </a:p>
          <a:p>
            <a:pPr eaLnBrk="1" hangingPunct="1">
              <a:lnSpc>
                <a:spcPct val="100000"/>
              </a:lnSpc>
              <a:spcBef>
                <a:spcPct val="0"/>
              </a:spcBef>
              <a:spcAft>
                <a:spcPts val="1800"/>
              </a:spcAft>
            </a:pPr>
            <a:r>
              <a:rPr lang="es-ES_tradnl" sz="2000" noProof="0" dirty="0" smtClean="0">
                <a:latin typeface="Verdana" charset="0"/>
              </a:rPr>
              <a:t>Sin embargo, algunos países usan bases alternativas para la distribución de los beneficios, por ejemplo, pagos por insumos/esfuerzo.</a:t>
            </a:r>
          </a:p>
          <a:p>
            <a:pPr eaLnBrk="1" hangingPunct="1">
              <a:lnSpc>
                <a:spcPct val="100000"/>
              </a:lnSpc>
              <a:spcBef>
                <a:spcPct val="0"/>
              </a:spcBef>
              <a:spcAft>
                <a:spcPts val="1800"/>
              </a:spcAft>
            </a:pPr>
            <a:r>
              <a:rPr lang="es-ES_tradnl" sz="2000" noProof="0" dirty="0" smtClean="0">
                <a:latin typeface="Verdana" charset="0"/>
              </a:rPr>
              <a:t>En algunos países como Nepal y Viet Nam se utilizan índices ponderados para tener en cuenta las condiciones sociales.</a:t>
            </a:r>
            <a:endParaRPr lang="es-ES_tradnl" sz="2000" noProof="0" dirty="0">
              <a:latin typeface="Verdana" charset="0"/>
            </a:endParaRPr>
          </a:p>
        </p:txBody>
      </p:sp>
    </p:spTree>
    <p:extLst>
      <p:ext uri="{BB962C8B-B14F-4D97-AF65-F5344CB8AC3E}">
        <p14:creationId xmlns:p14="http://schemas.microsoft.com/office/powerpoint/2010/main" val="2630753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¿Cuánto cuesta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Planificación de un ejercicio </a:t>
            </a:r>
            <a:r>
              <a:rPr lang="es-ES" altLang="en-US" sz="1800" noProof="0" dirty="0" smtClean="0">
                <a:solidFill>
                  <a:schemeClr val="bg2">
                    <a:lumMod val="20000"/>
                    <a:lumOff val="80000"/>
                  </a:schemeClr>
                </a:solidFill>
              </a:rPr>
              <a:t>de SN a nivel nacional</a:t>
            </a:r>
            <a:endParaRPr lang="es-ES_tradnl" altLang="en-US" sz="1800" noProof="0" dirty="0" smtClean="0">
              <a:solidFill>
                <a:schemeClr val="bg2">
                  <a:lumMod val="20000"/>
                  <a:lumOff val="80000"/>
                </a:schemeClr>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8"/>
            <a:ext cx="8662295" cy="791650"/>
          </a:xfrm>
        </p:spPr>
        <p:txBody>
          <a:bodyPr/>
          <a:lstStyle/>
          <a:p>
            <a:pPr eaLnBrk="1" hangingPunct="1">
              <a:defRPr/>
            </a:pPr>
            <a:r>
              <a:rPr lang="es-ES_tradnl" dirty="0" smtClean="0"/>
              <a:t>Costos del SC (1/2)</a:t>
            </a:r>
          </a:p>
        </p:txBody>
      </p:sp>
      <p:sp>
        <p:nvSpPr>
          <p:cNvPr id="101380" name="Marcador de texto 3"/>
          <p:cNvSpPr>
            <a:spLocks noGrp="1"/>
          </p:cNvSpPr>
          <p:nvPr>
            <p:ph type="body" sz="quarter" idx="10"/>
          </p:nvPr>
        </p:nvSpPr>
        <p:spPr>
          <a:xfrm>
            <a:off x="158750" y="1184274"/>
            <a:ext cx="8842375" cy="2149475"/>
          </a:xfrm>
        </p:spPr>
        <p:txBody>
          <a:bodyPr/>
          <a:lstStyle/>
          <a:p>
            <a:pPr eaLnBrk="1" hangingPunct="1"/>
            <a:r>
              <a:rPr lang="es-ES_tradnl" altLang="en-US" sz="1800" dirty="0" smtClean="0"/>
              <a:t>No existen referencias para determinar el costo de incluir el SC en los sistemas nacionales.</a:t>
            </a:r>
          </a:p>
          <a:p>
            <a:pPr eaLnBrk="1" hangingPunct="1"/>
            <a:r>
              <a:rPr lang="es-ES_tradnl" altLang="en-US" sz="1800" dirty="0" smtClean="0"/>
              <a:t>En comparación con las brigadas profesionales, el SC tiene costos de inversión más altos, pero costos operativos más bajos.</a:t>
            </a:r>
          </a:p>
          <a:p>
            <a:pPr eaLnBrk="1" hangingPunct="1"/>
            <a:endParaRPr lang="es-ES_tradnl" altLang="en-US" sz="1800" dirty="0" smtClean="0">
              <a:ea typeface="ＭＳ Ｐゴシック" pitchFamily="34" charset="-128"/>
            </a:endParaRPr>
          </a:p>
        </p:txBody>
      </p:sp>
      <p:graphicFrame>
        <p:nvGraphicFramePr>
          <p:cNvPr id="101417" name="Group 41"/>
          <p:cNvGraphicFramePr>
            <a:graphicFrameLocks noGrp="1"/>
          </p:cNvGraphicFramePr>
          <p:nvPr>
            <p:extLst>
              <p:ext uri="{D42A27DB-BD31-4B8C-83A1-F6EECF244321}">
                <p14:modId xmlns:p14="http://schemas.microsoft.com/office/powerpoint/2010/main" val="3428859096"/>
              </p:ext>
            </p:extLst>
          </p:nvPr>
        </p:nvGraphicFramePr>
        <p:xfrm>
          <a:off x="317500" y="3397250"/>
          <a:ext cx="8636000" cy="1809750"/>
        </p:xfrm>
        <a:graphic>
          <a:graphicData uri="http://schemas.openxmlformats.org/drawingml/2006/table">
            <a:tbl>
              <a:tblPr/>
              <a:tblGrid>
                <a:gridCol w="977900"/>
                <a:gridCol w="1181100"/>
                <a:gridCol w="1079500"/>
                <a:gridCol w="1079500"/>
                <a:gridCol w="1079500"/>
                <a:gridCol w="1079500"/>
                <a:gridCol w="1079500"/>
                <a:gridCol w="1079500"/>
              </a:tblGrid>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 </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Capacitación</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Viajes y alojamiento</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Viáticos y comidas</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Equipos</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Salario y adminis-tración</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Costo total</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Costo total por ha-año</a:t>
                      </a:r>
                      <a:endParaRPr kumimoji="0" lang="es-ES"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SC</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700 (97)</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629 (227)</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769 (108)</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282 (59)</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1344 (333)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3724 (651)</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1,06 (0,33)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Profesional</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66 (14)</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4355 (1133)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2992 (972)</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61 (13)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6507 (1033)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13 982 (2713)</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3,33 (0,96)</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SC/</a:t>
                      </a:r>
                      <a:r>
                        <a:rPr kumimoji="0" lang="en-GB" altLang="en-US" sz="1400" b="0" i="0" u="none" strike="noStrike" cap="none" normalizeH="0" baseline="0" dirty="0" err="1" smtClean="0">
                          <a:ln>
                            <a:noFill/>
                          </a:ln>
                          <a:solidFill>
                            <a:srgbClr val="000000"/>
                          </a:solidFill>
                          <a:effectLst/>
                          <a:latin typeface="Times New Roman" pitchFamily="18" charset="0"/>
                        </a:rPr>
                        <a:t>Prof.</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10,6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0,1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4,6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0,2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es-ES"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101415" name="Rectángulo 6"/>
          <p:cNvSpPr>
            <a:spLocks noChangeArrowheads="1"/>
          </p:cNvSpPr>
          <p:nvPr/>
        </p:nvSpPr>
        <p:spPr bwMode="auto">
          <a:xfrm>
            <a:off x="206375" y="5289550"/>
            <a:ext cx="8266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_tradnl" altLang="en-US" dirty="0" smtClean="0">
                <a:solidFill>
                  <a:schemeClr val="accent6"/>
                </a:solidFill>
              </a:rPr>
              <a:t>*Datos de estudios de casos en India, Tanzanía y Madagascar.</a:t>
            </a:r>
          </a:p>
          <a:p>
            <a:r>
              <a:rPr lang="es-ES_tradnl" altLang="en-US" dirty="0" smtClean="0">
                <a:solidFill>
                  <a:schemeClr val="accent6"/>
                </a:solidFill>
              </a:rPr>
              <a:t>Fuente: Versión modificada de Danielsen y otros (2011, 2013).</a:t>
            </a:r>
            <a:endParaRPr lang="es-ES_tradnl" altLang="en-US" dirty="0">
              <a:solidFill>
                <a:schemeClr val="accent6"/>
              </a:solidFill>
            </a:endParaRPr>
          </a:p>
        </p:txBody>
      </p:sp>
      <p:sp>
        <p:nvSpPr>
          <p:cNvPr id="3" name="Rectangle 2"/>
          <p:cNvSpPr/>
          <p:nvPr/>
        </p:nvSpPr>
        <p:spPr>
          <a:xfrm>
            <a:off x="371475" y="2729210"/>
            <a:ext cx="8448675" cy="369332"/>
          </a:xfrm>
          <a:prstGeom prst="rect">
            <a:avLst/>
          </a:prstGeom>
        </p:spPr>
        <p:txBody>
          <a:bodyPr wrap="square">
            <a:spAutoFit/>
          </a:bodyPr>
          <a:lstStyle/>
          <a:p>
            <a:pPr marL="0" indent="0" eaLnBrk="1" hangingPunct="1">
              <a:buNone/>
            </a:pPr>
            <a:r>
              <a:rPr lang="es-ES_tradnl" altLang="en-US" dirty="0" smtClean="0">
                <a:solidFill>
                  <a:schemeClr val="accent6"/>
                </a:solidFill>
              </a:rPr>
              <a:t>Cuadro. Seguimiento de los costos del SC y las brigadas profesionales (en US$)</a:t>
            </a:r>
            <a:endParaRPr lang="es-ES_tradnl" altLang="en-US" dirty="0">
              <a:solidFill>
                <a:schemeClr val="accent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840125"/>
          </a:xfrm>
        </p:spPr>
        <p:txBody>
          <a:bodyPr/>
          <a:lstStyle/>
          <a:p>
            <a:pPr eaLnBrk="1" hangingPunct="1">
              <a:defRPr/>
            </a:pPr>
            <a:r>
              <a:rPr lang="es-ES_tradnl" noProof="0" dirty="0" smtClean="0"/>
              <a:t>Costos del SC (2/2)</a:t>
            </a:r>
            <a:endParaRPr lang="es-ES_tradnl" noProof="0" dirty="0">
              <a:ea typeface="+mj-ea"/>
            </a:endParaRPr>
          </a:p>
        </p:txBody>
      </p:sp>
      <p:sp>
        <p:nvSpPr>
          <p:cNvPr id="103428" name="Marcador de texto 2"/>
          <p:cNvSpPr>
            <a:spLocks noGrp="1"/>
          </p:cNvSpPr>
          <p:nvPr>
            <p:ph type="body" sz="quarter" idx="10"/>
          </p:nvPr>
        </p:nvSpPr>
        <p:spPr>
          <a:xfrm>
            <a:off x="361950" y="1167608"/>
            <a:ext cx="4375150" cy="4321175"/>
          </a:xfrm>
        </p:spPr>
        <p:txBody>
          <a:bodyPr/>
          <a:lstStyle/>
          <a:p>
            <a:pPr eaLnBrk="1" hangingPunct="1">
              <a:lnSpc>
                <a:spcPts val="2100"/>
              </a:lnSpc>
              <a:spcBef>
                <a:spcPct val="0"/>
              </a:spcBef>
            </a:pPr>
            <a:r>
              <a:rPr lang="es-ES_tradnl" altLang="en-US" sz="2000" noProof="0" dirty="0" smtClean="0"/>
              <a:t>El precio aproximado de los equipos para el SC está disponible en línea (p. ej., </a:t>
            </a:r>
            <a:r>
              <a:rPr lang="es-ES_tradnl" altLang="en-US" sz="2000" u="sng" noProof="0" dirty="0" smtClean="0">
                <a:hlinkClick r:id="rId3"/>
              </a:rPr>
              <a:t>http://www.forestry-suppliers.com/index1.asp</a:t>
            </a:r>
            <a:r>
              <a:rPr lang="es-ES_tradnl" altLang="en-US" sz="2000" noProof="0" dirty="0" smtClean="0"/>
              <a:t>).</a:t>
            </a:r>
          </a:p>
          <a:p>
            <a:pPr eaLnBrk="1" hangingPunct="1">
              <a:lnSpc>
                <a:spcPts val="2100"/>
              </a:lnSpc>
              <a:spcBef>
                <a:spcPct val="0"/>
              </a:spcBef>
            </a:pPr>
            <a:endParaRPr lang="es-ES_tradnl" altLang="en-US" sz="2000" noProof="0" dirty="0" smtClean="0">
              <a:ea typeface="ＭＳ Ｐゴシック" pitchFamily="34" charset="-128"/>
            </a:endParaRPr>
          </a:p>
          <a:p>
            <a:pPr eaLnBrk="1" hangingPunct="1">
              <a:lnSpc>
                <a:spcPts val="2100"/>
              </a:lnSpc>
              <a:spcBef>
                <a:spcPct val="0"/>
              </a:spcBef>
            </a:pPr>
            <a:r>
              <a:rPr lang="es-ES_tradnl" altLang="en-US" sz="2000" noProof="0" dirty="0" smtClean="0"/>
              <a:t>Los costos se indican como precios unitarios; las brigadas pueden necesitar más de una unidad de algunos equipos.</a:t>
            </a:r>
          </a:p>
          <a:p>
            <a:pPr eaLnBrk="1" hangingPunct="1">
              <a:lnSpc>
                <a:spcPts val="2100"/>
              </a:lnSpc>
              <a:spcBef>
                <a:spcPct val="0"/>
              </a:spcBef>
            </a:pPr>
            <a:endParaRPr lang="es-ES_tradnl" altLang="en-US" sz="2000" noProof="0" dirty="0" smtClean="0">
              <a:ea typeface="ＭＳ Ｐゴシック" pitchFamily="34" charset="-128"/>
            </a:endParaRPr>
          </a:p>
          <a:p>
            <a:pPr eaLnBrk="1" hangingPunct="1">
              <a:lnSpc>
                <a:spcPts val="2100"/>
              </a:lnSpc>
              <a:spcBef>
                <a:spcPct val="0"/>
              </a:spcBef>
            </a:pPr>
            <a:r>
              <a:rPr lang="es-ES_tradnl" altLang="en-US" sz="2000" noProof="0" dirty="0" smtClean="0"/>
              <a:t>Las capacidades y los recursos necesarios varían según la superficie del proyecto, las capacidades locales y la necesidad de servicios externos.</a:t>
            </a:r>
            <a:endParaRPr lang="es-ES_tradnl" altLang="en-US" sz="2000" noProof="0" dirty="0" smtClean="0">
              <a:ea typeface="ＭＳ Ｐゴシック" pitchFamily="34" charset="-128"/>
            </a:endParaRPr>
          </a:p>
        </p:txBody>
      </p:sp>
      <p:graphicFrame>
        <p:nvGraphicFramePr>
          <p:cNvPr id="103513" name="Group 89"/>
          <p:cNvGraphicFramePr>
            <a:graphicFrameLocks noGrp="1"/>
          </p:cNvGraphicFramePr>
          <p:nvPr>
            <p:extLst>
              <p:ext uri="{D42A27DB-BD31-4B8C-83A1-F6EECF244321}">
                <p14:modId xmlns:p14="http://schemas.microsoft.com/office/powerpoint/2010/main" val="3422483615"/>
              </p:ext>
            </p:extLst>
          </p:nvPr>
        </p:nvGraphicFramePr>
        <p:xfrm>
          <a:off x="4846638" y="542925"/>
          <a:ext cx="3976687" cy="5384801"/>
        </p:xfrm>
        <a:graphic>
          <a:graphicData uri="http://schemas.openxmlformats.org/drawingml/2006/table">
            <a:tbl>
              <a:tblPr/>
              <a:tblGrid>
                <a:gridCol w="1131887"/>
                <a:gridCol w="2027238"/>
                <a:gridCol w="817562"/>
              </a:tblGrid>
              <a:tr h="2361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1" i="0" u="none" strike="noStrike" cap="none" normalizeH="0" baseline="0" dirty="0" smtClean="0">
                          <a:ln>
                            <a:noFill/>
                          </a:ln>
                          <a:solidFill>
                            <a:srgbClr val="FFFFFF"/>
                          </a:solidFill>
                          <a:effectLst/>
                          <a:latin typeface="Times New Roman" pitchFamily="18" charset="0"/>
                        </a:rPr>
                        <a:t>Tipo</a:t>
                      </a:r>
                    </a:p>
                  </a:txBody>
                  <a:tcPr marT="45717" marB="45717"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rPr>
                        <a:t>Equipos</a:t>
                      </a:r>
                      <a:endParaRPr kumimoji="0" lang="es-ES"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rPr>
                        <a:t>US$</a:t>
                      </a:r>
                      <a:endParaRPr kumimoji="0" lang="es-ES"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PGIS</a:t>
                      </a:r>
                    </a:p>
                  </a:txBody>
                  <a:tcPr marT="45717" marB="45717"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Computadora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&gt;200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1" u="none" strike="noStrike" cap="none" normalizeH="0" baseline="0" dirty="0" smtClean="0">
                          <a:ln>
                            <a:noFill/>
                          </a:ln>
                          <a:solidFill>
                            <a:srgbClr val="000000"/>
                          </a:solidFill>
                          <a:effectLst/>
                          <a:latin typeface="Times New Roman" pitchFamily="18" charset="0"/>
                        </a:rPr>
                        <a:t>Software</a:t>
                      </a:r>
                      <a:r>
                        <a:rPr kumimoji="0" lang="en-GB" altLang="en-US" sz="1200" b="0" i="0" u="none" strike="noStrike" cap="none" normalizeH="0" baseline="0" dirty="0" smtClean="0">
                          <a:ln>
                            <a:noFill/>
                          </a:ln>
                          <a:solidFill>
                            <a:srgbClr val="000000"/>
                          </a:solidFill>
                          <a:effectLst/>
                          <a:latin typeface="Times New Roman" pitchFamily="18" charset="0"/>
                        </a:rPr>
                        <a:t> SIG (iCMTGIS)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GPS/Teléfono inteligente</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Impresora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Plotter</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1300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Inv. forestal</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Sogas graduadas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Clinómetro</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Brújula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Cámara digital</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Dron</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LiDAR portátil</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26 000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Cinta diamétrica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45</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Calibre</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&gt;30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Relascopio</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Tubo Cajanus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Densiómetro</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Recolección de suelo (sonda)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Cilindro para densidad a granel</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Barrena sacamuestras (Pressler)</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Agua</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Infiltómetro</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Kit de calidad de agua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600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Pluviómetros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Biodiversidad</a:t>
                      </a: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Trampas de cámara</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Redes de lanzamiento</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Redes de niebla (pájaros)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Redes acuáticas</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50</a:t>
                      </a:r>
                      <a:endParaRPr kumimoji="0" lang="es-ES"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noProof="0" dirty="0" smtClean="0">
                <a:latin typeface="Verdana" pitchFamily="34" charset="0"/>
              </a:rPr>
              <a:t>Esquema de la conferencia</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Por qué el SC debe formar parte de un seguimiento nacional para actividades de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puede relacionarse el SC con el sistema nacional de vigilancia forestal (SNVF) y el seguimiento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Establecimiento de protocolos para el SC</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Seguimiento de otras variables (distintas del carbono)</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Cómo ingresar datos locales en una base de datos nacional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Otros temas: La verificación y la base de los beneficios compartidos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s-ES_tradnl" altLang="en-US" sz="1800" noProof="0" dirty="0" smtClean="0">
                <a:solidFill>
                  <a:schemeClr val="bg2">
                    <a:lumMod val="20000"/>
                    <a:lumOff val="80000"/>
                  </a:schemeClr>
                </a:solidFill>
              </a:rPr>
              <a:t>¿Cuánto cuesta el SC?</a:t>
            </a:r>
          </a:p>
          <a:p>
            <a:pPr marL="457200" indent="-457200" eaLnBrk="1" hangingPunct="1">
              <a:lnSpc>
                <a:spcPct val="100000"/>
              </a:lnSpc>
              <a:buClr>
                <a:schemeClr val="accent5"/>
              </a:buClr>
              <a:buSzPct val="100000"/>
              <a:buFont typeface="Verdana" pitchFamily="34" charset="0"/>
              <a:buAutoNum type="arabicPeriod"/>
            </a:pPr>
            <a:r>
              <a:rPr lang="es-ES_tradnl" altLang="en-US" sz="1800" b="1" noProof="0" dirty="0" smtClean="0">
                <a:solidFill>
                  <a:schemeClr val="accent5"/>
                </a:solidFill>
              </a:rPr>
              <a:t>Planificación de un ejercicio </a:t>
            </a:r>
            <a:r>
              <a:rPr lang="es-ES" altLang="en-US" sz="1800" b="1" noProof="0" dirty="0" smtClean="0">
                <a:solidFill>
                  <a:schemeClr val="accent5"/>
                </a:solidFill>
              </a:rPr>
              <a:t>de SN a nivel nacional</a:t>
            </a:r>
            <a:endParaRPr lang="es-ES_tradnl" altLang="en-US" sz="1800" b="1" noProof="0" dirty="0" smtClean="0">
              <a:solidFill>
                <a:schemeClr val="accent5"/>
              </a:solidFill>
            </a:endParaRPr>
          </a:p>
          <a:p>
            <a:pPr marL="457200" indent="-457200" eaLnBrk="1" hangingPunct="1">
              <a:lnSpc>
                <a:spcPct val="100000"/>
              </a:lnSpc>
              <a:buSzPct val="100000"/>
              <a:buFont typeface="Verdana" pitchFamily="34" charset="0"/>
              <a:buAutoNum type="arabicPeriod"/>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1642" y="232980"/>
            <a:ext cx="8442796" cy="1353086"/>
          </a:xfrm>
        </p:spPr>
        <p:txBody>
          <a:bodyPr/>
          <a:lstStyle/>
          <a:p>
            <a:pPr eaLnBrk="1" hangingPunct="1">
              <a:defRPr/>
            </a:pPr>
            <a:r>
              <a:rPr lang="es-ES_tradnl" noProof="0" dirty="0" smtClean="0"/>
              <a:t>Planificación de un ejercicio nacional</a:t>
            </a:r>
            <a:br>
              <a:rPr lang="es-ES_tradnl" noProof="0" dirty="0" smtClean="0"/>
            </a:br>
            <a:r>
              <a:rPr lang="es-ES_tradnl" noProof="0" dirty="0" smtClean="0"/>
              <a:t>de SC</a:t>
            </a:r>
            <a:endParaRPr lang="es-ES_tradnl" noProof="0" dirty="0" smtClean="0">
              <a:ea typeface="+mj-ea"/>
            </a:endParaRPr>
          </a:p>
        </p:txBody>
      </p:sp>
      <p:sp>
        <p:nvSpPr>
          <p:cNvPr id="56325" name="Marcador de texto 2"/>
          <p:cNvSpPr>
            <a:spLocks noGrp="1"/>
          </p:cNvSpPr>
          <p:nvPr>
            <p:ph type="body" sz="quarter" idx="4294967295"/>
          </p:nvPr>
        </p:nvSpPr>
        <p:spPr>
          <a:xfrm>
            <a:off x="676894" y="1587011"/>
            <a:ext cx="7430469" cy="4048125"/>
          </a:xfrm>
        </p:spPr>
        <p:txBody>
          <a:bodyPr/>
          <a:lstStyle/>
          <a:p>
            <a:pPr eaLnBrk="1" hangingPunct="1">
              <a:lnSpc>
                <a:spcPct val="100000"/>
              </a:lnSpc>
              <a:buFont typeface="Wingdings" charset="0"/>
              <a:buChar char="§"/>
              <a:defRPr/>
            </a:pPr>
            <a:r>
              <a:rPr lang="es-ES_tradnl" noProof="0" dirty="0" smtClean="0">
                <a:latin typeface="Verdana" charset="0"/>
              </a:rPr>
              <a:t>Requisitos:</a:t>
            </a:r>
          </a:p>
          <a:p>
            <a:pPr marL="744538" lvl="1" indent="-346075" eaLnBrk="1" hangingPunct="1">
              <a:lnSpc>
                <a:spcPct val="100000"/>
              </a:lnSpc>
              <a:buFont typeface="Verdana" charset="0"/>
              <a:buChar char="●"/>
              <a:defRPr/>
            </a:pPr>
            <a:r>
              <a:rPr lang="es-ES_tradnl" sz="2000" noProof="0" dirty="0" smtClean="0">
                <a:latin typeface="Verdana" charset="0"/>
              </a:rPr>
              <a:t>Definición de responsabilidades de los actores pertinentes</a:t>
            </a:r>
          </a:p>
          <a:p>
            <a:pPr marL="744538" lvl="1" indent="-346075" eaLnBrk="1" hangingPunct="1">
              <a:lnSpc>
                <a:spcPct val="100000"/>
              </a:lnSpc>
              <a:buFont typeface="Verdana" charset="0"/>
              <a:buChar char="●"/>
              <a:defRPr/>
            </a:pPr>
            <a:r>
              <a:rPr lang="es-ES_tradnl" sz="2000" noProof="0" dirty="0" smtClean="0">
                <a:latin typeface="Verdana" charset="0"/>
              </a:rPr>
              <a:t>Capacitación y equipamiento de brigadas</a:t>
            </a:r>
          </a:p>
          <a:p>
            <a:pPr marL="744538" lvl="1" indent="-346075" eaLnBrk="1" hangingPunct="1">
              <a:lnSpc>
                <a:spcPct val="100000"/>
              </a:lnSpc>
              <a:buFont typeface="Verdana" charset="0"/>
              <a:buChar char="●"/>
              <a:defRPr/>
            </a:pPr>
            <a:r>
              <a:rPr lang="es-ES_tradnl" sz="2000" noProof="0" dirty="0" smtClean="0">
                <a:latin typeface="Verdana" charset="0"/>
              </a:rPr>
              <a:t>Recopilación de datos</a:t>
            </a:r>
          </a:p>
          <a:p>
            <a:pPr marL="744538" lvl="1" indent="-346075" eaLnBrk="1" hangingPunct="1">
              <a:lnSpc>
                <a:spcPct val="100000"/>
              </a:lnSpc>
              <a:buFont typeface="Verdana" charset="0"/>
              <a:buChar char="●"/>
              <a:defRPr/>
            </a:pPr>
            <a:r>
              <a:rPr lang="es-ES_tradnl" sz="2000" noProof="0" dirty="0" smtClean="0">
                <a:latin typeface="Verdana" charset="0"/>
              </a:rPr>
              <a:t>Almacenamiento y comunicación de datos</a:t>
            </a:r>
          </a:p>
          <a:p>
            <a:pPr marL="744538" lvl="1" indent="-346075" eaLnBrk="1" hangingPunct="1">
              <a:lnSpc>
                <a:spcPct val="100000"/>
              </a:lnSpc>
              <a:buFont typeface="Verdana" charset="0"/>
              <a:buChar char="●"/>
              <a:defRPr/>
            </a:pPr>
            <a:r>
              <a:rPr lang="es-ES_tradnl" sz="2000" noProof="0" dirty="0" smtClean="0">
                <a:latin typeface="Verdana" charset="0"/>
              </a:rPr>
              <a:t>Análisis e interpretación de datos</a:t>
            </a:r>
          </a:p>
          <a:p>
            <a:pPr marL="744538" lvl="1" indent="-346075" eaLnBrk="1" hangingPunct="1">
              <a:lnSpc>
                <a:spcPct val="100000"/>
              </a:lnSpc>
              <a:buFont typeface="Verdana" charset="0"/>
              <a:buChar char="●"/>
              <a:defRPr/>
            </a:pPr>
            <a:r>
              <a:rPr lang="es-ES_tradnl" sz="2000" noProof="0" dirty="0" smtClean="0">
                <a:latin typeface="Verdana" charset="0"/>
              </a:rPr>
              <a:t>Presentación de informes</a:t>
            </a:r>
          </a:p>
          <a:p>
            <a:pPr marL="744538" lvl="1" indent="-346075" eaLnBrk="1" hangingPunct="1">
              <a:lnSpc>
                <a:spcPct val="100000"/>
              </a:lnSpc>
              <a:buFont typeface="Verdana" charset="0"/>
              <a:buChar char="●"/>
              <a:defRPr/>
            </a:pPr>
            <a:r>
              <a:rPr lang="es-ES_tradnl" sz="2000" noProof="0" dirty="0" smtClean="0">
                <a:latin typeface="Verdana" charset="0"/>
              </a:rPr>
              <a:t>Verificación</a:t>
            </a:r>
            <a:endParaRPr lang="es-ES_tradnl" sz="2000" noProof="0" dirty="0">
              <a:latin typeface="Verdan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919" y="148126"/>
            <a:ext cx="8442796" cy="1188938"/>
          </a:xfrm>
        </p:spPr>
        <p:txBody>
          <a:bodyPr/>
          <a:lstStyle/>
          <a:p>
            <a:pPr eaLnBrk="1" hangingPunct="1">
              <a:lnSpc>
                <a:spcPct val="100000"/>
              </a:lnSpc>
              <a:defRPr/>
            </a:pPr>
            <a:r>
              <a:rPr lang="es-ES_tradnl" sz="2800" noProof="0" dirty="0" smtClean="0"/>
              <a:t>Resumen de pasos para configurar esquemas de SC (1/4) </a:t>
            </a:r>
            <a:endParaRPr lang="es-ES_tradnl" sz="2800" noProof="0" dirty="0">
              <a:ea typeface="+mj-ea"/>
            </a:endParaRPr>
          </a:p>
        </p:txBody>
      </p:sp>
      <p:sp>
        <p:nvSpPr>
          <p:cNvPr id="107524" name="Marcador de texto 2"/>
          <p:cNvSpPr>
            <a:spLocks noGrp="1"/>
          </p:cNvSpPr>
          <p:nvPr>
            <p:ph type="body" sz="quarter" idx="10"/>
          </p:nvPr>
        </p:nvSpPr>
        <p:spPr>
          <a:xfrm>
            <a:off x="245451" y="1467572"/>
            <a:ext cx="8610600" cy="4746175"/>
          </a:xfrm>
        </p:spPr>
        <p:txBody>
          <a:bodyPr/>
          <a:lstStyle/>
          <a:p>
            <a:pPr marL="0" indent="0" eaLnBrk="1" hangingPunct="1">
              <a:lnSpc>
                <a:spcPct val="100000"/>
              </a:lnSpc>
              <a:spcBef>
                <a:spcPct val="0"/>
              </a:spcBef>
              <a:spcAft>
                <a:spcPts val="1800"/>
              </a:spcAft>
              <a:buFont typeface="Wingdings" pitchFamily="2" charset="2"/>
              <a:buNone/>
            </a:pPr>
            <a:r>
              <a:rPr lang="es-ES_tradnl" altLang="en-US" sz="1600" b="1" noProof="0" dirty="0" smtClean="0"/>
              <a:t>Planificación y capacitación</a:t>
            </a:r>
            <a:endParaRPr lang="es-ES_tradnl" altLang="en-US" sz="1600" b="1" noProof="0" dirty="0" smtClean="0">
              <a:ea typeface="ＭＳ Ｐゴシック" pitchFamily="34" charset="-128"/>
            </a:endParaRPr>
          </a:p>
          <a:p>
            <a:pPr eaLnBrk="1" hangingPunct="1">
              <a:lnSpc>
                <a:spcPct val="100000"/>
              </a:lnSpc>
              <a:spcBef>
                <a:spcPct val="0"/>
              </a:spcBef>
              <a:spcAft>
                <a:spcPts val="1800"/>
              </a:spcAft>
            </a:pPr>
            <a:r>
              <a:rPr lang="es-ES_tradnl" altLang="en-US" sz="1600" noProof="0" dirty="0" smtClean="0"/>
              <a:t>Identifique las actividades que se implementarán:</a:t>
            </a:r>
          </a:p>
          <a:p>
            <a:pPr marL="1073150" lvl="1" indent="-342900" eaLnBrk="1" hangingPunct="1">
              <a:lnSpc>
                <a:spcPct val="100000"/>
              </a:lnSpc>
              <a:spcBef>
                <a:spcPct val="0"/>
              </a:spcBef>
              <a:spcAft>
                <a:spcPts val="1800"/>
              </a:spcAft>
            </a:pPr>
            <a:r>
              <a:rPr lang="es-ES_tradnl" altLang="en-US" sz="1400" noProof="0" dirty="0" smtClean="0"/>
              <a:t>¿Cómo pueden documentarse la implementación y los resultados?</a:t>
            </a:r>
            <a:endParaRPr lang="es-ES_tradnl" altLang="en-US" sz="1400" noProof="0" dirty="0" smtClean="0">
              <a:ea typeface="ＭＳ Ｐゴシック" pitchFamily="34" charset="-128"/>
            </a:endParaRPr>
          </a:p>
          <a:p>
            <a:pPr eaLnBrk="1" hangingPunct="1">
              <a:lnSpc>
                <a:spcPct val="100000"/>
              </a:lnSpc>
              <a:spcBef>
                <a:spcPct val="0"/>
              </a:spcBef>
              <a:spcAft>
                <a:spcPts val="1800"/>
              </a:spcAft>
            </a:pPr>
            <a:r>
              <a:rPr lang="es-ES_tradnl" altLang="en-US" sz="1600" noProof="0" dirty="0" smtClean="0"/>
              <a:t>Cree un </a:t>
            </a:r>
            <a:r>
              <a:rPr lang="es-ES_tradnl" altLang="en-US" sz="1600" dirty="0" smtClean="0"/>
              <a:t>sistema de información geográfica (</a:t>
            </a:r>
            <a:r>
              <a:rPr lang="es-ES_tradnl" altLang="en-US" sz="1600" noProof="0" dirty="0" smtClean="0"/>
              <a:t>SIG) y un esquema participativo de SIG con las habilidades, la infraestructura y los recursos necesarios para el análisis: imágenes satelitales, </a:t>
            </a:r>
            <a:r>
              <a:rPr lang="es-ES_tradnl" altLang="en-US" sz="1600" i="1" noProof="0" dirty="0" smtClean="0"/>
              <a:t>software</a:t>
            </a:r>
            <a:r>
              <a:rPr lang="es-ES_tradnl" altLang="en-US" sz="1600" noProof="0" dirty="0" smtClean="0"/>
              <a:t>, datos locales sobre el suelo, climatología, límites administrativos, propiedad, tipos de vegetación, etc.</a:t>
            </a:r>
            <a:endParaRPr lang="es-ES_tradnl" altLang="en-US" sz="1600" noProof="0" dirty="0" smtClean="0">
              <a:ea typeface="ＭＳ Ｐゴシック" pitchFamily="34" charset="-128"/>
            </a:endParaRPr>
          </a:p>
          <a:p>
            <a:pPr eaLnBrk="1" hangingPunct="1">
              <a:lnSpc>
                <a:spcPct val="100000"/>
              </a:lnSpc>
              <a:spcBef>
                <a:spcPct val="0"/>
              </a:spcBef>
              <a:spcAft>
                <a:spcPts val="1800"/>
              </a:spcAft>
            </a:pPr>
            <a:r>
              <a:rPr lang="es-ES_tradnl" altLang="en-US" sz="1600" noProof="0" dirty="0" smtClean="0"/>
              <a:t>Cree una estratificación del bosque por tipos de vegetación y prácticas de gestión:</a:t>
            </a:r>
          </a:p>
          <a:p>
            <a:pPr marL="1073150" lvl="1" indent="-342900" eaLnBrk="1" hangingPunct="1">
              <a:lnSpc>
                <a:spcPct val="100000"/>
              </a:lnSpc>
              <a:spcBef>
                <a:spcPct val="0"/>
              </a:spcBef>
              <a:spcAft>
                <a:spcPts val="1800"/>
              </a:spcAft>
            </a:pPr>
            <a:r>
              <a:rPr lang="es-ES_tradnl" altLang="en-US" sz="1400" noProof="0" dirty="0" smtClean="0"/>
              <a:t>¿Es necesario realizar un análisis histórico? ¿Es necesario evaluar los factores causantes?</a:t>
            </a:r>
            <a:endParaRPr lang="es-ES_tradnl" altLang="en-US" sz="1400" noProof="0" dirty="0" smtClean="0">
              <a:ea typeface="ＭＳ Ｐゴシック" pitchFamily="34" charset="-128"/>
            </a:endParaRPr>
          </a:p>
          <a:p>
            <a:pPr eaLnBrk="1" hangingPunct="1">
              <a:lnSpc>
                <a:spcPct val="100000"/>
              </a:lnSpc>
              <a:spcBef>
                <a:spcPct val="0"/>
              </a:spcBef>
              <a:spcAft>
                <a:spcPts val="1800"/>
              </a:spcAft>
            </a:pPr>
            <a:r>
              <a:rPr lang="es-ES_tradnl" altLang="en-US" sz="1600" noProof="0" dirty="0" smtClean="0"/>
              <a:t>Planes locales de uso de la tierra: Analice escenarios, incluida la contabilidad del carbono (valor de referencia).</a:t>
            </a:r>
            <a:endParaRPr lang="es-ES_tradnl" altLang="en-US" sz="16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Marcador de texto 2"/>
          <p:cNvSpPr>
            <a:spLocks noGrp="1"/>
          </p:cNvSpPr>
          <p:nvPr>
            <p:ph type="body" sz="quarter" idx="10"/>
          </p:nvPr>
        </p:nvSpPr>
        <p:spPr>
          <a:xfrm>
            <a:off x="166688" y="1768781"/>
            <a:ext cx="8834437" cy="4289425"/>
          </a:xfrm>
        </p:spPr>
        <p:txBody>
          <a:bodyPr/>
          <a:lstStyle/>
          <a:p>
            <a:pPr marL="0" indent="0" eaLnBrk="1" hangingPunct="1">
              <a:lnSpc>
                <a:spcPct val="100000"/>
              </a:lnSpc>
              <a:spcBef>
                <a:spcPct val="0"/>
              </a:spcBef>
              <a:spcAft>
                <a:spcPts val="2400"/>
              </a:spcAft>
              <a:buFont typeface="Wingdings" pitchFamily="2" charset="2"/>
              <a:buNone/>
            </a:pPr>
            <a:r>
              <a:rPr lang="es-ES_tradnl" altLang="en-US" sz="1600" b="1" noProof="0" dirty="0" smtClean="0"/>
              <a:t>Planificación y capacitación (continuación)</a:t>
            </a:r>
            <a:endParaRPr lang="es-ES_tradnl" altLang="en-US" sz="1600" b="1" noProof="0" dirty="0" smtClean="0">
              <a:ea typeface="ＭＳ Ｐゴシック" pitchFamily="34" charset="-128"/>
            </a:endParaRPr>
          </a:p>
          <a:p>
            <a:pPr eaLnBrk="1" hangingPunct="1">
              <a:lnSpc>
                <a:spcPct val="100000"/>
              </a:lnSpc>
              <a:spcBef>
                <a:spcPct val="0"/>
              </a:spcBef>
              <a:spcAft>
                <a:spcPts val="2400"/>
              </a:spcAft>
            </a:pPr>
            <a:r>
              <a:rPr lang="es-ES_tradnl" altLang="en-US" sz="1600" noProof="0" dirty="0" smtClean="0"/>
              <a:t>Describa las actividades y prácticas que se implementarán (y su impacto en el carbono). Defina reservorios y GEI que se someterán a seguimiento.</a:t>
            </a:r>
            <a:endParaRPr lang="es-ES_tradnl" altLang="en-US" sz="1600" noProof="0" dirty="0" smtClean="0">
              <a:ea typeface="ＭＳ Ｐゴシック" pitchFamily="34" charset="-128"/>
            </a:endParaRPr>
          </a:p>
          <a:p>
            <a:pPr eaLnBrk="1" hangingPunct="1">
              <a:lnSpc>
                <a:spcPct val="100000"/>
              </a:lnSpc>
              <a:spcBef>
                <a:spcPct val="0"/>
              </a:spcBef>
              <a:spcAft>
                <a:spcPts val="2400"/>
              </a:spcAft>
            </a:pPr>
            <a:r>
              <a:rPr lang="es-ES_tradnl" altLang="en-US" sz="1600" noProof="0" dirty="0" smtClean="0"/>
              <a:t>Identifique indicadores/variables que se supervisarán a nivel local y regional como parte de la implementación.</a:t>
            </a:r>
          </a:p>
          <a:p>
            <a:pPr eaLnBrk="1" hangingPunct="1">
              <a:lnSpc>
                <a:spcPct val="100000"/>
              </a:lnSpc>
              <a:spcBef>
                <a:spcPct val="0"/>
              </a:spcBef>
              <a:spcAft>
                <a:spcPts val="2400"/>
              </a:spcAft>
            </a:pPr>
            <a:r>
              <a:rPr lang="es-ES_tradnl" altLang="en-US" sz="1600" noProof="0" dirty="0" smtClean="0"/>
              <a:t>Defina métodos para la contabilidad del carbono y protocolos para recopilar datos. Defina la frecuencia para recopilar y presentar informes.</a:t>
            </a:r>
            <a:endParaRPr lang="es-ES_tradnl" altLang="en-US" sz="1600" noProof="0" dirty="0" smtClean="0">
              <a:ea typeface="ＭＳ Ｐゴシック" pitchFamily="34" charset="-128"/>
            </a:endParaRPr>
          </a:p>
          <a:p>
            <a:pPr eaLnBrk="1" hangingPunct="1">
              <a:lnSpc>
                <a:spcPct val="100000"/>
              </a:lnSpc>
              <a:spcBef>
                <a:spcPct val="0"/>
              </a:spcBef>
              <a:spcAft>
                <a:spcPts val="2400"/>
              </a:spcAft>
            </a:pPr>
            <a:r>
              <a:rPr lang="es-ES_tradnl" altLang="en-US" sz="1600" noProof="0" dirty="0" smtClean="0"/>
              <a:t>Evalúe las necesidades y capacidades requeridas. Realice capacitaciones y fortalezca la capacidad.</a:t>
            </a:r>
            <a:endParaRPr lang="es-ES_tradnl" altLang="en-US" sz="1600" noProof="0" dirty="0" smtClean="0">
              <a:ea typeface="ＭＳ Ｐゴシック" pitchFamily="34" charset="-128"/>
            </a:endParaRPr>
          </a:p>
          <a:p>
            <a:pPr marL="0" indent="0" eaLnBrk="1" hangingPunct="1">
              <a:lnSpc>
                <a:spcPct val="100000"/>
              </a:lnSpc>
              <a:spcBef>
                <a:spcPct val="0"/>
              </a:spcBef>
              <a:spcAft>
                <a:spcPts val="2400"/>
              </a:spcAft>
            </a:pPr>
            <a:endParaRPr lang="es-ES_tradnl" altLang="en-US" sz="1600" noProof="0" dirty="0" smtClean="0">
              <a:ea typeface="ＭＳ Ｐゴシック" pitchFamily="34" charset="-128"/>
            </a:endParaRPr>
          </a:p>
        </p:txBody>
      </p:sp>
      <p:sp>
        <p:nvSpPr>
          <p:cNvPr id="4" name="Título 1"/>
          <p:cNvSpPr>
            <a:spLocks noGrp="1"/>
          </p:cNvSpPr>
          <p:nvPr>
            <p:ph type="title"/>
          </p:nvPr>
        </p:nvSpPr>
        <p:spPr>
          <a:xfrm>
            <a:off x="491642" y="230188"/>
            <a:ext cx="8442796" cy="1188938"/>
          </a:xfrm>
        </p:spPr>
        <p:txBody>
          <a:bodyPr/>
          <a:lstStyle/>
          <a:p>
            <a:pPr eaLnBrk="1" hangingPunct="1">
              <a:lnSpc>
                <a:spcPct val="100000"/>
              </a:lnSpc>
              <a:defRPr/>
            </a:pPr>
            <a:r>
              <a:rPr lang="es-ES_tradnl" sz="2800" noProof="0" dirty="0" smtClean="0">
                <a:solidFill>
                  <a:srgbClr val="005172"/>
                </a:solidFill>
              </a:rPr>
              <a:t>Resumen de pasos para configurar esquemas de SC (2/4)</a:t>
            </a:r>
            <a:endParaRPr lang="es-ES_tradnl" noProof="0" dirty="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363177" cy="1615887"/>
          </a:xfrm>
        </p:spPr>
        <p:txBody>
          <a:bodyPr tIns="36000"/>
          <a:lstStyle/>
          <a:p>
            <a:pPr eaLnBrk="1" hangingPunct="1">
              <a:defRPr/>
            </a:pPr>
            <a:r>
              <a:rPr lang="es-ES_tradnl" sz="3200" noProof="0" dirty="0" smtClean="0"/>
              <a:t>Función de las comunidades en el seguimiento nacional para actividades de REDD+ (1/2)</a:t>
            </a:r>
          </a:p>
        </p:txBody>
      </p:sp>
      <p:sp>
        <p:nvSpPr>
          <p:cNvPr id="31748" name="Tijdelijke aanduiding voor tekst 2"/>
          <p:cNvSpPr>
            <a:spLocks noGrp="1"/>
          </p:cNvSpPr>
          <p:nvPr>
            <p:ph type="body" sz="quarter" idx="10"/>
          </p:nvPr>
        </p:nvSpPr>
        <p:spPr>
          <a:xfrm>
            <a:off x="254000" y="1800225"/>
            <a:ext cx="8526463" cy="3678238"/>
          </a:xfrm>
        </p:spPr>
        <p:txBody>
          <a:bodyPr/>
          <a:lstStyle/>
          <a:p>
            <a:pPr eaLnBrk="1" hangingPunct="1"/>
            <a:r>
              <a:rPr lang="es-ES_tradnl" altLang="en-US" sz="2000" noProof="0" dirty="0" smtClean="0"/>
              <a:t>Los sistemas de seguimiento de REDD+ incluyen muchas actividades relacionadas con el diseño, la planificación, la recopilación de datos, el procesamiento, la presentación de informes y la verificación de la información.</a:t>
            </a:r>
          </a:p>
          <a:p>
            <a:pPr eaLnBrk="1" hangingPunct="1"/>
            <a:r>
              <a:rPr lang="es-ES_tradnl" noProof="0" dirty="0" smtClean="0"/>
              <a:t>El </a:t>
            </a:r>
            <a:r>
              <a:rPr lang="es-ES_tradnl" i="1" noProof="0" dirty="0" smtClean="0"/>
              <a:t>seguimiento comunitario </a:t>
            </a:r>
            <a:r>
              <a:rPr lang="es-ES_tradnl" altLang="en-US" sz="2000" noProof="0" dirty="0" smtClean="0"/>
              <a:t>(SC) hace referencia a aquellos sistemas de seguimiento en los que las </a:t>
            </a:r>
            <a:r>
              <a:rPr lang="es-ES_tradnl" altLang="en-US" sz="2000" b="1" noProof="0" dirty="0" smtClean="0"/>
              <a:t>comunidades</a:t>
            </a:r>
            <a:r>
              <a:rPr lang="es-ES_tradnl" altLang="en-US" sz="2000" noProof="0" dirty="0" smtClean="0"/>
              <a:t> desempeñan un papel activo en una o más de estas actividades, dependiendo del diseño o el esquema, las habilidades locales, los recursos y las capacidades.</a:t>
            </a:r>
          </a:p>
          <a:p>
            <a:pPr eaLnBrk="1" hangingPunct="1"/>
            <a:r>
              <a:rPr lang="es-ES_tradnl" altLang="en-US" sz="2000" noProof="0" dirty="0" smtClean="0"/>
              <a:t>Por lo general, las comunidades desempeñan un papel más activo en la </a:t>
            </a:r>
            <a:r>
              <a:rPr lang="es-ES_tradnl" altLang="en-US" sz="2000" b="1" noProof="0" dirty="0" smtClean="0"/>
              <a:t>recopilación de datos a nivel local.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188938"/>
          </a:xfrm>
        </p:spPr>
        <p:txBody>
          <a:bodyPr/>
          <a:lstStyle/>
          <a:p>
            <a:pPr eaLnBrk="1" hangingPunct="1">
              <a:lnSpc>
                <a:spcPct val="100000"/>
              </a:lnSpc>
              <a:defRPr/>
            </a:pPr>
            <a:r>
              <a:rPr lang="es-ES_tradnl" sz="2800" noProof="0" dirty="0" smtClean="0">
                <a:solidFill>
                  <a:srgbClr val="005172"/>
                </a:solidFill>
              </a:rPr>
              <a:t>Resumen de pasos para configurar esquemas de SC (3/4)</a:t>
            </a:r>
            <a:endParaRPr lang="es-ES_tradnl" noProof="0" dirty="0">
              <a:ea typeface="+mj-ea"/>
            </a:endParaRPr>
          </a:p>
        </p:txBody>
      </p:sp>
      <p:sp>
        <p:nvSpPr>
          <p:cNvPr id="3" name="Marcador de texto 2"/>
          <p:cNvSpPr>
            <a:spLocks noGrp="1"/>
          </p:cNvSpPr>
          <p:nvPr>
            <p:ph type="body" sz="quarter" idx="10"/>
          </p:nvPr>
        </p:nvSpPr>
        <p:spPr>
          <a:xfrm>
            <a:off x="166688" y="1654302"/>
            <a:ext cx="8834437" cy="4476750"/>
          </a:xfrm>
        </p:spPr>
        <p:txBody>
          <a:bodyPr/>
          <a:lstStyle/>
          <a:p>
            <a:pPr marL="0" indent="0" eaLnBrk="1" hangingPunct="1">
              <a:lnSpc>
                <a:spcPct val="100000"/>
              </a:lnSpc>
              <a:spcAft>
                <a:spcPts val="1800"/>
              </a:spcAft>
              <a:buFont typeface="Wingdings" pitchFamily="2" charset="2"/>
              <a:buNone/>
              <a:defRPr/>
            </a:pPr>
            <a:r>
              <a:rPr lang="es-ES_tradnl" sz="1600" b="1" noProof="0" dirty="0" smtClean="0"/>
              <a:t>Implementación (recopilación y registro de datos)</a:t>
            </a:r>
            <a:endParaRPr lang="es-ES_tradnl" sz="1600" b="1" noProof="0" dirty="0" smtClean="0">
              <a:ea typeface="+mn-ea"/>
            </a:endParaRPr>
          </a:p>
          <a:p>
            <a:pPr eaLnBrk="1" hangingPunct="1">
              <a:lnSpc>
                <a:spcPct val="100000"/>
              </a:lnSpc>
              <a:spcAft>
                <a:spcPts val="1800"/>
              </a:spcAft>
              <a:defRPr/>
            </a:pPr>
            <a:r>
              <a:rPr lang="es-ES_tradnl" sz="1600" noProof="0" dirty="0" smtClean="0"/>
              <a:t>Recopile datos geográficos y del carbono.</a:t>
            </a:r>
            <a:endParaRPr lang="es-ES_tradnl" sz="1600" noProof="0" dirty="0" smtClean="0">
              <a:ea typeface="+mn-ea"/>
            </a:endParaRPr>
          </a:p>
          <a:p>
            <a:pPr eaLnBrk="1" hangingPunct="1">
              <a:lnSpc>
                <a:spcPct val="100000"/>
              </a:lnSpc>
              <a:spcAft>
                <a:spcPts val="1800"/>
              </a:spcAft>
              <a:defRPr/>
            </a:pPr>
            <a:r>
              <a:rPr lang="es-ES_tradnl" sz="1600" noProof="0" dirty="0" smtClean="0"/>
              <a:t>Mida las variables, valide los datos de campo, determine la carga y conservación (20 o 30 años).</a:t>
            </a:r>
          </a:p>
          <a:p>
            <a:pPr eaLnBrk="1" hangingPunct="1">
              <a:lnSpc>
                <a:spcPct val="100000"/>
              </a:lnSpc>
              <a:spcAft>
                <a:spcPts val="1800"/>
              </a:spcAft>
              <a:defRPr/>
            </a:pPr>
            <a:r>
              <a:rPr lang="es-ES_tradnl" sz="1600" noProof="0" dirty="0" smtClean="0"/>
              <a:t>Cree un sistema de gestión de la información para mantener protocolos actualizados y aprobados.</a:t>
            </a:r>
            <a:endParaRPr lang="es-ES_tradnl" sz="1600" noProof="0" dirty="0" smtClean="0">
              <a:ea typeface="+mn-ea"/>
            </a:endParaRPr>
          </a:p>
          <a:p>
            <a:pPr eaLnBrk="1" hangingPunct="1">
              <a:lnSpc>
                <a:spcPct val="100000"/>
              </a:lnSpc>
              <a:spcAft>
                <a:spcPts val="1800"/>
              </a:spcAft>
              <a:defRPr/>
            </a:pPr>
            <a:r>
              <a:rPr lang="es-ES_tradnl" sz="1600" noProof="0" dirty="0" smtClean="0"/>
              <a:t>Actualice los datos electrónicos (archivos y </a:t>
            </a:r>
            <a:r>
              <a:rPr lang="es-ES_tradnl" sz="1600" i="1" noProof="0" dirty="0" smtClean="0"/>
              <a:t>software</a:t>
            </a:r>
            <a:r>
              <a:rPr lang="es-ES_tradnl" sz="1600" noProof="0" dirty="0" smtClean="0"/>
              <a:t>).</a:t>
            </a:r>
          </a:p>
          <a:p>
            <a:pPr eaLnBrk="1" hangingPunct="1">
              <a:lnSpc>
                <a:spcPct val="100000"/>
              </a:lnSpc>
              <a:spcAft>
                <a:spcPts val="1800"/>
              </a:spcAft>
              <a:defRPr/>
            </a:pPr>
            <a:r>
              <a:rPr lang="es-ES_tradnl" sz="1600" noProof="0" dirty="0" smtClean="0"/>
              <a:t>Calibre los equipos de campo.</a:t>
            </a:r>
            <a:endParaRPr lang="es-ES_tradnl" sz="1600" noProof="0" dirty="0">
              <a:ea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166688" y="1421511"/>
            <a:ext cx="8834437" cy="4524375"/>
          </a:xfrm>
        </p:spPr>
        <p:txBody>
          <a:bodyPr/>
          <a:lstStyle/>
          <a:p>
            <a:pPr marL="0" indent="0" eaLnBrk="1" hangingPunct="1">
              <a:buFont typeface="Wingdings" pitchFamily="2" charset="2"/>
              <a:buNone/>
              <a:defRPr/>
            </a:pPr>
            <a:r>
              <a:rPr lang="es-ES_tradnl" sz="1600" b="1" noProof="0" dirty="0" smtClean="0"/>
              <a:t>Procesamiento y validación de los datos</a:t>
            </a:r>
            <a:endParaRPr lang="es-ES_tradnl" sz="1600" b="1" noProof="0" dirty="0" smtClean="0">
              <a:ea typeface="+mn-ea"/>
            </a:endParaRPr>
          </a:p>
          <a:p>
            <a:pPr eaLnBrk="1" hangingPunct="1">
              <a:defRPr/>
            </a:pPr>
            <a:r>
              <a:rPr lang="es-ES_tradnl" sz="1600" noProof="0" dirty="0" smtClean="0"/>
              <a:t>Almacene los datos en formato electrónico y en papel.</a:t>
            </a:r>
            <a:endParaRPr lang="es-ES_tradnl" sz="1600" noProof="0" dirty="0" smtClean="0">
              <a:ea typeface="+mn-ea"/>
            </a:endParaRPr>
          </a:p>
          <a:p>
            <a:pPr eaLnBrk="1" hangingPunct="1">
              <a:defRPr/>
            </a:pPr>
            <a:r>
              <a:rPr lang="es-ES_tradnl" sz="1600" noProof="0" dirty="0" smtClean="0"/>
              <a:t>Prepare conjuntos de herramientas electrónicas o planillas de cálculo para realizar el análisis necesario (procesos semiautomatizados).</a:t>
            </a:r>
            <a:endParaRPr lang="es-ES_tradnl" sz="1600" noProof="0" dirty="0" smtClean="0">
              <a:ea typeface="+mn-ea"/>
            </a:endParaRPr>
          </a:p>
          <a:p>
            <a:pPr eaLnBrk="1" hangingPunct="1">
              <a:defRPr/>
            </a:pPr>
            <a:r>
              <a:rPr lang="es-ES_tradnl" sz="1600" noProof="0" dirty="0" smtClean="0"/>
              <a:t>Facilite la interpretación y validación de los resultados (información procesada).</a:t>
            </a:r>
          </a:p>
          <a:p>
            <a:pPr marL="0" indent="0" eaLnBrk="1" hangingPunct="1">
              <a:buFont typeface="Wingdings" pitchFamily="2" charset="2"/>
              <a:buNone/>
              <a:defRPr/>
            </a:pPr>
            <a:r>
              <a:rPr lang="es-ES_tradnl" sz="1600" b="1" noProof="0" dirty="0" smtClean="0"/>
              <a:t>Presentación de informes, comunicación y verificación</a:t>
            </a:r>
            <a:endParaRPr lang="es-ES_tradnl" sz="1600" b="1" noProof="0" dirty="0" smtClean="0">
              <a:ea typeface="+mn-ea"/>
            </a:endParaRPr>
          </a:p>
          <a:p>
            <a:pPr eaLnBrk="1" hangingPunct="1">
              <a:defRPr/>
            </a:pPr>
            <a:r>
              <a:rPr lang="es-ES_tradnl" sz="1600" noProof="0" dirty="0" smtClean="0"/>
              <a:t>Cree protocolos para lo siguiente:</a:t>
            </a:r>
            <a:endParaRPr lang="es-ES_tradnl" sz="1600" noProof="0" dirty="0" smtClean="0">
              <a:ea typeface="+mn-ea"/>
            </a:endParaRPr>
          </a:p>
          <a:p>
            <a:pPr lvl="1" eaLnBrk="1" hangingPunct="1">
              <a:defRPr/>
            </a:pPr>
            <a:r>
              <a:rPr lang="es-ES_tradnl" sz="1600" noProof="0" dirty="0" smtClean="0"/>
              <a:t>Integración de informe nacional</a:t>
            </a:r>
            <a:endParaRPr lang="es-ES_tradnl" sz="1600" noProof="0" dirty="0" smtClean="0">
              <a:ea typeface="+mn-ea"/>
            </a:endParaRPr>
          </a:p>
          <a:p>
            <a:pPr lvl="1" eaLnBrk="1" hangingPunct="1">
              <a:defRPr/>
            </a:pPr>
            <a:r>
              <a:rPr lang="es-ES_tradnl" sz="1600" noProof="0" dirty="0" smtClean="0"/>
              <a:t>Comunicación a nivel nacional e internacional</a:t>
            </a:r>
          </a:p>
          <a:p>
            <a:pPr lvl="1" eaLnBrk="1" hangingPunct="1">
              <a:defRPr/>
            </a:pPr>
            <a:r>
              <a:rPr lang="es-ES_tradnl" sz="1600" noProof="0" dirty="0" smtClean="0"/>
              <a:t>Verificación internacional</a:t>
            </a:r>
            <a:endParaRPr lang="es-ES_tradnl" sz="1600" noProof="0" dirty="0" smtClean="0">
              <a:ea typeface="+mn-ea"/>
            </a:endParaRPr>
          </a:p>
          <a:p>
            <a:pPr eaLnBrk="1" hangingPunct="1">
              <a:defRPr/>
            </a:pPr>
            <a:endParaRPr lang="es-ES_tradnl" sz="1600" noProof="0" dirty="0">
              <a:ea typeface="+mn-ea"/>
            </a:endParaRPr>
          </a:p>
        </p:txBody>
      </p:sp>
      <p:sp>
        <p:nvSpPr>
          <p:cNvPr id="4" name="Título 1"/>
          <p:cNvSpPr>
            <a:spLocks noGrp="1"/>
          </p:cNvSpPr>
          <p:nvPr>
            <p:ph type="title"/>
          </p:nvPr>
        </p:nvSpPr>
        <p:spPr>
          <a:xfrm>
            <a:off x="491642" y="230188"/>
            <a:ext cx="8442796" cy="1188938"/>
          </a:xfrm>
        </p:spPr>
        <p:txBody>
          <a:bodyPr/>
          <a:lstStyle/>
          <a:p>
            <a:pPr eaLnBrk="1" hangingPunct="1">
              <a:lnSpc>
                <a:spcPct val="100000"/>
              </a:lnSpc>
              <a:defRPr/>
            </a:pPr>
            <a:r>
              <a:rPr lang="es-ES_tradnl" sz="2800" noProof="0" dirty="0" smtClean="0">
                <a:solidFill>
                  <a:srgbClr val="005172"/>
                </a:solidFill>
              </a:rPr>
              <a:t>Resumen de pasos para configurar esquemas de SC (4/4)</a:t>
            </a:r>
            <a:endParaRPr lang="es-ES_tradnl" noProof="0" dirty="0">
              <a:ea typeface="+mj-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199293"/>
            <a:ext cx="8594000" cy="840125"/>
          </a:xfrm>
        </p:spPr>
        <p:txBody>
          <a:bodyPr/>
          <a:lstStyle/>
          <a:p>
            <a:pPr eaLnBrk="1" hangingPunct="1">
              <a:defRPr/>
            </a:pPr>
            <a:r>
              <a:rPr lang="es-ES_tradnl" noProof="0" dirty="0" smtClean="0"/>
              <a:t>Desafíos de integración del SC en el SNVF</a:t>
            </a:r>
            <a:endParaRPr lang="es-ES_tradnl" noProof="0" dirty="0">
              <a:ea typeface="+mj-ea"/>
            </a:endParaRPr>
          </a:p>
        </p:txBody>
      </p:sp>
      <p:sp>
        <p:nvSpPr>
          <p:cNvPr id="112644" name="Marcador de texto 2"/>
          <p:cNvSpPr>
            <a:spLocks noGrp="1"/>
          </p:cNvSpPr>
          <p:nvPr>
            <p:ph type="body" sz="quarter" idx="10"/>
          </p:nvPr>
        </p:nvSpPr>
        <p:spPr>
          <a:xfrm>
            <a:off x="222250" y="1047164"/>
            <a:ext cx="8715375" cy="4879975"/>
          </a:xfrm>
        </p:spPr>
        <p:txBody>
          <a:bodyPr/>
          <a:lstStyle/>
          <a:p>
            <a:pPr eaLnBrk="1" hangingPunct="1"/>
            <a:r>
              <a:rPr lang="es-ES_tradnl" altLang="en-US" sz="1700" noProof="0" dirty="0" smtClean="0"/>
              <a:t>Capacidades e infraestructura inicial según el alcance del esquema (es decir, electricidad, Internet, equipos, </a:t>
            </a:r>
            <a:r>
              <a:rPr lang="es-ES_tradnl" altLang="en-US" sz="1700" i="1" noProof="0" dirty="0" smtClean="0"/>
              <a:t>software</a:t>
            </a:r>
            <a:r>
              <a:rPr lang="es-ES_tradnl" altLang="en-US" sz="1700" noProof="0" dirty="0" smtClean="0"/>
              <a:t>, habilidades).</a:t>
            </a:r>
          </a:p>
          <a:p>
            <a:pPr eaLnBrk="1" hangingPunct="1"/>
            <a:r>
              <a:rPr lang="es-ES_tradnl" altLang="en-US" sz="1700" noProof="0" dirty="0" smtClean="0"/>
              <a:t>Capital social para organizar brigadas, analizar información, presentar resultados.</a:t>
            </a:r>
            <a:endParaRPr lang="es-ES_tradnl" altLang="en-US" sz="1700" noProof="0" dirty="0" smtClean="0">
              <a:ea typeface="ＭＳ Ｐゴシック" pitchFamily="34" charset="-128"/>
            </a:endParaRPr>
          </a:p>
          <a:p>
            <a:pPr eaLnBrk="1" hangingPunct="1"/>
            <a:r>
              <a:rPr lang="es-ES_tradnl" altLang="en-US" sz="1700" noProof="0" dirty="0" smtClean="0"/>
              <a:t>Sistemas centralizados inflexibles, que no permiten enfoques participativos; estratificación de tierras que no incluye la descripción de la gestión local.</a:t>
            </a:r>
            <a:endParaRPr lang="es-ES_tradnl" altLang="en-US" sz="1700" noProof="0" dirty="0" smtClean="0">
              <a:ea typeface="ＭＳ Ｐゴシック" pitchFamily="34" charset="-128"/>
            </a:endParaRPr>
          </a:p>
          <a:p>
            <a:pPr eaLnBrk="1" hangingPunct="1"/>
            <a:r>
              <a:rPr lang="es-ES_tradnl" altLang="en-US" sz="1700" noProof="0" dirty="0" smtClean="0"/>
              <a:t>Sistemas nacionales de pequeña escala para datos geográficos.</a:t>
            </a:r>
            <a:endParaRPr lang="es-ES_tradnl" altLang="en-US" sz="1700" noProof="0" dirty="0" smtClean="0">
              <a:ea typeface="ＭＳ Ｐゴシック" pitchFamily="34" charset="-128"/>
            </a:endParaRPr>
          </a:p>
          <a:p>
            <a:pPr eaLnBrk="1" hangingPunct="1"/>
            <a:r>
              <a:rPr lang="es-ES_tradnl" altLang="en-US" sz="1700" noProof="0" dirty="0" smtClean="0"/>
              <a:t>Falta de incentivos permanentes (externos o internos) para mantener las prácticas de seguimiento.</a:t>
            </a:r>
            <a:endParaRPr lang="es-ES_tradnl" altLang="en-US" sz="1700" noProof="0" dirty="0" smtClean="0">
              <a:ea typeface="ＭＳ Ｐゴシック" pitchFamily="34" charset="-128"/>
            </a:endParaRPr>
          </a:p>
          <a:p>
            <a:pPr eaLnBrk="1" hangingPunct="1"/>
            <a:r>
              <a:rPr lang="es-ES_tradnl" altLang="en-US" sz="1700" noProof="0" dirty="0" smtClean="0"/>
              <a:t>Compatibilidad de la información con el SNVF.</a:t>
            </a:r>
            <a:endParaRPr lang="es-ES_tradnl" altLang="en-US" sz="1700" noProof="0" dirty="0" smtClean="0">
              <a:ea typeface="ＭＳ Ｐゴシック" pitchFamily="34" charset="-128"/>
            </a:endParaRPr>
          </a:p>
          <a:p>
            <a:pPr eaLnBrk="1" hangingPunct="1"/>
            <a:r>
              <a:rPr lang="es-ES_tradnl" altLang="en-US" sz="1700" noProof="0" dirty="0" smtClean="0"/>
              <a:t>Armonización de los valores de referencia locales si se inician muchos proyectos.</a:t>
            </a:r>
            <a:endParaRPr lang="es-ES_tradnl" altLang="en-US" sz="1700" noProof="0" dirty="0" smtClean="0">
              <a:ea typeface="ＭＳ Ｐゴシック" pitchFamily="34" charset="-128"/>
            </a:endParaRPr>
          </a:p>
          <a:p>
            <a:pPr eaLnBrk="1" hangingPunct="1"/>
            <a:endParaRPr lang="es-ES_tradnl" altLang="en-US" sz="1700"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199292"/>
            <a:ext cx="8442796" cy="646700"/>
          </a:xfrm>
        </p:spPr>
        <p:txBody>
          <a:bodyPr/>
          <a:lstStyle/>
          <a:p>
            <a:r>
              <a:rPr lang="es-ES_tradnl" noProof="0" dirty="0" smtClean="0"/>
              <a:t>En resumen</a:t>
            </a:r>
            <a:endParaRPr lang="es-ES_tradnl" noProof="0" dirty="0"/>
          </a:p>
        </p:txBody>
      </p:sp>
      <p:sp>
        <p:nvSpPr>
          <p:cNvPr id="3" name="Text Placeholder 2"/>
          <p:cNvSpPr>
            <a:spLocks noGrp="1"/>
          </p:cNvSpPr>
          <p:nvPr>
            <p:ph type="body" sz="quarter" idx="10"/>
          </p:nvPr>
        </p:nvSpPr>
        <p:spPr>
          <a:xfrm>
            <a:off x="409477" y="923060"/>
            <a:ext cx="8521188" cy="4539802"/>
          </a:xfrm>
        </p:spPr>
        <p:txBody>
          <a:bodyPr/>
          <a:lstStyle/>
          <a:p>
            <a:r>
              <a:rPr lang="es-ES_tradnl" altLang="en-US" sz="2000" noProof="0" dirty="0" smtClean="0"/>
              <a:t>Con el </a:t>
            </a:r>
            <a:r>
              <a:rPr lang="es-ES_tradnl" altLang="en-US" sz="2000" i="1" noProof="0" dirty="0" smtClean="0"/>
              <a:t>seguimiento comunitario </a:t>
            </a:r>
            <a:r>
              <a:rPr lang="es-ES_tradnl" altLang="en-US" sz="2000" noProof="0" dirty="0" smtClean="0"/>
              <a:t>(SC), las comunidades desempeñan un papel activo en una o más actividades de seguimiento según el diseño o el esquema, las habilidades locales, los recursos y las capacidades.</a:t>
            </a:r>
          </a:p>
          <a:p>
            <a:r>
              <a:rPr lang="es-ES_tradnl" altLang="en-US" sz="2000" dirty="0"/>
              <a:t>E</a:t>
            </a:r>
            <a:r>
              <a:rPr lang="es-ES_tradnl" altLang="en-US" sz="2000" noProof="0" dirty="0" smtClean="0"/>
              <a:t>l SC ofrece la oportunidad de proporcionar datos de nivel 3, enfoque 3.</a:t>
            </a:r>
          </a:p>
          <a:p>
            <a:r>
              <a:rPr lang="es-ES_tradnl" altLang="en-US" sz="2000" noProof="0" dirty="0" smtClean="0"/>
              <a:t>Se obtienen muchas ventajas al incorporar el SC en los sistemas nacionales de vigilancia forestal (SNVF).</a:t>
            </a:r>
          </a:p>
          <a:p>
            <a:r>
              <a:rPr lang="es-ES_tradnl" altLang="en-US" sz="2000" noProof="0" dirty="0" smtClean="0"/>
              <a:t>Los desafíos/puntos de consideración se relacionan con la integración de los datos en el SNVF, la uniformidad de los datos, la propiedad y protección de los datos, la verificación de los datos y los beneficios compartidos.</a:t>
            </a:r>
          </a:p>
          <a:p>
            <a:r>
              <a:rPr lang="es-ES_tradnl" altLang="en-US" sz="2000" noProof="0" dirty="0" smtClean="0"/>
              <a:t>Es importante el uso de protocolos estándar para tomar mediciones.</a:t>
            </a:r>
            <a:endParaRPr lang="es-ES_tradnl" altLang="en-US" sz="2000" noProof="0" dirty="0" smtClean="0">
              <a:ea typeface="ＭＳ Ｐゴシック" pitchFamily="34" charset="-128"/>
            </a:endParaRPr>
          </a:p>
          <a:p>
            <a:endParaRPr lang="es-ES_tradnl" sz="2000" noProof="0" dirty="0"/>
          </a:p>
        </p:txBody>
      </p:sp>
    </p:spTree>
    <p:extLst>
      <p:ext uri="{BB962C8B-B14F-4D97-AF65-F5344CB8AC3E}">
        <p14:creationId xmlns:p14="http://schemas.microsoft.com/office/powerpoint/2010/main" val="740835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ES_tradnl" noProof="0" dirty="0" smtClean="0"/>
              <a:t>Ejemplos de países y ejercicios</a:t>
            </a:r>
            <a:endParaRPr lang="es-ES_tradnl" noProof="0" dirty="0"/>
          </a:p>
        </p:txBody>
      </p:sp>
      <p:sp>
        <p:nvSpPr>
          <p:cNvPr id="4" name="Tijdelijke aanduiding voor tekst 2"/>
          <p:cNvSpPr>
            <a:spLocks noGrp="1"/>
          </p:cNvSpPr>
          <p:nvPr>
            <p:ph type="body" sz="quarter" idx="10"/>
          </p:nvPr>
        </p:nvSpPr>
        <p:spPr>
          <a:xfrm>
            <a:off x="421200" y="1520042"/>
            <a:ext cx="8521188" cy="4025735"/>
          </a:xfrm>
        </p:spPr>
        <p:txBody>
          <a:bodyPr/>
          <a:lstStyle/>
          <a:p>
            <a:pPr>
              <a:lnSpc>
                <a:spcPct val="100000"/>
              </a:lnSpc>
              <a:buNone/>
            </a:pPr>
            <a:r>
              <a:rPr lang="es-ES_tradnl" sz="2000" noProof="0" dirty="0" smtClean="0"/>
              <a:t>Ejemplos de países</a:t>
            </a:r>
          </a:p>
          <a:p>
            <a:pPr lvl="0"/>
            <a:r>
              <a:rPr lang="es-ES_tradnl" sz="1600" noProof="0" dirty="0" smtClean="0"/>
              <a:t>Seguimiento forestal de expertos de la comunidad/local en:</a:t>
            </a:r>
          </a:p>
          <a:p>
            <a:pPr lvl="1"/>
            <a:r>
              <a:rPr lang="es-ES_tradnl" sz="1600" noProof="0" dirty="0" smtClean="0"/>
              <a:t>Guyana (proyecto piloto financiado por Norad)</a:t>
            </a:r>
          </a:p>
          <a:p>
            <a:pPr lvl="1"/>
            <a:r>
              <a:rPr lang="es-ES_tradnl" sz="1600" noProof="0" dirty="0" smtClean="0"/>
              <a:t>Nepal (proyecto piloto financiado por Norad)</a:t>
            </a:r>
          </a:p>
          <a:p>
            <a:pPr lvl="1"/>
            <a:r>
              <a:rPr lang="es-ES_tradnl" sz="1600" noProof="0" dirty="0" smtClean="0"/>
              <a:t>Viet Nam (proyectos de Sumernet, Universidad de Wageningen, SNV)</a:t>
            </a:r>
            <a:r>
              <a:rPr lang="es-ES_tradnl" noProof="0" dirty="0" smtClean="0"/>
              <a:t/>
            </a:r>
            <a:br>
              <a:rPr lang="es-ES_tradnl" noProof="0" dirty="0" smtClean="0"/>
            </a:br>
            <a:endParaRPr lang="es-ES_tradnl" sz="1600" noProof="0" dirty="0" smtClean="0"/>
          </a:p>
          <a:p>
            <a:pPr>
              <a:lnSpc>
                <a:spcPct val="100000"/>
              </a:lnSpc>
              <a:buNone/>
            </a:pPr>
            <a:r>
              <a:rPr lang="es-ES_tradnl" sz="2000" noProof="0" dirty="0" smtClean="0"/>
              <a:t>Ejercicio</a:t>
            </a:r>
          </a:p>
          <a:p>
            <a:pPr>
              <a:lnSpc>
                <a:spcPct val="100000"/>
              </a:lnSpc>
            </a:pPr>
            <a:r>
              <a:rPr lang="es-ES_tradnl" sz="1600" noProof="0" dirty="0" smtClean="0"/>
              <a:t>Registro de datos con el sistema Cybertracker</a:t>
            </a:r>
          </a:p>
          <a:p>
            <a:pPr>
              <a:lnSpc>
                <a:spcPct val="100000"/>
              </a:lnSpc>
            </a:pPr>
            <a:endParaRPr lang="es-ES_tradnl" sz="1600" noProof="0" dirty="0" smtClean="0"/>
          </a:p>
          <a:p>
            <a:pPr>
              <a:lnSpc>
                <a:spcPct val="100000"/>
              </a:lnSpc>
              <a:buNone/>
            </a:pPr>
            <a:endParaRPr lang="es-ES_tradnl" sz="1600" noProof="0" dirty="0" smtClean="0"/>
          </a:p>
          <a:p>
            <a:pPr>
              <a:lnSpc>
                <a:spcPct val="100000"/>
              </a:lnSpc>
              <a:buNone/>
            </a:pPr>
            <a:endParaRPr lang="es-ES_tradnl" sz="1600" noProof="0" dirty="0"/>
          </a:p>
        </p:txBody>
      </p:sp>
    </p:spTree>
    <p:extLst>
      <p:ext uri="{BB962C8B-B14F-4D97-AF65-F5344CB8AC3E}">
        <p14:creationId xmlns:p14="http://schemas.microsoft.com/office/powerpoint/2010/main" val="938571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sz="2800" noProof="0" dirty="0" smtClean="0"/>
              <a:t>Módulos de consulta recomendados</a:t>
            </a:r>
            <a:endParaRPr lang="es-ES_tradnl" sz="2800" noProof="0" dirty="0">
              <a:ea typeface="+mj-ea"/>
            </a:endParaRPr>
          </a:p>
        </p:txBody>
      </p:sp>
      <p:sp>
        <p:nvSpPr>
          <p:cNvPr id="113668" name="Tijdelijke aanduiding voor tekst 2"/>
          <p:cNvSpPr>
            <a:spLocks noGrp="1"/>
          </p:cNvSpPr>
          <p:nvPr>
            <p:ph type="body" sz="quarter" idx="10"/>
          </p:nvPr>
        </p:nvSpPr>
        <p:spPr>
          <a:xfrm>
            <a:off x="301625" y="1520825"/>
            <a:ext cx="8640763" cy="4403725"/>
          </a:xfrm>
        </p:spPr>
        <p:txBody>
          <a:bodyPr/>
          <a:lstStyle/>
          <a:p>
            <a:pPr eaLnBrk="1" hangingPunct="1"/>
            <a:r>
              <a:rPr lang="es-ES_tradnl" altLang="en-US" sz="2000" noProof="0" dirty="0" smtClean="0">
                <a:solidFill>
                  <a:schemeClr val="accent4"/>
                </a:solidFill>
              </a:rPr>
              <a:t>Módulo 2.5 </a:t>
            </a:r>
            <a:r>
              <a:rPr lang="es-ES_tradnl" altLang="en-US" sz="2000" noProof="0" dirty="0" smtClean="0"/>
              <a:t>para estimar las emisiones de carbono causadas por la deforestación y la degradación de los bosques.</a:t>
            </a:r>
          </a:p>
          <a:p>
            <a:pPr eaLnBrk="1" hangingPunct="1"/>
            <a:endParaRPr lang="es-ES_tradnl" altLang="en-US" sz="2000" noProof="0" dirty="0" smtClean="0">
              <a:ea typeface="ＭＳ Ｐゴシック" pitchFamily="34" charset="-128"/>
            </a:endParaRPr>
          </a:p>
          <a:p>
            <a:pPr eaLnBrk="1" hangingPunct="1"/>
            <a:r>
              <a:rPr lang="es-ES_tradnl" altLang="en-US" sz="2000" noProof="0" dirty="0" smtClean="0">
                <a:solidFill>
                  <a:schemeClr val="accent4"/>
                </a:solidFill>
              </a:rPr>
              <a:t>Módulos 3.1 a 3.3 </a:t>
            </a:r>
            <a:r>
              <a:rPr lang="es-ES_tradnl" altLang="en-US" sz="2000" noProof="0" dirty="0" smtClean="0"/>
              <a:t>para pasar a la evaluación y presentación de informes de REDD+.</a:t>
            </a:r>
          </a:p>
          <a:p>
            <a:pPr eaLnBrk="1" hangingPunct="1">
              <a:buFont typeface="Wingdings" pitchFamily="2" charset="2"/>
              <a:buNone/>
            </a:pPr>
            <a:endParaRPr lang="es-ES_tradnl" altLang="en-US" noProof="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ES_tradnl" noProof="0" dirty="0" smtClean="0"/>
              <a:t>Bibliografía</a:t>
            </a:r>
            <a:endParaRPr lang="es-ES_tradnl" noProof="0" dirty="0"/>
          </a:p>
        </p:txBody>
      </p:sp>
      <p:sp>
        <p:nvSpPr>
          <p:cNvPr id="3" name="Text Placeholder 2"/>
          <p:cNvSpPr>
            <a:spLocks noGrp="1"/>
          </p:cNvSpPr>
          <p:nvPr>
            <p:ph type="body" sz="quarter" idx="10"/>
          </p:nvPr>
        </p:nvSpPr>
        <p:spPr>
          <a:xfrm>
            <a:off x="421200" y="1230667"/>
            <a:ext cx="8521188" cy="4404807"/>
          </a:xfrm>
        </p:spPr>
        <p:txBody>
          <a:bodyPr/>
          <a:lstStyle/>
          <a:p>
            <a:pPr lvl="0"/>
            <a:r>
              <a:rPr lang="en-GB" sz="1000" dirty="0"/>
              <a:t>Balderas Torres, A. 2014. Potential for Integrating Community Based Monitoring into REDD+. Forests, 5(8), 1815-1833; doi:10.3390/f5081815</a:t>
            </a:r>
          </a:p>
          <a:p>
            <a:r>
              <a:rPr lang="en-GB" sz="1000" dirty="0" smtClean="0"/>
              <a:t>Balderas </a:t>
            </a:r>
            <a:r>
              <a:rPr lang="en-GB" sz="1000" dirty="0"/>
              <a:t>Torres, A. 2013. Opportunities and challenges for integrating CBM into MRV systems for REDD+ in Mexico. The Nature Conservancy. Consultancy Report, Mexico, D.F. Available online: </a:t>
            </a:r>
            <a:r>
              <a:rPr lang="en-GB" sz="1000" u="sng" dirty="0">
                <a:hlinkClick r:id="rId2"/>
              </a:rPr>
              <a:t>http://www.alianza-mredd.org/wp-content/uploads/2013/11/4_Balderas-2013-WhitePaper.pdf</a:t>
            </a:r>
            <a:r>
              <a:rPr lang="en-US" sz="1000" dirty="0" smtClean="0"/>
              <a:t>Chai</a:t>
            </a:r>
            <a:r>
              <a:rPr lang="en-US" sz="1000" dirty="0"/>
              <a:t>, A. et al. 2011</a:t>
            </a:r>
            <a:r>
              <a:rPr lang="en-US" sz="1000" dirty="0" smtClean="0"/>
              <a:t>. “</a:t>
            </a:r>
            <a:r>
              <a:rPr lang="en-US" sz="1000" dirty="0"/>
              <a:t>At the Heart of REDD+: A Role for Local People in Monitoring Forests</a:t>
            </a:r>
            <a:r>
              <a:rPr lang="en-US" sz="1000" dirty="0" smtClean="0"/>
              <a:t>?” </a:t>
            </a:r>
            <a:r>
              <a:rPr lang="en-US" sz="1000" i="1" dirty="0" smtClean="0"/>
              <a:t>Conservation </a:t>
            </a:r>
            <a:r>
              <a:rPr lang="en-US" sz="1000" i="1" dirty="0"/>
              <a:t>Letters</a:t>
            </a:r>
            <a:r>
              <a:rPr lang="en-US" sz="1000" dirty="0"/>
              <a:t> 4 (2): 158–167.</a:t>
            </a:r>
            <a:endParaRPr lang="es-ES" sz="1000" dirty="0"/>
          </a:p>
          <a:p>
            <a:pPr>
              <a:lnSpc>
                <a:spcPct val="150000"/>
              </a:lnSpc>
            </a:pPr>
            <a:r>
              <a:rPr lang="en-US" sz="1000" dirty="0" smtClean="0"/>
              <a:t>Danielsen, F., et al. 2013. “Community Monitoring for REDD+: International Promises and Field Realities.” </a:t>
            </a:r>
            <a:r>
              <a:rPr lang="en-US" sz="1000" i="1" dirty="0" smtClean="0"/>
              <a:t>Ecology </a:t>
            </a:r>
            <a:r>
              <a:rPr lang="en-US" sz="1000" i="1" dirty="0"/>
              <a:t>and Society</a:t>
            </a:r>
            <a:r>
              <a:rPr lang="en-US" sz="1000" dirty="0" smtClean="0"/>
              <a:t> 18 (3). http://www.ecologyandsociety.org/vol18/iss3/art41.</a:t>
            </a:r>
            <a:endParaRPr lang="es-ES" sz="1000" dirty="0"/>
          </a:p>
          <a:p>
            <a:pPr>
              <a:lnSpc>
                <a:spcPct val="150000"/>
              </a:lnSpc>
            </a:pPr>
            <a:r>
              <a:rPr lang="en-US" sz="1000" dirty="0" smtClean="0"/>
              <a:t>FCPF (Forest Carbon Partnership Facility). 2011. “Linking Community Monitoring to National Measurement, Reporting, and Verification for REDD+.” Report on an FCPF workshop. Washington, DC: World Bank. http://www.forestcarbonpartnership.org/international-workshop-mexico-explores-role-local-communities-redd-mrv.</a:t>
            </a:r>
            <a:endParaRPr lang="es-ES" sz="1000" dirty="0"/>
          </a:p>
          <a:p>
            <a:pPr>
              <a:lnSpc>
                <a:spcPct val="150000"/>
              </a:lnSpc>
            </a:pPr>
            <a:r>
              <a:rPr lang="en-US" sz="1000" dirty="0" smtClean="0"/>
              <a:t>GOFC-GOLD (Global Observation of Forest Cover and Land Dynamics). 2014. </a:t>
            </a:r>
            <a:r>
              <a:rPr lang="en-US" sz="1000" i="1" dirty="0"/>
              <a:t>A Sourcebook of Methods and Procedures for Monitoring and </a:t>
            </a:r>
            <a:r>
              <a:rPr lang="en-US" sz="1000" i="1" dirty="0" smtClean="0"/>
              <a:t>Reporting Anthropogenic Greenhouse Gas Emissions and Removals </a:t>
            </a:r>
            <a:r>
              <a:rPr lang="en-US" sz="1000" i="1" dirty="0"/>
              <a:t>Associated with Deforestation</a:t>
            </a:r>
            <a:r>
              <a:rPr lang="en-US" sz="1000" i="1" dirty="0" smtClean="0"/>
              <a:t>, Gains and Losses of Carbon Stocks in Forests Remaining </a:t>
            </a:r>
            <a:r>
              <a:rPr lang="en-US" sz="1000" i="1" dirty="0"/>
              <a:t>Forests</a:t>
            </a:r>
            <a:r>
              <a:rPr lang="en-US" sz="1000" i="1" dirty="0" smtClean="0"/>
              <a:t>, and Forestation</a:t>
            </a:r>
            <a:r>
              <a:rPr lang="en-US" sz="1000" dirty="0" smtClean="0"/>
              <a:t>. (Often GOFC-GOLD Sourcebook.) Netherland: GOFC-GOLD Land Cover Project Office, Wageningen University. http://www.gofcgold.wur.nl/redd/index.php.</a:t>
            </a:r>
            <a:endParaRPr lang="es-ES" sz="1000" dirty="0"/>
          </a:p>
        </p:txBody>
      </p:sp>
    </p:spTree>
    <p:extLst>
      <p:ext uri="{BB962C8B-B14F-4D97-AF65-F5344CB8AC3E}">
        <p14:creationId xmlns:p14="http://schemas.microsoft.com/office/powerpoint/2010/main" val="19258906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27817"/>
            <a:ext cx="8521188" cy="4404807"/>
          </a:xfrm>
        </p:spPr>
        <p:txBody>
          <a:bodyPr/>
          <a:lstStyle/>
          <a:p>
            <a:pPr>
              <a:lnSpc>
                <a:spcPct val="150000"/>
              </a:lnSpc>
            </a:pPr>
            <a:r>
              <a:rPr lang="en-US" sz="1200" dirty="0" smtClean="0"/>
              <a:t>IPCC, 2003. </a:t>
            </a:r>
            <a:r>
              <a:rPr lang="en-US" sz="1200" i="1" dirty="0"/>
              <a:t>2003 Good Practice Guidance for Land Use, Land-Use Change and Forestry</a:t>
            </a:r>
            <a:r>
              <a:rPr lang="en-US" sz="1200" dirty="0" smtClean="0"/>
              <a:t>, Prepared by the National Greenhouse Gas Inventories Programme, Penman, J., Gytarsky, M., Hiraishi, T., Krug, T., Kruger, D., Pipatti, R., Buendia, L., Miwa, K., Ngara, T., Tanabe, K., Wagner, F. (eds.). Published: IGES, Japan. </a:t>
            </a:r>
            <a:r>
              <a:rPr lang="en-US" sz="1200" u="sng" dirty="0">
                <a:hlinkClick r:id="rId2"/>
              </a:rPr>
              <a:t>http://www.ipcc-nggip.iges.or.jp/public/gpglulucf/gpglulucf.html</a:t>
            </a:r>
            <a:r>
              <a:rPr lang="en-US" sz="1200" dirty="0"/>
              <a:t> (Often referred to as IPCC GPG)</a:t>
            </a:r>
            <a:endParaRPr lang="es-ES" sz="1200" dirty="0"/>
          </a:p>
          <a:p>
            <a:pPr>
              <a:lnSpc>
                <a:spcPct val="150000"/>
              </a:lnSpc>
            </a:pPr>
            <a:r>
              <a:rPr lang="en-US" sz="1200" dirty="0"/>
              <a:t>IPCC 2006. </a:t>
            </a:r>
            <a:r>
              <a:rPr lang="en-US" sz="1200" i="1" dirty="0"/>
              <a:t>2006 IPCC Guidelines for National Greenhouse Gas Inventories</a:t>
            </a:r>
            <a:r>
              <a:rPr lang="en-US" sz="1200" dirty="0"/>
              <a:t>. Volume 4: Agriculture, Forestry and Other Land Use. Prepared by the National Greenhouse Gas Inventories Programme, Eggleston H.S., Buendia L., Miwa K., Ngara T. and Tanabe K. (eds). Published: IGES, Japan. </a:t>
            </a:r>
            <a:r>
              <a:rPr lang="en-US" sz="1200" u="sng" dirty="0">
                <a:hlinkClick r:id="rId3"/>
              </a:rPr>
              <a:t>http://www.ipcc-nggip.iges.or.jp/public/2006gl/vol4.html</a:t>
            </a:r>
            <a:r>
              <a:rPr lang="en-US" sz="1200" dirty="0"/>
              <a:t> (Often referred to as IPCC AFOLU GL)</a:t>
            </a:r>
            <a:endParaRPr lang="es-ES" sz="1200" dirty="0"/>
          </a:p>
          <a:p>
            <a:pPr>
              <a:lnSpc>
                <a:spcPct val="150000"/>
              </a:lnSpc>
            </a:pPr>
            <a:r>
              <a:rPr lang="en-US" sz="1200" dirty="0"/>
              <a:t>McDicken, K. 1997. </a:t>
            </a:r>
            <a:r>
              <a:rPr lang="en-US" sz="1200" i="1" dirty="0"/>
              <a:t>A Guide to Monitoring Carbon Storage in Forestry and Agroforestry Projects</a:t>
            </a:r>
            <a:r>
              <a:rPr lang="en-US" sz="1200" dirty="0" smtClean="0"/>
              <a:t>. Washington </a:t>
            </a:r>
            <a:r>
              <a:rPr lang="en-US" sz="1200" dirty="0"/>
              <a:t>DC: Winrock International. http://202.99.63.183/tanhui/thjl/Winrock%20International%20%E7%A2%B3%E7%9B%91%E6%B5%8B%E6%8C%87%E5%8D%97.pdf.</a:t>
            </a:r>
            <a:endParaRPr lang="es-ES" sz="1200" dirty="0"/>
          </a:p>
          <a:p>
            <a:pPr>
              <a:lnSpc>
                <a:spcPct val="150000"/>
              </a:lnSpc>
            </a:pPr>
            <a:r>
              <a:rPr lang="en-US" sz="1200" dirty="0"/>
              <a:t>Skutsch, M. 2011. </a:t>
            </a:r>
            <a:r>
              <a:rPr lang="en-US" sz="1200" i="1" dirty="0"/>
              <a:t>Community Forest Monitoring for the Carbon Market: Opportunities under REDD</a:t>
            </a:r>
            <a:r>
              <a:rPr lang="en-US" sz="1200" i="1" dirty="0" smtClean="0"/>
              <a:t>+</a:t>
            </a:r>
            <a:r>
              <a:rPr lang="en-US" sz="1200" dirty="0" smtClean="0"/>
              <a:t>. London</a:t>
            </a:r>
            <a:r>
              <a:rPr lang="en-US" sz="1200" dirty="0"/>
              <a:t>: Earthscan.</a:t>
            </a:r>
            <a:endParaRPr lang="es-ES" sz="1200" dirty="0"/>
          </a:p>
          <a:p>
            <a:pPr>
              <a:lnSpc>
                <a:spcPct val="150000"/>
              </a:lnSpc>
            </a:pPr>
            <a:r>
              <a:rPr lang="en-US" sz="1200" dirty="0"/>
              <a:t>UNFCCC COP (United Nations Framework Convention on Climate Change Conference of the Parties). 2010. </a:t>
            </a:r>
            <a:r>
              <a:rPr lang="en-US" sz="1200" i="1" dirty="0"/>
              <a:t>Report of the Conference of Parties on Its 15th Session, Held in Copenhagen from 7-19 December 2009</a:t>
            </a:r>
            <a:r>
              <a:rPr lang="en-US" sz="1200" dirty="0" smtClean="0"/>
              <a:t>. Part </a:t>
            </a:r>
            <a:r>
              <a:rPr lang="en-US" sz="1200" dirty="0"/>
              <a:t>2. “Action Taken by the Conference of the Parties at Its Fifteenth Session.” Copenhagen: UNFCCC COP. http://unfccc.int/resource/docs/2009/cop15/eng/11a01.pdf.</a:t>
            </a:r>
            <a:endParaRPr lang="es-ES" sz="1200" dirty="0"/>
          </a:p>
          <a:p>
            <a:pPr marL="0" indent="0">
              <a:buNone/>
            </a:pPr>
            <a:endParaRPr lang="es-ES" sz="1200" dirty="0"/>
          </a:p>
        </p:txBody>
      </p:sp>
    </p:spTree>
    <p:extLst>
      <p:ext uri="{BB962C8B-B14F-4D97-AF65-F5344CB8AC3E}">
        <p14:creationId xmlns:p14="http://schemas.microsoft.com/office/powerpoint/2010/main" val="203949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517152" cy="1609059"/>
          </a:xfrm>
        </p:spPr>
        <p:txBody>
          <a:bodyPr tIns="36000"/>
          <a:lstStyle/>
          <a:p>
            <a:pPr eaLnBrk="1" hangingPunct="1">
              <a:defRPr/>
            </a:pPr>
            <a:r>
              <a:rPr lang="es-ES_tradnl" sz="3200" noProof="0" dirty="0" smtClean="0"/>
              <a:t>Función de las comunidades en el seguimiento nacional para actividades de REDD+ (2/2)</a:t>
            </a:r>
            <a:endParaRPr lang="es-ES_tradnl" sz="2800" noProof="0" dirty="0" smtClean="0">
              <a:ea typeface="+mj-ea"/>
            </a:endParaRPr>
          </a:p>
        </p:txBody>
      </p:sp>
      <p:sp>
        <p:nvSpPr>
          <p:cNvPr id="31748" name="Tijdelijke aanduiding voor tekst 2"/>
          <p:cNvSpPr>
            <a:spLocks noGrp="1"/>
          </p:cNvSpPr>
          <p:nvPr>
            <p:ph type="body" sz="quarter" idx="10"/>
          </p:nvPr>
        </p:nvSpPr>
        <p:spPr>
          <a:xfrm>
            <a:off x="254000" y="1842165"/>
            <a:ext cx="8526463" cy="3678238"/>
          </a:xfrm>
        </p:spPr>
        <p:txBody>
          <a:bodyPr/>
          <a:lstStyle/>
          <a:p>
            <a:pPr eaLnBrk="1" hangingPunct="1"/>
            <a:r>
              <a:rPr lang="es-ES_tradnl" altLang="en-US" sz="1800" noProof="0" dirty="0" smtClean="0"/>
              <a:t>Se ha solicitado a los países que creen </a:t>
            </a:r>
            <a:r>
              <a:rPr lang="es-ES_tradnl" altLang="en-US" sz="1800" b="1" noProof="0" dirty="0" smtClean="0"/>
              <a:t>sistemas nacionales de vigilancia forestal</a:t>
            </a:r>
            <a:r>
              <a:rPr lang="es-ES_tradnl" altLang="en-US" sz="1800" noProof="0" dirty="0" smtClean="0"/>
              <a:t>.</a:t>
            </a:r>
          </a:p>
          <a:p>
            <a:pPr eaLnBrk="1" hangingPunct="1"/>
            <a:r>
              <a:rPr lang="es-ES_tradnl" altLang="en-US" sz="1800" noProof="0" dirty="0" smtClean="0"/>
              <a:t>Los requisitos de datos incluyen niveles y cambios del área forestal y de las reservas de carbono (datos geográficos/de actividad y factores de cambio de las reservas de carbono).</a:t>
            </a:r>
          </a:p>
          <a:p>
            <a:pPr eaLnBrk="1" hangingPunct="1"/>
            <a:r>
              <a:rPr lang="es-ES_tradnl" altLang="en-US" sz="1800" noProof="0" dirty="0" smtClean="0"/>
              <a:t>Se requieren datos para la determinación de los niveles de referencia de las emisiones forestales (NREF) y los niveles de referencia forestal (NRF).</a:t>
            </a:r>
          </a:p>
          <a:p>
            <a:pPr eaLnBrk="1" hangingPunct="1"/>
            <a:r>
              <a:rPr lang="es-ES_tradnl" altLang="en-US" sz="1800" noProof="0" dirty="0" smtClean="0"/>
              <a:t>Un </a:t>
            </a:r>
            <a:r>
              <a:rPr lang="es-ES_tradnl" altLang="en-US" sz="1800" b="1" noProof="0" dirty="0" smtClean="0"/>
              <a:t>enfoque por etapas </a:t>
            </a:r>
            <a:r>
              <a:rPr lang="es-ES_tradnl" altLang="en-US" sz="1800" noProof="0" dirty="0" smtClean="0"/>
              <a:t>que comience con una migración de datos con exactitud relativamente baja (nivel 1) hacia niveles avanzados (nivel 3) </a:t>
            </a:r>
            <a:r>
              <a:rPr lang="es-ES_tradnl" altLang="en-US" sz="1800" b="1" noProof="0" dirty="0" smtClean="0"/>
              <a:t>podría mejorar ampliamente con el SC.</a:t>
            </a:r>
          </a:p>
          <a:p>
            <a:pPr marL="0" indent="0" eaLnBrk="1" hangingPunct="1">
              <a:buNone/>
            </a:pPr>
            <a:endParaRPr lang="es-ES_tradnl" altLang="en-US" sz="1800" noProof="0" dirty="0" smtClean="0">
              <a:ea typeface="ＭＳ Ｐゴシック" pitchFamily="34" charset="-128"/>
            </a:endParaRPr>
          </a:p>
        </p:txBody>
      </p:sp>
    </p:spTree>
    <p:extLst>
      <p:ext uri="{BB962C8B-B14F-4D97-AF65-F5344CB8AC3E}">
        <p14:creationId xmlns:p14="http://schemas.microsoft.com/office/powerpoint/2010/main" val="183812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4294967295"/>
          </p:nvPr>
        </p:nvSpPr>
        <p:spPr>
          <a:xfrm>
            <a:off x="254000" y="2173351"/>
            <a:ext cx="8491538" cy="3863975"/>
          </a:xfrm>
        </p:spPr>
        <p:txBody>
          <a:bodyPr/>
          <a:lstStyle/>
          <a:p>
            <a:pPr eaLnBrk="1" hangingPunct="1"/>
            <a:r>
              <a:rPr lang="es-ES_tradnl" altLang="en-US" sz="2000" noProof="0" dirty="0" smtClean="0"/>
              <a:t>La CP de la CMNUCC reconoció que la implementación de las actividades de REDD+ requiere la participación plena de grupos indígenas y comunidades locales, y el seguimiento podría ser una buena forma de promover la participación</a:t>
            </a:r>
            <a:br>
              <a:rPr lang="es-ES_tradnl" altLang="en-US" sz="2000" noProof="0" dirty="0" smtClean="0"/>
            </a:br>
            <a:r>
              <a:rPr lang="es-ES_tradnl" altLang="en-US" sz="2000" noProof="0" dirty="0" smtClean="0"/>
              <a:t>(CP-CMNUCC, 2010).</a:t>
            </a:r>
            <a:endParaRPr lang="es-ES_tradnl" altLang="en-US" sz="2000" noProof="0" dirty="0" smtClean="0">
              <a:ea typeface="ＭＳ Ｐゴシック" pitchFamily="34" charset="-128"/>
            </a:endParaRPr>
          </a:p>
          <a:p>
            <a:pPr eaLnBrk="1" hangingPunct="1"/>
            <a:r>
              <a:rPr lang="es-ES_tradnl" altLang="en-US" sz="2000" noProof="0" dirty="0" smtClean="0"/>
              <a:t>Los países tienen diferentes puntos de partida en términos de disponibilidad de los datos.</a:t>
            </a:r>
          </a:p>
          <a:p>
            <a:pPr eaLnBrk="1" hangingPunct="1"/>
            <a:r>
              <a:rPr lang="es-ES_tradnl" altLang="en-US" sz="2000" noProof="0" dirty="0" smtClean="0"/>
              <a:t>En lugares en los que las comunidades participan en la gestión de los bosques, dichos datos podrían reunirse más fácilmente.</a:t>
            </a:r>
            <a:endParaRPr lang="es-ES_tradnl" altLang="en-US" sz="2000" noProof="0" dirty="0" smtClean="0">
              <a:ea typeface="ＭＳ Ｐゴシック" pitchFamily="34" charset="-128"/>
            </a:endParaRPr>
          </a:p>
          <a:p>
            <a:pPr eaLnBrk="1" hangingPunct="1"/>
            <a:endParaRPr lang="es-ES_tradnl" altLang="en-US" sz="2000" noProof="0" dirty="0" smtClean="0">
              <a:ea typeface="ＭＳ Ｐゴシック" pitchFamily="34" charset="-128"/>
            </a:endParaRPr>
          </a:p>
          <a:p>
            <a:pPr eaLnBrk="1" hangingPunct="1">
              <a:buFont typeface="Wingdings" pitchFamily="2" charset="2"/>
              <a:buNone/>
            </a:pPr>
            <a:endParaRPr lang="es-ES_tradnl" altLang="en-US" sz="2000" noProof="0" dirty="0" smtClean="0">
              <a:ea typeface="ＭＳ Ｐゴシック" pitchFamily="34" charset="-128"/>
            </a:endParaRPr>
          </a:p>
          <a:p>
            <a:endParaRPr lang="es-ES_tradnl" altLang="en-US" sz="2000" noProof="0" dirty="0" smtClean="0">
              <a:ea typeface="ＭＳ Ｐゴシック" pitchFamily="34" charset="-128"/>
            </a:endParaRPr>
          </a:p>
        </p:txBody>
      </p:sp>
      <p:sp>
        <p:nvSpPr>
          <p:cNvPr id="7" name="Titel 1"/>
          <p:cNvSpPr>
            <a:spLocks noGrp="1"/>
          </p:cNvSpPr>
          <p:nvPr>
            <p:ph type="title"/>
          </p:nvPr>
        </p:nvSpPr>
        <p:spPr>
          <a:xfrm>
            <a:off x="417286" y="166196"/>
            <a:ext cx="8517152"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sz="3200" noProof="0" dirty="0" smtClean="0">
                <a:solidFill>
                  <a:schemeClr val="bg2"/>
                </a:solidFill>
                <a:latin typeface="Verdana" pitchFamily="34" charset="0"/>
              </a:rPr>
              <a:t>Participación de la comunidad en el seguimiento de REDD+ (1/2)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204421" y="1293903"/>
            <a:ext cx="8688388" cy="4067175"/>
          </a:xfrm>
        </p:spPr>
        <p:txBody>
          <a:bodyPr/>
          <a:lstStyle/>
          <a:p>
            <a:pPr eaLnBrk="1" hangingPunct="1"/>
            <a:r>
              <a:rPr lang="es-ES_tradnl" altLang="en-US" sz="1800" noProof="0" dirty="0" smtClean="0"/>
              <a:t>Enfoque por etapas para seguir las actividades de REDD+</a:t>
            </a:r>
            <a:br>
              <a:rPr lang="es-ES_tradnl" altLang="en-US" sz="1800" noProof="0" dirty="0" smtClean="0"/>
            </a:br>
            <a:r>
              <a:rPr lang="es-ES_tradnl" altLang="en-US" sz="1800" noProof="0" dirty="0" smtClean="0">
                <a:solidFill>
                  <a:schemeClr val="accent4"/>
                </a:solidFill>
              </a:rPr>
              <a:t>(consulte el módulo 1.1)</a:t>
            </a:r>
            <a:r>
              <a:rPr lang="es-ES_tradnl" altLang="en-US" sz="1800" noProof="0" dirty="0" smtClean="0"/>
              <a:t>:</a:t>
            </a:r>
          </a:p>
          <a:p>
            <a:pPr lvl="1" eaLnBrk="1" hangingPunct="1"/>
            <a:r>
              <a:rPr lang="es-ES_tradnl" altLang="en-US" sz="1800" noProof="0" dirty="0" smtClean="0"/>
              <a:t>Factores de emisión: nivel 1 </a:t>
            </a:r>
            <a:r>
              <a:rPr lang="es-ES_tradnl" altLang="en-US" sz="1800" noProof="0" dirty="0" smtClean="0">
                <a:sym typeface="Wingdings" pitchFamily="2" charset="2"/>
              </a:rPr>
              <a:t></a:t>
            </a:r>
            <a:r>
              <a:rPr lang="es-ES_tradnl" altLang="en-US" sz="1800" noProof="0" dirty="0" smtClean="0"/>
              <a:t> nivel 2 </a:t>
            </a:r>
            <a:r>
              <a:rPr lang="es-ES_tradnl" altLang="en-US" sz="1800" noProof="0" dirty="0" smtClean="0">
                <a:sym typeface="Wingdings" pitchFamily="2" charset="2"/>
              </a:rPr>
              <a:t></a:t>
            </a:r>
            <a:r>
              <a:rPr lang="es-ES_tradnl" altLang="en-US" sz="1800" noProof="0" dirty="0" smtClean="0"/>
              <a:t> nivel 3 (datos locales, contenido/dinámica de carbono) </a:t>
            </a:r>
            <a:r>
              <a:rPr lang="es-ES_tradnl" altLang="en-US" sz="1800" noProof="0" dirty="0" smtClean="0">
                <a:solidFill>
                  <a:schemeClr val="accent4"/>
                </a:solidFill>
              </a:rPr>
              <a:t>(consulte el módulo 2.3)</a:t>
            </a:r>
          </a:p>
          <a:p>
            <a:pPr lvl="1" eaLnBrk="1" hangingPunct="1"/>
            <a:r>
              <a:rPr lang="es-ES_tradnl" altLang="en-US" sz="1800" noProof="0" dirty="0" smtClean="0"/>
              <a:t>Datos de actividad/geográficos: enfoque 1 </a:t>
            </a:r>
            <a:r>
              <a:rPr lang="es-ES_tradnl" altLang="en-US" sz="1800" noProof="0" dirty="0" smtClean="0">
                <a:sym typeface="Wingdings" pitchFamily="2" charset="2"/>
              </a:rPr>
              <a:t></a:t>
            </a:r>
            <a:r>
              <a:rPr lang="es-ES_tradnl" altLang="en-US" sz="1800" noProof="0" dirty="0" smtClean="0"/>
              <a:t> 2 </a:t>
            </a:r>
            <a:r>
              <a:rPr lang="es-ES_tradnl" altLang="en-US" sz="1800" noProof="0" dirty="0" smtClean="0">
                <a:sym typeface="Wingdings" pitchFamily="2" charset="2"/>
              </a:rPr>
              <a:t></a:t>
            </a:r>
            <a:r>
              <a:rPr lang="es-ES_tradnl" altLang="en-US" sz="1800" noProof="0" dirty="0" smtClean="0"/>
              <a:t> 3 (información descriptiva frecuente de usos de la tierra y cambios en el uso de la tierra, con alta resolución) </a:t>
            </a:r>
            <a:r>
              <a:rPr lang="es-ES_tradnl" altLang="en-US" sz="1800" noProof="0" dirty="0" smtClean="0">
                <a:solidFill>
                  <a:schemeClr val="accent4"/>
                </a:solidFill>
              </a:rPr>
              <a:t>(consulte el módulo 2.1)</a:t>
            </a:r>
          </a:p>
          <a:p>
            <a:pPr eaLnBrk="1" hangingPunct="1"/>
            <a:r>
              <a:rPr lang="es-ES_tradnl" altLang="en-US" sz="1800" noProof="0" dirty="0" smtClean="0"/>
              <a:t>El SC ofrece la oportunidad de proporcionar datos de nivel 3, enfoque 3, aunque solo en las áreas en las que las comunidades participan activamente en la gestión de bosques o en las actividades de REDD+</a:t>
            </a:r>
          </a:p>
          <a:p>
            <a:pPr eaLnBrk="1" hangingPunct="1"/>
            <a:r>
              <a:rPr lang="es-ES_tradnl" altLang="en-US" sz="1800" noProof="0" dirty="0" smtClean="0"/>
              <a:t>Identificación de zonas gestionadas como nuevo estrato para ayudar a explicar la variabilidad de las reservas y los cambios del carbono y para reducir las incertidumbres en las estimaciones </a:t>
            </a:r>
            <a:endParaRPr lang="es-ES_tradnl" altLang="en-US" sz="1800" noProof="0" dirty="0" smtClean="0">
              <a:ea typeface="ＭＳ Ｐゴシック" pitchFamily="34" charset="-128"/>
            </a:endParaRPr>
          </a:p>
        </p:txBody>
      </p:sp>
      <p:sp>
        <p:nvSpPr>
          <p:cNvPr id="4" name="Titel 1"/>
          <p:cNvSpPr>
            <a:spLocks noGrp="1"/>
          </p:cNvSpPr>
          <p:nvPr>
            <p:ph type="title"/>
          </p:nvPr>
        </p:nvSpPr>
        <p:spPr>
          <a:xfrm>
            <a:off x="245696" y="117230"/>
            <a:ext cx="8712188" cy="1176673"/>
          </a:xfrm>
        </p:spPr>
        <p:txBody>
          <a:bodyPr tIns="72000"/>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ES_tradnl" altLang="en-US" sz="3200" noProof="0" dirty="0" smtClean="0">
                <a:solidFill>
                  <a:schemeClr val="bg2"/>
                </a:solidFill>
                <a:latin typeface="Verdana" pitchFamily="34" charset="0"/>
              </a:rPr>
              <a:t>Participación de la comunidad en el seguimiento de REDD+ (2/2)</a:t>
            </a:r>
            <a:endParaRPr lang="es-ES_tradnl" altLang="en-US" sz="3200" noProof="0" dirty="0">
              <a:solidFill>
                <a:schemeClr val="bg2"/>
              </a:solidFill>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10238</Words>
  <Application>Microsoft Office PowerPoint</Application>
  <PresentationFormat>On-screen Show (4:3)</PresentationFormat>
  <Paragraphs>946</Paragraphs>
  <Slides>67</Slides>
  <Notes>51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Wageningen UR</vt:lpstr>
      <vt:lpstr>Módulo 2.4: Incorporación del seguimiento comunitario (SC) en el seguimiento nacional (o subnacional/jurisdiccional)* de REDD+</vt:lpstr>
      <vt:lpstr>Material de referencia</vt:lpstr>
      <vt:lpstr>Material de referencia</vt:lpstr>
      <vt:lpstr>Esquema de la conferencia</vt:lpstr>
      <vt:lpstr>Esquema de la conferencia</vt:lpstr>
      <vt:lpstr>Función de las comunidades en el seguimiento nacional para actividades de REDD+ (1/2)</vt:lpstr>
      <vt:lpstr>Función de las comunidades en el seguimiento nacional para actividades de REDD+ (2/2)</vt:lpstr>
      <vt:lpstr>Participación de la comunidad en el seguimiento de REDD+ (1/2)</vt:lpstr>
      <vt:lpstr>Participación de la comunidad en el seguimiento de REDD+ (2/2)</vt:lpstr>
      <vt:lpstr>Oportunidad para aplicar el SC como parte de un enfoque en etapas para establecer SNVF</vt:lpstr>
      <vt:lpstr>Ventajas del SC</vt:lpstr>
      <vt:lpstr>Desafíos iniciales para incluir el SC en los sistemas nacionales de vigilancia para REDD+</vt:lpstr>
      <vt:lpstr>Esquema de la conferencia</vt:lpstr>
      <vt:lpstr>Integración del SC en la medición, notificación y verificación (MNV) de nivel nacional y el SNVF</vt:lpstr>
      <vt:lpstr>Principales oportunidades para integrar el SC en la MNV nacional y el SNVF</vt:lpstr>
      <vt:lpstr>Oportunidad 1. Recopilación de datos en programas públicos</vt:lpstr>
      <vt:lpstr>Oportunidad 2. Actividades impulsadas por el acceso local a beneficios y cobeneficios</vt:lpstr>
      <vt:lpstr>Oportunidad 3. Información de los proyectos en mercados de carbono y esquemas de certificación</vt:lpstr>
      <vt:lpstr>Oportunidad 4. Implementación de salvaguardias</vt:lpstr>
      <vt:lpstr>Debate 1</vt:lpstr>
      <vt:lpstr>Debate 2 </vt:lpstr>
      <vt:lpstr>Esquema de la conferencia</vt:lpstr>
      <vt:lpstr>Protocolos estandarizados para el SC</vt:lpstr>
      <vt:lpstr>Funciones del SC en el seguimiento nacional</vt:lpstr>
      <vt:lpstr>Enfoques generales para establecer protocolos (1)</vt:lpstr>
      <vt:lpstr>Enfoques generales para establecer protocolos (2)</vt:lpstr>
      <vt:lpstr>Procesos que conducen a pérdidas/reducciones y ganancias/ incrementos en los diferentes depósitos de carbono </vt:lpstr>
      <vt:lpstr>Debate 3 </vt:lpstr>
      <vt:lpstr>Ventajas y desventajas de los diferentes enfoques</vt:lpstr>
      <vt:lpstr>Nivel de error aceptable</vt:lpstr>
      <vt:lpstr>Ventajas y desventajas de diferentes niveles de confianza</vt:lpstr>
      <vt:lpstr>Muestreo</vt:lpstr>
      <vt:lpstr>Tamaños típicos de parcelas para inventarios forestales</vt:lpstr>
      <vt:lpstr>Alcance: Depósitos de carbono</vt:lpstr>
      <vt:lpstr>Equipos y tecnología</vt:lpstr>
      <vt:lpstr>Habilidades necesarias para diferentes tecnologías como parte del SC (Larrazabal y McCall, de próxima aparición)</vt:lpstr>
      <vt:lpstr>Ventajas del registro electrónico de los datos</vt:lpstr>
      <vt:lpstr>Desventajas del registro electrónico de los datos</vt:lpstr>
      <vt:lpstr>Debate 4</vt:lpstr>
      <vt:lpstr>Frecuencia de las mediciones</vt:lpstr>
      <vt:lpstr>Esquema de la conferencia</vt:lpstr>
      <vt:lpstr>Seguimiento de otras variables (además del carbono)</vt:lpstr>
      <vt:lpstr>Seguimiento de los factores causantes de la deforestación y la degradación forestal</vt:lpstr>
      <vt:lpstr>Esquema de la conferencia</vt:lpstr>
      <vt:lpstr>Integración de los datos locales en una base de datos nacional</vt:lpstr>
      <vt:lpstr>Ejemplo de integración de los datos locales (1)</vt:lpstr>
      <vt:lpstr>Ejemplo de integración de los datos locales (2)</vt:lpstr>
      <vt:lpstr>Dificultades técnicas para ingresar los datos del SC en una base de datos nacional</vt:lpstr>
      <vt:lpstr>Esquema de la conferencia</vt:lpstr>
      <vt:lpstr>Verificación y la base para compartir beneficios</vt:lpstr>
      <vt:lpstr>SC y beneficios compartidos (1/2)</vt:lpstr>
      <vt:lpstr>SC y beneficios compartidos (2/2)</vt:lpstr>
      <vt:lpstr>Esquema de la conferencia</vt:lpstr>
      <vt:lpstr>Costos del SC (1/2)</vt:lpstr>
      <vt:lpstr>Costos del SC (2/2)</vt:lpstr>
      <vt:lpstr>Esquema de la conferencia</vt:lpstr>
      <vt:lpstr>Planificación de un ejercicio nacional de SC</vt:lpstr>
      <vt:lpstr>Resumen de pasos para configurar esquemas de SC (1/4) </vt:lpstr>
      <vt:lpstr>Resumen de pasos para configurar esquemas de SC (2/4)</vt:lpstr>
      <vt:lpstr>Resumen de pasos para configurar esquemas de SC (3/4)</vt:lpstr>
      <vt:lpstr>Resumen de pasos para configurar esquemas de SC (4/4)</vt:lpstr>
      <vt:lpstr>Desafíos de integración del SC en el SNVF</vt:lpstr>
      <vt:lpstr>En resumen</vt:lpstr>
      <vt:lpstr>Ejemplos de países y ejercicios</vt:lpstr>
      <vt:lpstr>Módulos de consulta recomendados</vt:lpstr>
      <vt:lpstr>Bibliografía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2015-06-24T14:25:40Z</dcterms:created>
  <dcterms:modified xsi:type="dcterms:W3CDTF">2017-04-26T12:32:42Z</dcterms:modified>
</cp:coreProperties>
</file>