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4" r:id="rId2"/>
    <p:sldId id="370" r:id="rId3"/>
    <p:sldId id="390" r:id="rId4"/>
    <p:sldId id="381" r:id="rId5"/>
    <p:sldId id="372" r:id="rId6"/>
    <p:sldId id="371" r:id="rId7"/>
    <p:sldId id="388" r:id="rId8"/>
    <p:sldId id="373" r:id="rId9"/>
    <p:sldId id="374" r:id="rId10"/>
    <p:sldId id="375" r:id="rId11"/>
    <p:sldId id="376" r:id="rId12"/>
    <p:sldId id="378" r:id="rId13"/>
    <p:sldId id="379" r:id="rId14"/>
    <p:sldId id="377" r:id="rId15"/>
    <p:sldId id="380" r:id="rId16"/>
    <p:sldId id="382" r:id="rId17"/>
    <p:sldId id="385" r:id="rId18"/>
    <p:sldId id="383" r:id="rId19"/>
    <p:sldId id="384" r:id="rId20"/>
    <p:sldId id="386" r:id="rId21"/>
    <p:sldId id="387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8" autoAdjust="0"/>
    <p:restoredTop sz="79090" autoAdjust="0"/>
  </p:normalViewPr>
  <p:slideViewPr>
    <p:cSldViewPr snapToGrid="0">
      <p:cViewPr varScale="1">
        <p:scale>
          <a:sx n="87" d="100"/>
          <a:sy n="87" d="100"/>
        </p:scale>
        <p:origin x="96" y="27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1FD216-A510-4C99-A9E0-E44940EFE08C}" type="datetimeFigureOut">
              <a:rPr lang="nl-NL"/>
              <a:pPr>
                <a:defRPr/>
              </a:pPr>
              <a:t>29-6-2015</a:t>
            </a:fld>
            <a:endParaRPr lang="es-E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2FA13F8-C85C-4A04-BB65-838B97030861}" type="slidenum">
              <a:rPr lang="nl-NL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37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C150CDA-6AEF-44B9-ADF7-4E64C92BE9D4}" type="datetimeFigureOut">
              <a:rPr lang="en-GB"/>
              <a:pPr>
                <a:defRPr/>
              </a:pPr>
              <a:t>29/06/2015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4FE370-2C64-4018-9408-12FFBA840EE1}" type="slidenum">
              <a:rPr lang="en-GB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010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FE370-2C64-4018-9408-12FFBA840EE1}" type="slidenum">
              <a:rPr lang="en-GB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85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z="1200" noProof="0" dirty="0" smtClean="0"/>
              <a:t>A diferencia de la experiencia en otros países, este proyecto determinó que al pueblo local en el equipo, que generalmente tiene niveles educativos bajos y pocas habilidades de lectoescritura, le resultó difícil utilizar el receptor de GPS y el clinómetro, leer los mapas y completar las hojas de datos. </a:t>
            </a:r>
          </a:p>
          <a:p>
            <a:pPr eaLnBrk="1" hangingPunct="1"/>
            <a:endParaRPr lang="es-ES" altLang="en-US" sz="1200" noProof="0" dirty="0" smtClean="0"/>
          </a:p>
          <a:p>
            <a:pPr eaLnBrk="1" hangingPunct="1"/>
            <a:r>
              <a:rPr lang="es-ES" altLang="en-US" sz="1200" noProof="0" dirty="0" smtClean="0"/>
              <a:t>Se considera que son más aptos para el trabajo manual, como el establecimiento de parcelas, la medición de diámetro de los árboles</a:t>
            </a:r>
            <a:r>
              <a:rPr lang="es-ES" altLang="en-US" sz="1200" baseline="0" noProof="0" dirty="0" smtClean="0"/>
              <a:t> y</a:t>
            </a:r>
            <a:r>
              <a:rPr lang="es-ES" altLang="en-US" sz="1200" noProof="0" dirty="0" smtClean="0"/>
              <a:t> la preparación logística. El trabajo técnico, como el uso de los receptores de GPS y el registro de datos con planillas de datos, está</a:t>
            </a:r>
            <a:r>
              <a:rPr lang="es-ES" altLang="en-US" sz="1200" baseline="0" noProof="0" dirty="0" smtClean="0"/>
              <a:t> en manos del jefe de equipo, que posee </a:t>
            </a:r>
            <a:r>
              <a:rPr lang="es-ES" altLang="en-US" sz="1200" noProof="0" dirty="0" smtClean="0"/>
              <a:t>formación técnica.</a:t>
            </a: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FE370-2C64-4018-9408-12FFBA840EE1}" type="slidenum">
              <a:rPr lang="en-GB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6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5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41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75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9833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21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260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25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40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1771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8467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4915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9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>
                <a:solidFill>
                  <a:schemeClr val="accent3"/>
                </a:solidFill>
              </a:rPr>
              <a:t>Espacio para el logotipo del socio </a:t>
            </a:r>
            <a:r>
              <a:t/>
            </a:r>
            <a:br/>
            <a:r>
              <a:rPr lang="en-GB" sz="800">
                <a:solidFill>
                  <a:schemeClr val="accent3"/>
                </a:solidFill>
              </a:rPr>
              <a:t>(coloque una forma en blanco detrás de la del logotipo para ocultar este texto y borde)</a:t>
            </a:r>
            <a:endParaRPr lang="es-ES" sz="800" dirty="0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1531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5887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7054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252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300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8310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>
                <a:solidFill>
                  <a:schemeClr val="accent3"/>
                </a:solidFill>
              </a:rPr>
              <a:t>Espacio para el logotipo del socio </a:t>
            </a:r>
            <a:r>
              <a:t/>
            </a:r>
            <a:br/>
            <a:r>
              <a:rPr lang="en-GB" sz="800">
                <a:solidFill>
                  <a:schemeClr val="accent3"/>
                </a:solidFill>
              </a:rPr>
              <a:t>(coloque una forma en blanco detrás de la del logotipo para ocultar este texto y borde)</a:t>
            </a:r>
            <a:endParaRPr lang="es-ES" sz="800" dirty="0">
              <a:solidFill>
                <a:schemeClr val="accent3"/>
              </a:solidFill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7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Klik</a:t>
            </a:r>
            <a:r>
              <a:rPr lang="en-GB" altLang="en-US" dirty="0" smtClean="0"/>
              <a:t> om de </a:t>
            </a:r>
            <a:r>
              <a:rPr lang="en-GB" altLang="en-US" dirty="0" err="1" smtClean="0"/>
              <a:t>modelstijlen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bewerken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Tweede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2"/>
            <a:r>
              <a:rPr lang="en-GB" altLang="en-US" dirty="0" err="1" smtClean="0"/>
              <a:t>Derde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3"/>
            <a:r>
              <a:rPr lang="en-GB" altLang="en-US" dirty="0" err="1" smtClean="0"/>
              <a:t>Vierde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4"/>
            <a:r>
              <a:rPr lang="en-GB" altLang="en-US" dirty="0" err="1" smtClean="0"/>
              <a:t>Vijfde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4"/>
            <a:endParaRPr lang="en-GB" alt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6518" y="6113155"/>
            <a:ext cx="7460732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Módulo 2.4: Incorporación del seguimiento comunitario</a:t>
            </a:r>
            <a:r>
              <a:rPr lang="es-ES" sz="1200" i="1" baseline="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en el seguimiento </a:t>
            </a:r>
            <a:r>
              <a:rPr lang="es-ES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nacional (o jurisdiccional) de REDD+</a:t>
            </a:r>
            <a:endParaRPr lang="es-ES" sz="1200" i="1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Materiales de capacitación sobre REDD+ de GOFC-GOLD, Universidad de Wageningen, FCPF del Banco Mundial</a:t>
            </a:r>
          </a:p>
        </p:txBody>
      </p:sp>
      <p:sp>
        <p:nvSpPr>
          <p:cNvPr id="11" name="Chevron 10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‹#›</a:t>
            </a:fld>
            <a:endParaRPr lang="es-ES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9" r:id="rId18"/>
    <p:sldLayoutId id="2147483658" r:id="rId19"/>
    <p:sldLayoutId id="2147483677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vworld.org/en/redd/publications/participatory-carbon-monitoring-manual-for-local-peop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frn.org/index.php?id=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812251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/>
              <a:t>Módulo 2.4: Incorporación del seguimiento comunitario en el seguimiento nacional </a:t>
            </a:r>
            <a:br>
              <a:rPr lang="es-ES" sz="2800" dirty="0"/>
            </a:br>
            <a:r>
              <a:rPr lang="es-ES" sz="2800" dirty="0"/>
              <a:t>(o jurisdiccional) de REDD+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0687" y="1814513"/>
            <a:ext cx="4570413" cy="37814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s-ES" sz="1600" i="1" dirty="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s-ES" sz="1600" i="1" dirty="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s-ES" sz="1600" i="1" dirty="0" smtClean="0"/>
              <a:t>Autores del módulo:</a:t>
            </a:r>
          </a:p>
          <a:p>
            <a:pPr lvl="1" indent="-531813" eaLnBrk="1" hangingPunct="1">
              <a:lnSpc>
                <a:spcPct val="100000"/>
              </a:lnSpc>
              <a:buNone/>
              <a:defRPr/>
            </a:pPr>
            <a:r>
              <a:rPr lang="es-ES" sz="1400" dirty="0" smtClean="0"/>
              <a:t>Margaret </a:t>
            </a:r>
            <a:r>
              <a:rPr lang="es-ES" sz="1400" dirty="0" err="1" smtClean="0"/>
              <a:t>Skutsch</a:t>
            </a:r>
            <a:r>
              <a:rPr lang="es-ES" sz="1400" dirty="0" smtClean="0"/>
              <a:t>, Universidad Nacional Autónoma</a:t>
            </a:r>
            <a:r>
              <a:rPr lang="es-ES" dirty="0" smtClean="0"/>
              <a:t> </a:t>
            </a:r>
            <a:r>
              <a:rPr lang="es-ES" sz="1400" dirty="0" smtClean="0"/>
              <a:t>de México</a:t>
            </a:r>
          </a:p>
          <a:p>
            <a:pPr lvl="1" indent="-531813" eaLnBrk="1" hangingPunct="1">
              <a:lnSpc>
                <a:spcPct val="100000"/>
              </a:lnSpc>
              <a:buNone/>
              <a:defRPr/>
            </a:pPr>
            <a:r>
              <a:rPr lang="es-ES" sz="1400" dirty="0" smtClean="0"/>
              <a:t>Arturo Balderas, Universidad Nacional Autónoma</a:t>
            </a:r>
            <a:r>
              <a:rPr lang="es-ES" dirty="0" smtClean="0"/>
              <a:t> </a:t>
            </a:r>
            <a:r>
              <a:rPr lang="es-ES" sz="1400" dirty="0" smtClean="0"/>
              <a:t>de México</a:t>
            </a:r>
          </a:p>
          <a:p>
            <a:pPr lvl="1" indent="-531813" eaLnBrk="1" hangingPunct="1">
              <a:lnSpc>
                <a:spcPct val="100000"/>
              </a:lnSpc>
              <a:buFont typeface="Verdana" pitchFamily="34" charset="0"/>
              <a:buNone/>
              <a:defRPr/>
            </a:pPr>
            <a:endParaRPr lang="es-ES" sz="1400" dirty="0" smtClean="0"/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s-ES" sz="1600" dirty="0" smtClean="0"/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s-ES" sz="2000" b="1" dirty="0" smtClean="0"/>
              <a:t>Ejemplo de país: VIET NAM</a:t>
            </a:r>
            <a:endParaRPr lang="es-ES" b="1" dirty="0" smtClean="0"/>
          </a:p>
        </p:txBody>
      </p:sp>
      <p:pic>
        <p:nvPicPr>
          <p:cNvPr id="25605" name="Picture 1" descr="C:\Users\Eigenaar\Documents\WUR_GOFC_GOLD\Training material GOFC-GOLD\Images ppts\Selected Pics\P6240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568121"/>
            <a:ext cx="370998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4" y="5762625"/>
            <a:ext cx="8780585" cy="109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8" name="Picture 7" descr="GOFC-Gold Tray cover only 2010_200dpi"/>
          <p:cNvPicPr/>
          <p:nvPr/>
        </p:nvPicPr>
        <p:blipFill>
          <a:blip r:embed="rId5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11" descr="logo_WB FCP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10" name="Rechte verbindingslijn 8"/>
          <p:cNvCxnSpPr/>
          <p:nvPr/>
        </p:nvCxnSpPr>
        <p:spPr>
          <a:xfrm>
            <a:off x="374177" y="585176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7134224" y="5477560"/>
            <a:ext cx="1727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smtClean="0">
                <a:latin typeface="Verdana" pitchFamily="34" charset="0"/>
              </a:rPr>
              <a:t>V1, mayo de 2015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171669" y="6479523"/>
            <a:ext cx="1930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solidFill>
                  <a:schemeClr val="accent6"/>
                </a:solidFill>
              </a:rPr>
              <a:t>Licencia de Creative Commons</a:t>
            </a:r>
            <a:endParaRPr lang="es-ES" sz="11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1160463"/>
          </a:xfrm>
        </p:spPr>
        <p:txBody>
          <a:bodyPr/>
          <a:lstStyle/>
          <a:p>
            <a:pPr lvl="1" eaLnBrk="1" hangingPunct="1">
              <a:defRPr/>
            </a:pPr>
            <a:r>
              <a:rPr lang="es-ES" altLang="en-US" sz="2800" dirty="0" smtClean="0"/>
              <a:t>Proyecto de investigación de la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Universidad de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Wageningen</a:t>
            </a:r>
            <a:endParaRPr lang="es-ES" sz="2800" dirty="0"/>
          </a:p>
        </p:txBody>
      </p:sp>
      <p:sp>
        <p:nvSpPr>
          <p:cNvPr id="3379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638795"/>
            <a:ext cx="8521700" cy="4025735"/>
          </a:xfrm>
        </p:spPr>
        <p:txBody>
          <a:bodyPr/>
          <a:lstStyle/>
          <a:p>
            <a:pPr eaLnBrk="1" hangingPunct="1"/>
            <a:r>
              <a:rPr lang="es-MX" altLang="en-US" sz="2000" dirty="0" smtClean="0"/>
              <a:t>En otro</a:t>
            </a:r>
            <a:r>
              <a:rPr sz="2000" dirty="0" smtClean="0"/>
              <a:t> </a:t>
            </a:r>
            <a:r>
              <a:rPr lang="es-MX" altLang="en-US" sz="2000" dirty="0" smtClean="0"/>
              <a:t>proyecto </a:t>
            </a:r>
            <a:r>
              <a:rPr lang="es-MX" altLang="en-US" sz="2000" dirty="0"/>
              <a:t>llevado a cabo en Viet Nam con </a:t>
            </a:r>
            <a:r>
              <a:rPr lang="es-MX" altLang="en-US" sz="2000" dirty="0" smtClean="0"/>
              <a:t>objetivos similares (es decir, combinar datos</a:t>
            </a:r>
            <a:r>
              <a:rPr sz="2000" dirty="0" smtClean="0"/>
              <a:t> </a:t>
            </a:r>
            <a:r>
              <a:rPr lang="es-MX" altLang="en-US" sz="2000" dirty="0" smtClean="0"/>
              <a:t>recopilados por la comunidad con</a:t>
            </a:r>
            <a:r>
              <a:rPr sz="2000" dirty="0" smtClean="0"/>
              <a:t> </a:t>
            </a:r>
            <a:r>
              <a:rPr lang="es-MX" altLang="en-US" sz="2000" dirty="0" smtClean="0"/>
              <a:t>datos</a:t>
            </a:r>
            <a:r>
              <a:rPr sz="2000" dirty="0" smtClean="0"/>
              <a:t> </a:t>
            </a:r>
            <a:r>
              <a:rPr lang="es-MX" altLang="en-US" sz="2000" dirty="0" smtClean="0"/>
              <a:t>detectados remotamente a mayores escalas) se utilizaron dispositivos</a:t>
            </a:r>
            <a:r>
              <a:rPr sz="2000" dirty="0" smtClean="0"/>
              <a:t> </a:t>
            </a:r>
            <a:r>
              <a:rPr lang="es-MX" altLang="en-US" sz="2000" dirty="0" smtClean="0"/>
              <a:t>portátiles</a:t>
            </a:r>
            <a:r>
              <a:rPr sz="2000" dirty="0" smtClean="0"/>
              <a:t> </a:t>
            </a:r>
            <a:r>
              <a:rPr lang="es-MX" altLang="en-US" sz="2000" dirty="0" smtClean="0"/>
              <a:t>basados en Android</a:t>
            </a:r>
            <a:r>
              <a:rPr sz="2000" dirty="0" smtClean="0"/>
              <a:t> </a:t>
            </a:r>
            <a:r>
              <a:rPr lang="es-MX" altLang="en-US" sz="2000" dirty="0" smtClean="0"/>
              <a:t>para</a:t>
            </a:r>
            <a:r>
              <a:rPr sz="2000" dirty="0" smtClean="0"/>
              <a:t> </a:t>
            </a:r>
            <a:r>
              <a:rPr lang="es-MX" altLang="en-US" sz="2000" dirty="0" smtClean="0"/>
              <a:t>que los miembros de la</a:t>
            </a:r>
            <a:r>
              <a:rPr sz="2000" dirty="0" smtClean="0"/>
              <a:t> </a:t>
            </a:r>
            <a:r>
              <a:rPr lang="es-MX" altLang="en-US" sz="2000" dirty="0" smtClean="0"/>
              <a:t>comunidad registraran las medidas de los</a:t>
            </a:r>
            <a:r>
              <a:rPr sz="2000" dirty="0" smtClean="0"/>
              <a:t> </a:t>
            </a:r>
            <a:r>
              <a:rPr lang="es-MX" altLang="en-US" sz="2000" dirty="0" smtClean="0"/>
              <a:t>árboles, de manera similar al</a:t>
            </a:r>
            <a:r>
              <a:rPr sz="2000" dirty="0" smtClean="0"/>
              <a:t> </a:t>
            </a:r>
            <a:r>
              <a:rPr lang="es-MX" altLang="en-US" sz="2000" dirty="0" smtClean="0"/>
              <a:t>sistema</a:t>
            </a:r>
            <a:r>
              <a:rPr sz="2000" dirty="0" smtClean="0"/>
              <a:t> </a:t>
            </a:r>
            <a:r>
              <a:rPr lang="es-MX" altLang="en-US" sz="2000" dirty="0" smtClean="0"/>
              <a:t>descripto en la</a:t>
            </a:r>
            <a:r>
              <a:rPr sz="2000" dirty="0" smtClean="0"/>
              <a:t> </a:t>
            </a:r>
            <a:r>
              <a:rPr lang="es-MX" altLang="en-US" sz="2000" dirty="0" smtClean="0"/>
              <a:t>parte</a:t>
            </a:r>
            <a:r>
              <a:rPr sz="2000" dirty="0" smtClean="0"/>
              <a:t> </a:t>
            </a:r>
            <a:r>
              <a:rPr lang="es-MX" altLang="en-US" sz="2000" dirty="0" smtClean="0"/>
              <a:t>principal de este módulo. </a:t>
            </a:r>
          </a:p>
          <a:p>
            <a:pPr eaLnBrk="1" hangingPunct="1"/>
            <a:r>
              <a:rPr lang="es-MX" altLang="en-US" sz="2000" dirty="0" smtClean="0"/>
              <a:t>El</a:t>
            </a:r>
            <a:r>
              <a:rPr sz="2000" dirty="0" smtClean="0"/>
              <a:t> </a:t>
            </a:r>
            <a:r>
              <a:rPr lang="es-MX" altLang="en-US" sz="2000" dirty="0" smtClean="0"/>
              <a:t>proyecto</a:t>
            </a:r>
            <a:r>
              <a:rPr sz="2000" dirty="0" smtClean="0"/>
              <a:t> </a:t>
            </a:r>
            <a:r>
              <a:rPr lang="es-MX" altLang="en-US" sz="2000" dirty="0" smtClean="0"/>
              <a:t>fue liderado por</a:t>
            </a:r>
            <a:r>
              <a:rPr sz="2000" dirty="0" smtClean="0"/>
              <a:t> </a:t>
            </a:r>
            <a:r>
              <a:rPr lang="es-MX" altLang="en-US" sz="2000" dirty="0" smtClean="0"/>
              <a:t>investigadores</a:t>
            </a:r>
            <a:r>
              <a:rPr sz="2000" dirty="0" smtClean="0"/>
              <a:t> </a:t>
            </a:r>
            <a:r>
              <a:rPr lang="es-MX" altLang="en-US" sz="2000" dirty="0" smtClean="0"/>
              <a:t>de la</a:t>
            </a:r>
            <a:r>
              <a:rPr sz="2000" dirty="0" smtClean="0"/>
              <a:t> </a:t>
            </a:r>
            <a:r>
              <a:rPr lang="es-MX" altLang="en-US" sz="2000" dirty="0" smtClean="0"/>
              <a:t>Universidad de Wageningen</a:t>
            </a:r>
            <a:r>
              <a:rPr sz="2000" dirty="0" smtClean="0"/>
              <a:t> </a:t>
            </a:r>
            <a:r>
              <a:rPr lang="es-MX" altLang="en-US" sz="2000" dirty="0" smtClean="0"/>
              <a:t>en los</a:t>
            </a:r>
            <a:r>
              <a:rPr sz="2000" dirty="0" smtClean="0"/>
              <a:t> </a:t>
            </a:r>
            <a:r>
              <a:rPr lang="es-MX" altLang="en-US" sz="2000" dirty="0" smtClean="0"/>
              <a:t>Países Bajos y se</a:t>
            </a:r>
            <a:r>
              <a:rPr sz="2000" dirty="0" smtClean="0"/>
              <a:t> </a:t>
            </a:r>
            <a:r>
              <a:rPr lang="es-MX" altLang="en-US" sz="2000" dirty="0" smtClean="0"/>
              <a:t>ubicó en la provincia de </a:t>
            </a:r>
            <a:r>
              <a:rPr lang="es-MX" altLang="en-US" sz="2000" dirty="0" err="1" smtClean="0"/>
              <a:t>Quang</a:t>
            </a:r>
            <a:r>
              <a:rPr sz="2000" dirty="0" smtClean="0"/>
              <a:t> </a:t>
            </a:r>
            <a:r>
              <a:rPr lang="es-MX" altLang="en-US" sz="2000" dirty="0" smtClean="0"/>
              <a:t>Nam,</a:t>
            </a:r>
            <a:r>
              <a:rPr sz="2000" dirty="0" smtClean="0"/>
              <a:t> </a:t>
            </a:r>
            <a:r>
              <a:rPr lang="es-MX" altLang="en-US" sz="2000" dirty="0" smtClean="0"/>
              <a:t>en el centro de Viet Nam, en el</a:t>
            </a:r>
            <a:r>
              <a:rPr sz="2000" dirty="0" smtClean="0"/>
              <a:t> </a:t>
            </a:r>
            <a:r>
              <a:rPr lang="es-MX" altLang="en-US" sz="2000" dirty="0" smtClean="0"/>
              <a:t>bosque de la comuna de Tra</a:t>
            </a:r>
            <a:r>
              <a:rPr sz="2000" dirty="0" smtClean="0"/>
              <a:t> </a:t>
            </a:r>
            <a:r>
              <a:rPr lang="es-MX" altLang="en-US" sz="2000" dirty="0" smtClean="0"/>
              <a:t>Bui</a:t>
            </a:r>
            <a:r>
              <a:rPr sz="2000" dirty="0" smtClean="0"/>
              <a:t>.</a:t>
            </a:r>
            <a:endParaRPr lang="es-ES" altLang="en-US" sz="2000" dirty="0" smtClean="0"/>
          </a:p>
          <a:p>
            <a:pPr eaLnBrk="1" hangingPunct="1"/>
            <a:endParaRPr lang="es-E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6"/>
            <a:ext cx="8442796" cy="1141413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n-US" sz="2800" dirty="0"/>
              <a:t>Proyecto de investigación de la</a:t>
            </a:r>
            <a:r>
              <a:rPr sz="2800" dirty="0" smtClean="0"/>
              <a:t> </a:t>
            </a:r>
            <a:r>
              <a:rPr lang="es-MX" altLang="en-US" sz="2800" dirty="0"/>
              <a:t>Universidad </a:t>
            </a:r>
            <a:r>
              <a:rPr lang="es-MX" altLang="en-US" sz="2800" dirty="0" smtClean="0"/>
              <a:t/>
            </a:r>
            <a:br>
              <a:rPr lang="es-MX" altLang="en-US" sz="2800" dirty="0" smtClean="0"/>
            </a:br>
            <a:r>
              <a:rPr lang="es-MX" altLang="en-US" sz="2800" dirty="0" smtClean="0"/>
              <a:t>de</a:t>
            </a:r>
            <a:r>
              <a:rPr sz="2800" dirty="0" smtClean="0"/>
              <a:t> </a:t>
            </a:r>
            <a:r>
              <a:rPr lang="es-MX" altLang="en-US" sz="2800" dirty="0"/>
              <a:t>Wageningen</a:t>
            </a:r>
            <a:endParaRPr lang="es-ES" sz="2800" dirty="0"/>
          </a:p>
        </p:txBody>
      </p:sp>
      <p:sp>
        <p:nvSpPr>
          <p:cNvPr id="3482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696440"/>
            <a:ext cx="8521700" cy="4227615"/>
          </a:xfrm>
        </p:spPr>
        <p:txBody>
          <a:bodyPr/>
          <a:lstStyle/>
          <a:p>
            <a:pPr eaLnBrk="1" hangingPunct="1"/>
            <a:r>
              <a:rPr lang="es-ES" altLang="en-US" sz="2000" dirty="0" smtClean="0"/>
              <a:t>Se distribuyeron parcelas de 10 m de radio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en un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área de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bosque relativamente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homogéneo, y se capacitó a los supervisores locales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para</a:t>
            </a:r>
            <a:r>
              <a:rPr lang="es-ES" sz="2000" dirty="0" smtClean="0"/>
              <a:t> que midieran el </a:t>
            </a:r>
            <a:r>
              <a:rPr lang="es-ES" altLang="en-US" sz="2000" dirty="0" smtClean="0"/>
              <a:t>diámetro a la altura del pecho (con cintas) y la altura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(con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clinómetros), identificando la especie en cada caso.</a:t>
            </a:r>
          </a:p>
          <a:p>
            <a:pPr eaLnBrk="1" hangingPunct="1"/>
            <a:r>
              <a:rPr lang="es-ES" altLang="en-US" sz="2000" dirty="0" smtClean="0"/>
              <a:t>Los supervisores ingresaron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los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datos en el dispositivo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portátil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(Samsung Galaxy </a:t>
            </a:r>
            <a:r>
              <a:rPr lang="es-ES" altLang="en-US" sz="2000" dirty="0" err="1" smtClean="0"/>
              <a:t>tab</a:t>
            </a:r>
            <a:r>
              <a:rPr lang="es-ES" altLang="en-US" sz="2000" dirty="0" smtClean="0"/>
              <a:t> 7.0) y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también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en un formulario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en papel (de modo tal de evaluar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su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capacidad para ingresar con exactitud los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datos en el dispositivo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portátil).</a:t>
            </a:r>
          </a:p>
          <a:p>
            <a:pPr eaLnBrk="1" hangingPunct="1"/>
            <a:r>
              <a:rPr lang="es-ES" altLang="en-US" sz="2000" dirty="0" smtClean="0"/>
              <a:t>Se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determinó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que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más del 60% del pueblo local usa teléfonos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móviles, por lo que esta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tecnología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es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bien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conocida para ellos.</a:t>
            </a:r>
          </a:p>
          <a:p>
            <a:pPr eaLnBrk="1" hangingPunct="1"/>
            <a:endParaRPr lang="es-ES" altLang="en-US" sz="2000" dirty="0" smtClean="0"/>
          </a:p>
          <a:p>
            <a:pPr eaLnBrk="1" hangingPunct="1"/>
            <a:endParaRPr lang="es-ES" altLang="en-US" sz="2000" dirty="0" smtClean="0"/>
          </a:p>
          <a:p>
            <a:pPr eaLnBrk="1" hangingPunct="1"/>
            <a:endParaRPr lang="es-E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208087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n-US" sz="2800" dirty="0"/>
              <a:t>Proyecto de investigación de la</a:t>
            </a:r>
            <a:r>
              <a:rPr sz="2800" dirty="0" smtClean="0"/>
              <a:t> </a:t>
            </a:r>
            <a:r>
              <a:rPr lang="es-MX" altLang="en-US" sz="2800" dirty="0"/>
              <a:t>Universidad </a:t>
            </a:r>
            <a:r>
              <a:rPr lang="es-MX" altLang="en-US" sz="2800" dirty="0" smtClean="0"/>
              <a:t/>
            </a:r>
            <a:br>
              <a:rPr lang="es-MX" altLang="en-US" sz="2800" dirty="0" smtClean="0"/>
            </a:br>
            <a:r>
              <a:rPr lang="es-MX" altLang="en-US" sz="2800" dirty="0" smtClean="0"/>
              <a:t>de</a:t>
            </a:r>
            <a:r>
              <a:rPr sz="2800" dirty="0" smtClean="0"/>
              <a:t> </a:t>
            </a:r>
            <a:r>
              <a:rPr lang="es-MX" altLang="en-US" sz="2800" dirty="0"/>
              <a:t>Wageningen</a:t>
            </a:r>
            <a:endParaRPr lang="es-ES" sz="2800" dirty="0"/>
          </a:p>
        </p:txBody>
      </p:sp>
      <p:sp>
        <p:nvSpPr>
          <p:cNvPr id="35844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2044700"/>
            <a:ext cx="8521700" cy="3965575"/>
          </a:xfrm>
        </p:spPr>
        <p:txBody>
          <a:bodyPr/>
          <a:lstStyle/>
          <a:p>
            <a:pPr eaLnBrk="1" hangingPunct="1"/>
            <a:r>
              <a:rPr lang="es-MX" altLang="en-US" sz="2000" dirty="0" smtClean="0"/>
              <a:t>Un problema</a:t>
            </a:r>
            <a:r>
              <a:rPr sz="2000" dirty="0" smtClean="0"/>
              <a:t> </a:t>
            </a:r>
            <a:r>
              <a:rPr lang="es-MX" altLang="en-US" sz="2000" dirty="0" smtClean="0"/>
              <a:t>importante</a:t>
            </a:r>
            <a:r>
              <a:rPr sz="2000" dirty="0" smtClean="0"/>
              <a:t> </a:t>
            </a:r>
            <a:r>
              <a:rPr lang="es-MX" altLang="en-US" sz="2000" dirty="0" smtClean="0"/>
              <a:t>fue</a:t>
            </a:r>
            <a:r>
              <a:rPr sz="2000" dirty="0" smtClean="0"/>
              <a:t> </a:t>
            </a:r>
            <a:r>
              <a:rPr lang="es-MX" altLang="en-US" sz="2000" dirty="0" smtClean="0"/>
              <a:t>la</a:t>
            </a:r>
            <a:r>
              <a:rPr sz="2000" dirty="0" smtClean="0"/>
              <a:t> </a:t>
            </a:r>
            <a:r>
              <a:rPr lang="es-MX" altLang="en-US" sz="2000" dirty="0" smtClean="0"/>
              <a:t>falta de conectividad a Internet</a:t>
            </a:r>
            <a:r>
              <a:rPr sz="2000" dirty="0" smtClean="0"/>
              <a:t> </a:t>
            </a:r>
            <a:r>
              <a:rPr lang="es-MX" altLang="en-US" sz="2000" dirty="0" smtClean="0"/>
              <a:t>dentro</a:t>
            </a:r>
            <a:r>
              <a:rPr sz="2000" dirty="0" smtClean="0"/>
              <a:t> </a:t>
            </a:r>
            <a:r>
              <a:rPr lang="es-MX" altLang="en-US" sz="2000" dirty="0" smtClean="0"/>
              <a:t>del</a:t>
            </a:r>
            <a:r>
              <a:rPr sz="2000" dirty="0" smtClean="0"/>
              <a:t> </a:t>
            </a:r>
            <a:r>
              <a:rPr lang="es-MX" altLang="en-US" sz="2000" dirty="0" smtClean="0"/>
              <a:t>bosque, por lo que los datos debían guardarse</a:t>
            </a:r>
            <a:r>
              <a:rPr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s-MX" altLang="en-US" sz="2000" dirty="0" smtClean="0"/>
              <a:t>en</a:t>
            </a:r>
            <a:r>
              <a:rPr sz="2000" dirty="0" smtClean="0"/>
              <a:t> </a:t>
            </a:r>
            <a:r>
              <a:rPr lang="es-MX" altLang="en-US" sz="2000" dirty="0" smtClean="0"/>
              <a:t>los</a:t>
            </a:r>
            <a:r>
              <a:rPr sz="2000" dirty="0" smtClean="0"/>
              <a:t> </a:t>
            </a:r>
            <a:r>
              <a:rPr lang="es-MX" altLang="en-US" sz="2000" dirty="0" smtClean="0"/>
              <a:t>dispositivos portátiles</a:t>
            </a:r>
            <a:r>
              <a:rPr sz="2000" dirty="0" smtClean="0"/>
              <a:t> </a:t>
            </a:r>
            <a:r>
              <a:rPr lang="es-MX" altLang="en-US" sz="2000" dirty="0" smtClean="0"/>
              <a:t>durante</a:t>
            </a:r>
            <a:r>
              <a:rPr sz="2000" dirty="0" smtClean="0"/>
              <a:t> </a:t>
            </a:r>
            <a:r>
              <a:rPr lang="es-MX" altLang="en-US" sz="2000" dirty="0" smtClean="0"/>
              <a:t>el</a:t>
            </a:r>
            <a:r>
              <a:rPr sz="2000" dirty="0" smtClean="0"/>
              <a:t> </a:t>
            </a:r>
            <a:r>
              <a:rPr lang="es-MX" altLang="en-US" sz="2000" dirty="0" smtClean="0"/>
              <a:t>día.</a:t>
            </a:r>
            <a:endParaRPr lang="es-ES" altLang="en-US" sz="2000" dirty="0" smtClean="0"/>
          </a:p>
          <a:p>
            <a:pPr eaLnBrk="1" hangingPunct="1"/>
            <a:r>
              <a:rPr lang="es-MX" altLang="en-US" sz="2000" dirty="0" smtClean="0"/>
              <a:t>Más adelante, los datos de</a:t>
            </a:r>
            <a:r>
              <a:rPr sz="2000" dirty="0" smtClean="0"/>
              <a:t> </a:t>
            </a:r>
            <a:r>
              <a:rPr lang="es-MX" altLang="en-US" sz="2000" dirty="0" smtClean="0"/>
              <a:t>los</a:t>
            </a:r>
            <a:r>
              <a:rPr sz="2000" dirty="0" smtClean="0"/>
              <a:t> </a:t>
            </a:r>
            <a:r>
              <a:rPr lang="es-MX" altLang="en-US" sz="2000" dirty="0" smtClean="0"/>
              <a:t>dispositivos portátiles</a:t>
            </a:r>
            <a:r>
              <a:rPr sz="2000" dirty="0" smtClean="0"/>
              <a:t> </a:t>
            </a:r>
            <a:r>
              <a:rPr lang="es-MX" altLang="en-US" sz="2000" dirty="0" smtClean="0"/>
              <a:t>se subían a una base de datos local con conexiones USB</a:t>
            </a:r>
            <a:r>
              <a:rPr sz="2000" dirty="0" smtClean="0"/>
              <a:t> </a:t>
            </a:r>
            <a:r>
              <a:rPr lang="es-MX" altLang="en-US" sz="2000" dirty="0" smtClean="0"/>
              <a:t>o SMS, </a:t>
            </a:r>
            <a:r>
              <a:rPr lang="es-MX" altLang="en-US" sz="2000" dirty="0" err="1" smtClean="0"/>
              <a:t>MMS</a:t>
            </a:r>
            <a:r>
              <a:rPr lang="es-MX" altLang="en-US" sz="2000" dirty="0" smtClean="0"/>
              <a:t> </a:t>
            </a:r>
            <a:br>
              <a:rPr lang="es-MX" altLang="en-US" sz="2000" dirty="0" smtClean="0"/>
            </a:br>
            <a:r>
              <a:rPr lang="es-MX" altLang="en-US" sz="2000" dirty="0" smtClean="0"/>
              <a:t>o Bluetooth.</a:t>
            </a:r>
          </a:p>
          <a:p>
            <a:pPr eaLnBrk="1" hangingPunct="1"/>
            <a:r>
              <a:rPr lang="es-MX" altLang="en-US" sz="2000" dirty="0" smtClean="0"/>
              <a:t>La batería de los</a:t>
            </a:r>
            <a:r>
              <a:rPr sz="2000" dirty="0" smtClean="0"/>
              <a:t> </a:t>
            </a:r>
            <a:r>
              <a:rPr lang="es-MX" altLang="en-US" sz="2000" dirty="0" smtClean="0"/>
              <a:t>dispositivos</a:t>
            </a:r>
            <a:r>
              <a:rPr sz="2000" dirty="0" smtClean="0"/>
              <a:t> </a:t>
            </a:r>
            <a:r>
              <a:rPr lang="es-MX" altLang="en-US" sz="2000" dirty="0" smtClean="0"/>
              <a:t>portátiles</a:t>
            </a:r>
            <a:r>
              <a:rPr sz="2000" dirty="0" smtClean="0"/>
              <a:t> </a:t>
            </a:r>
            <a:r>
              <a:rPr lang="es-MX" altLang="en-US" sz="2000" dirty="0" smtClean="0"/>
              <a:t>tiene</a:t>
            </a:r>
            <a:r>
              <a:rPr sz="2000" dirty="0" smtClean="0"/>
              <a:t> </a:t>
            </a:r>
            <a:r>
              <a:rPr lang="es-MX" altLang="en-US" sz="2000" dirty="0" smtClean="0"/>
              <a:t>una duración</a:t>
            </a:r>
            <a:r>
              <a:rPr sz="2000" dirty="0" smtClean="0"/>
              <a:t> </a:t>
            </a:r>
            <a:r>
              <a:rPr lang="es-MX" altLang="en-US" sz="2000" dirty="0" smtClean="0"/>
              <a:t>limitada, pero</a:t>
            </a:r>
            <a:r>
              <a:rPr sz="2000" dirty="0" smtClean="0"/>
              <a:t> </a:t>
            </a:r>
            <a:r>
              <a:rPr lang="es-MX" altLang="en-US" sz="2000" dirty="0" smtClean="0"/>
              <a:t>esto</a:t>
            </a:r>
            <a:r>
              <a:rPr sz="2000" dirty="0" smtClean="0"/>
              <a:t> </a:t>
            </a:r>
            <a:r>
              <a:rPr lang="es-MX" altLang="en-US" sz="2000" dirty="0" smtClean="0"/>
              <a:t>se</a:t>
            </a:r>
            <a:r>
              <a:rPr sz="2000" dirty="0" smtClean="0"/>
              <a:t> </a:t>
            </a:r>
            <a:r>
              <a:rPr lang="es-MX" altLang="en-US" sz="2000" dirty="0" smtClean="0"/>
              <a:t>solucionó</a:t>
            </a:r>
            <a:r>
              <a:rPr sz="2000" dirty="0" smtClean="0"/>
              <a:t> </a:t>
            </a:r>
            <a:r>
              <a:rPr lang="es-MX" altLang="en-US" sz="2000" dirty="0" smtClean="0"/>
              <a:t>con cargadores solares.</a:t>
            </a:r>
            <a:endParaRPr lang="es-ES" altLang="en-US" sz="2000" dirty="0" smtClean="0"/>
          </a:p>
          <a:p>
            <a:pPr eaLnBrk="1" hangingPunct="1"/>
            <a:endParaRPr lang="es-E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1103313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n-US" sz="2800" dirty="0"/>
              <a:t>Proyecto de investigación de la</a:t>
            </a:r>
            <a:r>
              <a:rPr sz="2800" dirty="0" smtClean="0"/>
              <a:t> </a:t>
            </a:r>
            <a:r>
              <a:rPr lang="es-MX" altLang="en-US" sz="2800" dirty="0"/>
              <a:t>Universidad </a:t>
            </a:r>
            <a:r>
              <a:rPr lang="es-MX" altLang="en-US" sz="2800" dirty="0" smtClean="0"/>
              <a:t/>
            </a:r>
            <a:br>
              <a:rPr lang="es-MX" altLang="en-US" sz="2800" dirty="0" smtClean="0"/>
            </a:br>
            <a:r>
              <a:rPr lang="es-MX" altLang="en-US" sz="2800" dirty="0" smtClean="0"/>
              <a:t>de</a:t>
            </a:r>
            <a:r>
              <a:rPr sz="2800" dirty="0" smtClean="0"/>
              <a:t> </a:t>
            </a:r>
            <a:r>
              <a:rPr lang="es-MX" altLang="en-US" sz="2800" dirty="0"/>
              <a:t>Wageningen</a:t>
            </a:r>
            <a:endParaRPr lang="es-ES" sz="2800" dirty="0"/>
          </a:p>
        </p:txBody>
      </p:sp>
      <p:sp>
        <p:nvSpPr>
          <p:cNvPr id="3686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366463"/>
            <a:ext cx="8521700" cy="4535693"/>
          </a:xfrm>
        </p:spPr>
        <p:txBody>
          <a:bodyPr/>
          <a:lstStyle/>
          <a:p>
            <a:pPr eaLnBrk="1" hangingPunct="1"/>
            <a:r>
              <a:rPr lang="es-ES" altLang="en-US" sz="1600" dirty="0" smtClean="0"/>
              <a:t>Los expertos verificaron la exactitud de las mediciones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en una muestra de las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parcelas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medidas y calcularon la reserva de carbono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con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ecuaciones </a:t>
            </a:r>
            <a:r>
              <a:rPr lang="es-ES" altLang="en-US" sz="1600" dirty="0" err="1" smtClean="0"/>
              <a:t>alométricas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locales.</a:t>
            </a:r>
          </a:p>
          <a:p>
            <a:pPr eaLnBrk="1" hangingPunct="1"/>
            <a:r>
              <a:rPr lang="es-ES" altLang="en-US" sz="1600" dirty="0" smtClean="0"/>
              <a:t>Hubo un alto nivel de coincidencia entre las mediciones de las poblaciones locales y las de los expertos, pero al primer grupo le insumió más tiempo</a:t>
            </a:r>
            <a:r>
              <a:rPr lang="es-ES" sz="1600" dirty="0" smtClean="0"/>
              <a:t> </a:t>
            </a:r>
            <a:br>
              <a:rPr lang="es-ES" sz="1600" dirty="0" smtClean="0"/>
            </a:br>
            <a:r>
              <a:rPr lang="es-ES" altLang="en-US" sz="1600" dirty="0" smtClean="0"/>
              <a:t>la tarea.</a:t>
            </a:r>
          </a:p>
          <a:p>
            <a:pPr eaLnBrk="1" hangingPunct="1"/>
            <a:r>
              <a:rPr lang="es-ES" altLang="en-US" sz="1600" dirty="0" smtClean="0"/>
              <a:t>Se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determinó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que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los datos de texto de los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supervisores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de la comunidad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eran más exactos</a:t>
            </a:r>
            <a:r>
              <a:rPr lang="es-ES" sz="1600" dirty="0" smtClean="0"/>
              <a:t> cuando </a:t>
            </a:r>
            <a:r>
              <a:rPr lang="es-ES" altLang="en-US" sz="1600" dirty="0" smtClean="0"/>
              <a:t>la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pantalla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mostraba una lista de opciones (y no debían ingresarse las respuestas manualmente), aunque los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datos numéricos se ingresaron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con exactitud.</a:t>
            </a:r>
          </a:p>
          <a:p>
            <a:pPr eaLnBrk="1" hangingPunct="1"/>
            <a:r>
              <a:rPr lang="es-ES" altLang="en-US" sz="1600" dirty="0" smtClean="0"/>
              <a:t>El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costo de la recopilación de datos</a:t>
            </a:r>
            <a:r>
              <a:rPr lang="es-ES" sz="1600" dirty="0" smtClean="0"/>
              <a:t> fue de </a:t>
            </a:r>
            <a:r>
              <a:rPr lang="es-ES" altLang="en-US" sz="1600" dirty="0" err="1" smtClean="0"/>
              <a:t>US$1,2</a:t>
            </a:r>
            <a:r>
              <a:rPr lang="es-ES" altLang="en-US" sz="1600" dirty="0" smtClean="0"/>
              <a:t> </a:t>
            </a:r>
            <a:r>
              <a:rPr lang="es-ES" altLang="en-US" sz="1600" dirty="0"/>
              <a:t>por ha </a:t>
            </a:r>
            <a:r>
              <a:rPr lang="es-ES" altLang="en-US" sz="1600" dirty="0" smtClean="0"/>
              <a:t>para</a:t>
            </a:r>
            <a:r>
              <a:rPr lang="es-ES" sz="1600" dirty="0" smtClean="0"/>
              <a:t> los</a:t>
            </a:r>
            <a:r>
              <a:rPr lang="es-ES" altLang="en-US" sz="1600" dirty="0" smtClean="0"/>
              <a:t> miembros de la</a:t>
            </a:r>
            <a:r>
              <a:rPr lang="es-ES" sz="1600" dirty="0" smtClean="0"/>
              <a:t> </a:t>
            </a:r>
            <a:r>
              <a:rPr lang="es-ES" altLang="en-US" sz="1600" dirty="0" smtClean="0"/>
              <a:t>comunidad, </a:t>
            </a:r>
            <a:r>
              <a:rPr lang="es-ES" altLang="en-US" sz="1600" dirty="0" err="1" smtClean="0"/>
              <a:t>US$3,2</a:t>
            </a:r>
            <a:r>
              <a:rPr lang="es-ES" altLang="en-US" sz="1600" dirty="0" smtClean="0"/>
              <a:t> por ha para los expertos locales y de </a:t>
            </a:r>
            <a:r>
              <a:rPr lang="es-ES" altLang="en-US" sz="1600" dirty="0" err="1" smtClean="0"/>
              <a:t>US$6,4</a:t>
            </a:r>
            <a:r>
              <a:rPr lang="es-ES" altLang="en-US" sz="1600" dirty="0" smtClean="0"/>
              <a:t> por ha para los expertos nacionales (universidad).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1131888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n-US" sz="2800" dirty="0"/>
              <a:t>Proyecto de investigación de la</a:t>
            </a:r>
            <a:r>
              <a:rPr sz="2800" dirty="0" smtClean="0"/>
              <a:t> </a:t>
            </a:r>
            <a:r>
              <a:rPr lang="es-MX" altLang="en-US" sz="2800" dirty="0"/>
              <a:t>Universidad </a:t>
            </a:r>
            <a:r>
              <a:rPr lang="es-MX" altLang="en-US" sz="2800" dirty="0" smtClean="0"/>
              <a:t/>
            </a:r>
            <a:br>
              <a:rPr lang="es-MX" altLang="en-US" sz="2800" dirty="0" smtClean="0"/>
            </a:br>
            <a:r>
              <a:rPr lang="es-MX" altLang="en-US" sz="2800" dirty="0" smtClean="0"/>
              <a:t>de</a:t>
            </a:r>
            <a:r>
              <a:rPr sz="2800" dirty="0" smtClean="0"/>
              <a:t> </a:t>
            </a:r>
            <a:r>
              <a:rPr lang="es-MX" altLang="en-US" sz="2800" dirty="0"/>
              <a:t>Wageningen</a:t>
            </a:r>
            <a:endParaRPr lang="es-ES" sz="2800" dirty="0"/>
          </a:p>
        </p:txBody>
      </p:sp>
      <p:sp>
        <p:nvSpPr>
          <p:cNvPr id="37892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586959"/>
            <a:ext cx="8521700" cy="4358244"/>
          </a:xfrm>
        </p:spPr>
        <p:txBody>
          <a:bodyPr/>
          <a:lstStyle/>
          <a:p>
            <a:pPr eaLnBrk="1" hangingPunct="1"/>
            <a:r>
              <a:rPr lang="es-ES" altLang="en-US" sz="1800" dirty="0" smtClean="0"/>
              <a:t>Se utilizó una serie temporal de imágenes de SPOT 5 (2007-11) </a:t>
            </a:r>
            <a:br>
              <a:rPr lang="es-ES" altLang="en-US" sz="1800" dirty="0" smtClean="0"/>
            </a:br>
            <a:r>
              <a:rPr lang="es-ES" altLang="en-US" sz="1800" dirty="0" smtClean="0"/>
              <a:t>para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determinar las áreas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que</a:t>
            </a:r>
            <a:r>
              <a:rPr lang="es-ES" sz="1800" dirty="0" smtClean="0"/>
              <a:t> se </a:t>
            </a:r>
            <a:r>
              <a:rPr lang="es-ES" altLang="en-US" sz="1800" dirty="0" smtClean="0"/>
              <a:t>habían visto afectadas por disturbios en este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período: esto</a:t>
            </a:r>
            <a:r>
              <a:rPr lang="es-ES" sz="1800" dirty="0" smtClean="0"/>
              <a:t> permitió comparar los</a:t>
            </a:r>
            <a:r>
              <a:rPr lang="es-ES" altLang="en-US" sz="1800" dirty="0" smtClean="0"/>
              <a:t> datos de la comunidad sobre las áreas de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disturbio.</a:t>
            </a:r>
          </a:p>
          <a:p>
            <a:pPr eaLnBrk="1" hangingPunct="1"/>
            <a:r>
              <a:rPr lang="es-ES" altLang="en-US" sz="1800" dirty="0" smtClean="0"/>
              <a:t>Hubo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una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correlación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muy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alta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entre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los informes de la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comunidad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sobre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la incidencia y el patrón temporal de los disturbios producidos en los bosques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pequeños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y medianos,</a:t>
            </a:r>
            <a:r>
              <a:rPr lang="es-ES" sz="1800" dirty="0" smtClean="0"/>
              <a:t> como se</a:t>
            </a:r>
            <a:r>
              <a:rPr lang="es-ES" altLang="en-US" sz="1800" dirty="0" smtClean="0"/>
              <a:t> muestra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las imágenes de SPOT, pero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las comunidades tendieron a subestimar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el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área de disturbios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</a:t>
            </a:r>
            <a:r>
              <a:rPr lang="es-ES" sz="1800" dirty="0" smtClean="0"/>
              <a:t> los </a:t>
            </a:r>
            <a:r>
              <a:rPr lang="es-ES" altLang="en-US" sz="1800" dirty="0" smtClean="0"/>
              <a:t>bosques grandes.</a:t>
            </a:r>
          </a:p>
          <a:p>
            <a:pPr eaLnBrk="1" hangingPunct="1"/>
            <a:r>
              <a:rPr lang="es-ES" altLang="en-US" sz="1800" dirty="0" smtClean="0"/>
              <a:t>Además, las comunidades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pudieron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identificar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áreas de disturbios </a:t>
            </a:r>
            <a:br>
              <a:rPr lang="es-ES" altLang="en-US" sz="1800" dirty="0" smtClean="0"/>
            </a:br>
            <a:r>
              <a:rPr lang="es-ES" altLang="en-US" sz="1800" dirty="0" smtClean="0"/>
              <a:t>de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tala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selectiva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que</a:t>
            </a:r>
            <a:r>
              <a:rPr lang="es-ES" sz="1800" dirty="0" smtClean="0"/>
              <a:t> escapan a </a:t>
            </a:r>
            <a:r>
              <a:rPr lang="es-ES" altLang="en-US" sz="1800" dirty="0" smtClean="0"/>
              <a:t>la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detección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remota.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110331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2800" dirty="0" smtClean="0"/>
              <a:t>Proyecto de investigación de la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Universidad </a:t>
            </a:r>
            <a:br>
              <a:rPr lang="es-ES" altLang="en-US" sz="2800" dirty="0" smtClean="0"/>
            </a:br>
            <a:r>
              <a:rPr lang="es-ES" altLang="en-US" sz="2800" dirty="0" smtClean="0"/>
              <a:t>de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Wageningen</a:t>
            </a:r>
            <a:endParaRPr lang="es-ES" sz="2800" dirty="0"/>
          </a:p>
        </p:txBody>
      </p:sp>
      <p:sp>
        <p:nvSpPr>
          <p:cNvPr id="3891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629760"/>
            <a:ext cx="8521700" cy="474889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s-ES" altLang="en-US" sz="1800" dirty="0" smtClean="0"/>
              <a:t>Un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hallazgo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importante de este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estudio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que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incluso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las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imágenes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 alta resolución (SPOT 5) no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detectan todos los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disturbios; para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esto, resulta indispensable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información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terrestre local</a:t>
            </a:r>
            <a:r>
              <a:rPr lang="es-ES" sz="1800" dirty="0" smtClean="0"/>
              <a:t>.</a:t>
            </a:r>
            <a:endParaRPr lang="es-ES" altLang="en-US" sz="1800" dirty="0" smtClean="0"/>
          </a:p>
          <a:p>
            <a:pPr eaLnBrk="1" hangingPunct="1">
              <a:lnSpc>
                <a:spcPct val="100000"/>
              </a:lnSpc>
            </a:pPr>
            <a:r>
              <a:rPr lang="es-ES" altLang="en-US" sz="1800" dirty="0" smtClean="0"/>
              <a:t>Esto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resalta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necesidad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 contar con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sistemas de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información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que combinen los datos recopilados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localmente con la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detección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remota.</a:t>
            </a:r>
          </a:p>
          <a:p>
            <a:pPr eaLnBrk="1" hangingPunct="1">
              <a:lnSpc>
                <a:spcPct val="100000"/>
              </a:lnSpc>
            </a:pPr>
            <a:r>
              <a:rPr lang="es-ES" altLang="en-US" sz="1800" dirty="0" smtClean="0"/>
              <a:t>Puede encontrarse más información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sobre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este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proyecto en: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altLang="en-US" sz="1800" dirty="0" err="1" smtClean="0"/>
              <a:t>Pratihast</a:t>
            </a:r>
            <a:r>
              <a:rPr lang="es-ES" altLang="en-US" sz="1800" dirty="0" smtClean="0"/>
              <a:t> y otros (2013), </a:t>
            </a:r>
            <a:r>
              <a:rPr lang="es-ES" altLang="en-US" sz="1800" i="1" dirty="0" smtClean="0"/>
              <a:t>Mobile </a:t>
            </a:r>
            <a:r>
              <a:rPr lang="es-ES" altLang="en-US" sz="1800" i="1" dirty="0" err="1" smtClean="0"/>
              <a:t>devices</a:t>
            </a:r>
            <a:r>
              <a:rPr lang="es-ES" sz="1800" i="1" dirty="0" smtClean="0"/>
              <a:t> </a:t>
            </a:r>
            <a:r>
              <a:rPr lang="es-ES" altLang="en-US" sz="1800" i="1" dirty="0" err="1" smtClean="0"/>
              <a:t>for</a:t>
            </a:r>
            <a:r>
              <a:rPr lang="es-ES" sz="1800" i="1" dirty="0" smtClean="0"/>
              <a:t> </a:t>
            </a:r>
            <a:r>
              <a:rPr lang="es-ES" altLang="en-US" sz="1800" i="1" dirty="0" err="1" smtClean="0"/>
              <a:t>community-based</a:t>
            </a:r>
            <a:r>
              <a:rPr lang="es-ES" altLang="en-US" sz="1800" i="1" dirty="0" smtClean="0"/>
              <a:t> REDD+ </a:t>
            </a:r>
            <a:r>
              <a:rPr lang="es-ES" altLang="en-US" sz="1800" i="1" dirty="0" err="1" smtClean="0"/>
              <a:t>monitoring</a:t>
            </a:r>
            <a:r>
              <a:rPr lang="es-ES" altLang="en-US" sz="1800" i="1" dirty="0" smtClean="0"/>
              <a:t>: A case </a:t>
            </a:r>
            <a:r>
              <a:rPr lang="es-ES" altLang="en-US" sz="1800" i="1" dirty="0" err="1" smtClean="0"/>
              <a:t>study</a:t>
            </a:r>
            <a:r>
              <a:rPr lang="es-ES" sz="1800" i="1" dirty="0" smtClean="0"/>
              <a:t> </a:t>
            </a:r>
            <a:r>
              <a:rPr lang="es-ES" altLang="en-US" sz="1800" i="1" dirty="0" err="1" smtClean="0"/>
              <a:t>for</a:t>
            </a:r>
            <a:r>
              <a:rPr lang="es-ES" altLang="en-US" sz="1800" i="1" dirty="0" smtClean="0"/>
              <a:t> Central Viet Nam</a:t>
            </a:r>
            <a:r>
              <a:rPr lang="es-ES" altLang="en-US" sz="1800" dirty="0" smtClean="0"/>
              <a:t>, </a:t>
            </a:r>
            <a:r>
              <a:rPr lang="es-ES" altLang="en-US" sz="1800" i="1" dirty="0" err="1" smtClean="0"/>
              <a:t>Sensors</a:t>
            </a:r>
            <a:r>
              <a:rPr lang="es-ES" altLang="en-US" sz="1800" dirty="0" smtClean="0"/>
              <a:t> 2013, 13, 21-38 (acceso libre, disponible en http://www.mdpi.com/1424-8220/13/1/21).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86329"/>
          </a:xfrm>
        </p:spPr>
        <p:txBody>
          <a:bodyPr/>
          <a:lstStyle/>
          <a:p>
            <a:pPr lvl="1" eaLnBrk="1" hangingPunct="1">
              <a:defRPr/>
            </a:pPr>
            <a:r>
              <a:rPr lang="es-ES" altLang="en-US" sz="2800" dirty="0" smtClean="0"/>
              <a:t>Un proyecto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piloto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asistido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por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SNV</a:t>
            </a:r>
            <a:endParaRPr lang="es-ES" sz="2800" dirty="0"/>
          </a:p>
        </p:txBody>
      </p:sp>
      <p:sp>
        <p:nvSpPr>
          <p:cNvPr id="3994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365660"/>
            <a:ext cx="8521700" cy="4465122"/>
          </a:xfrm>
        </p:spPr>
        <p:txBody>
          <a:bodyPr/>
          <a:lstStyle/>
          <a:p>
            <a:pPr eaLnBrk="1" hangingPunct="1"/>
            <a:r>
              <a:rPr lang="es-ES" altLang="en-US" sz="2000" dirty="0" smtClean="0"/>
              <a:t>SNV ha estado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colaborando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con socios locales en Viet Nam para desarrollar un seguimiento piloto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participativo de REDD+.  Entre ellos se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incluyen:</a:t>
            </a:r>
          </a:p>
          <a:p>
            <a:pPr lvl="1" eaLnBrk="1" hangingPunct="1"/>
            <a:r>
              <a:rPr lang="es-ES" altLang="en-US" sz="1600" dirty="0" smtClean="0"/>
              <a:t>el Departamento de Desarrollo Agrícola y Rural</a:t>
            </a:r>
          </a:p>
          <a:p>
            <a:pPr lvl="1" eaLnBrk="1" hangingPunct="1"/>
            <a:r>
              <a:rPr lang="es-ES" altLang="en-US" sz="1600" dirty="0" smtClean="0"/>
              <a:t>el</a:t>
            </a:r>
            <a:r>
              <a:rPr lang="es-ES" sz="2000" dirty="0" smtClean="0"/>
              <a:t> </a:t>
            </a:r>
            <a:r>
              <a:rPr lang="es-ES" altLang="en-US" sz="1600" dirty="0" smtClean="0"/>
              <a:t>Parque Nacional </a:t>
            </a:r>
            <a:r>
              <a:rPr lang="es-ES" altLang="en-US" sz="1600" dirty="0" err="1" smtClean="0"/>
              <a:t>Cat</a:t>
            </a:r>
            <a:r>
              <a:rPr lang="es-ES" sz="2000" dirty="0" smtClean="0"/>
              <a:t> </a:t>
            </a:r>
            <a:r>
              <a:rPr lang="es-ES" altLang="en-US" sz="1600" dirty="0" smtClean="0"/>
              <a:t>Tien</a:t>
            </a:r>
          </a:p>
          <a:p>
            <a:pPr lvl="1" eaLnBrk="1" hangingPunct="1"/>
            <a:r>
              <a:rPr lang="es-ES" altLang="en-US" sz="1600" dirty="0" smtClean="0"/>
              <a:t>la</a:t>
            </a:r>
            <a:r>
              <a:rPr lang="es-ES" sz="2000" dirty="0" smtClean="0"/>
              <a:t> </a:t>
            </a:r>
            <a:r>
              <a:rPr lang="es-ES" altLang="en-US" sz="1600" dirty="0" err="1" smtClean="0"/>
              <a:t>Loc</a:t>
            </a:r>
            <a:r>
              <a:rPr lang="es-ES" sz="2000" dirty="0" smtClean="0"/>
              <a:t> </a:t>
            </a:r>
            <a:r>
              <a:rPr lang="es-ES" altLang="en-US" sz="1600" dirty="0" err="1" smtClean="0"/>
              <a:t>Bac</a:t>
            </a:r>
            <a:r>
              <a:rPr lang="es-ES" sz="2000" dirty="0" smtClean="0"/>
              <a:t> </a:t>
            </a:r>
            <a:r>
              <a:rPr lang="es-ES" altLang="en-US" sz="1600" dirty="0" err="1" smtClean="0"/>
              <a:t>Forestry</a:t>
            </a:r>
            <a:r>
              <a:rPr lang="es-ES" altLang="en-US" sz="1600" dirty="0" smtClean="0"/>
              <a:t> </a:t>
            </a:r>
            <a:r>
              <a:rPr lang="es-ES" altLang="en-US" sz="1600" dirty="0" err="1" smtClean="0"/>
              <a:t>CompanyLa</a:t>
            </a:r>
            <a:r>
              <a:rPr lang="es-ES" sz="2000" dirty="0" smtClean="0"/>
              <a:t> </a:t>
            </a:r>
            <a:r>
              <a:rPr lang="es-ES" altLang="en-US" sz="1600" dirty="0" err="1" smtClean="0"/>
              <a:t>Bao</a:t>
            </a:r>
            <a:r>
              <a:rPr lang="es-ES" altLang="en-US" sz="1600" dirty="0" smtClean="0"/>
              <a:t> Lam </a:t>
            </a:r>
            <a:r>
              <a:rPr lang="es-ES" altLang="en-US" sz="1600" dirty="0" err="1" smtClean="0"/>
              <a:t>Forestry</a:t>
            </a:r>
            <a:r>
              <a:rPr lang="es-ES" altLang="en-US" sz="1600" dirty="0" smtClean="0"/>
              <a:t> Company</a:t>
            </a:r>
          </a:p>
          <a:p>
            <a:pPr lvl="1" eaLnBrk="1" hangingPunct="1"/>
            <a:r>
              <a:rPr lang="es-ES" altLang="en-US" sz="1600" dirty="0" smtClean="0"/>
              <a:t>la Unidad de Protección Forestal del Distrito de </a:t>
            </a:r>
            <a:r>
              <a:rPr lang="es-ES" altLang="en-US" sz="1600" dirty="0" err="1" smtClean="0"/>
              <a:t>Bao</a:t>
            </a:r>
            <a:r>
              <a:rPr lang="es-ES" altLang="en-US" sz="1600" dirty="0" smtClean="0"/>
              <a:t> Lam</a:t>
            </a:r>
          </a:p>
          <a:p>
            <a:pPr lvl="1" eaLnBrk="1" hangingPunct="1"/>
            <a:r>
              <a:rPr lang="es-ES" altLang="en-US" sz="1600" dirty="0" smtClean="0"/>
              <a:t>las comunas de </a:t>
            </a:r>
            <a:r>
              <a:rPr lang="es-ES" altLang="en-US" sz="1600" dirty="0" err="1" smtClean="0"/>
              <a:t>Loc</a:t>
            </a:r>
            <a:r>
              <a:rPr lang="es-ES" altLang="en-US" sz="1600" dirty="0" smtClean="0"/>
              <a:t> Lam, </a:t>
            </a:r>
            <a:r>
              <a:rPr lang="es-ES" altLang="en-US" sz="1600" dirty="0" err="1" smtClean="0"/>
              <a:t>Loc</a:t>
            </a:r>
            <a:r>
              <a:rPr lang="es-ES" sz="2000" dirty="0" smtClean="0"/>
              <a:t> </a:t>
            </a:r>
            <a:r>
              <a:rPr lang="es-ES" altLang="en-US" sz="1600" dirty="0" err="1" smtClean="0"/>
              <a:t>Bac</a:t>
            </a:r>
            <a:r>
              <a:rPr lang="es-ES" altLang="en-US" sz="1600" dirty="0"/>
              <a:t> </a:t>
            </a:r>
            <a:r>
              <a:rPr lang="es-ES" altLang="en-US" sz="1600" dirty="0" smtClean="0"/>
              <a:t>y </a:t>
            </a:r>
            <a:r>
              <a:rPr lang="es-ES" altLang="en-US" sz="1600" dirty="0" err="1" smtClean="0"/>
              <a:t>Loc</a:t>
            </a:r>
            <a:r>
              <a:rPr lang="es-ES" sz="2000" dirty="0" smtClean="0"/>
              <a:t> </a:t>
            </a:r>
            <a:r>
              <a:rPr lang="es-ES" altLang="en-US" sz="1600" dirty="0" err="1" smtClean="0"/>
              <a:t>Bao</a:t>
            </a:r>
            <a:r>
              <a:rPr lang="es-ES" altLang="en-US" sz="1600" dirty="0" smtClean="0"/>
              <a:t> del distrito de </a:t>
            </a:r>
            <a:r>
              <a:rPr lang="es-ES" altLang="en-US" sz="1600" dirty="0" err="1" smtClean="0"/>
              <a:t>Bao</a:t>
            </a:r>
            <a:r>
              <a:rPr lang="es-ES" altLang="en-US" sz="1600" dirty="0" smtClean="0"/>
              <a:t> Lam</a:t>
            </a:r>
          </a:p>
          <a:p>
            <a:pPr lvl="1" eaLnBrk="1" hangingPunct="1"/>
            <a:r>
              <a:rPr lang="es-ES" altLang="en-US" sz="1600" dirty="0" smtClean="0"/>
              <a:t>la comunidad de </a:t>
            </a:r>
            <a:r>
              <a:rPr lang="es-ES" altLang="en-US" sz="1600" dirty="0" err="1" smtClean="0"/>
              <a:t>The</a:t>
            </a:r>
            <a:r>
              <a:rPr lang="es-ES" altLang="en-US" sz="1600" dirty="0" smtClean="0"/>
              <a:t> </a:t>
            </a:r>
            <a:r>
              <a:rPr lang="es-ES" altLang="en-US" sz="1600" dirty="0" err="1" smtClean="0"/>
              <a:t>Quoc</a:t>
            </a:r>
            <a:r>
              <a:rPr lang="es-ES" sz="2000" dirty="0" smtClean="0"/>
              <a:t> </a:t>
            </a:r>
            <a:r>
              <a:rPr lang="es-ES" altLang="en-US" sz="1600" dirty="0" err="1" smtClean="0"/>
              <a:t>Oai</a:t>
            </a:r>
            <a:r>
              <a:rPr lang="es-ES" altLang="en-US" sz="1600" dirty="0" smtClean="0"/>
              <a:t> del distrito de Da </a:t>
            </a:r>
            <a:r>
              <a:rPr lang="es-ES" altLang="en-US" sz="1600" dirty="0" err="1" smtClean="0"/>
              <a:t>Teh</a:t>
            </a:r>
            <a:endParaRPr lang="es-ES" altLang="en-US" sz="1600" dirty="0" smtClean="0"/>
          </a:p>
          <a:p>
            <a:pPr eaLnBrk="1" hangingPunct="1"/>
            <a:endParaRPr lang="es-E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n-US" sz="2800" dirty="0"/>
              <a:t>Un proyecto</a:t>
            </a:r>
            <a:r>
              <a:rPr sz="2800" dirty="0" smtClean="0"/>
              <a:t> </a:t>
            </a:r>
            <a:r>
              <a:rPr lang="es-MX" altLang="en-US" sz="2800" dirty="0"/>
              <a:t>piloto</a:t>
            </a:r>
            <a:r>
              <a:rPr sz="2800" dirty="0" smtClean="0"/>
              <a:t> </a:t>
            </a:r>
            <a:r>
              <a:rPr lang="es-MX" altLang="en-US" sz="2800" dirty="0"/>
              <a:t>asistido</a:t>
            </a:r>
            <a:r>
              <a:rPr sz="2800" dirty="0" smtClean="0"/>
              <a:t> </a:t>
            </a:r>
            <a:r>
              <a:rPr lang="es-MX" altLang="en-US" sz="2800" dirty="0"/>
              <a:t>por SNV</a:t>
            </a:r>
            <a:endParaRPr lang="es-ES" sz="2800" dirty="0"/>
          </a:p>
        </p:txBody>
      </p:sp>
      <p:sp>
        <p:nvSpPr>
          <p:cNvPr id="40964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520825"/>
            <a:ext cx="8521700" cy="4001201"/>
          </a:xfrm>
        </p:spPr>
        <p:txBody>
          <a:bodyPr/>
          <a:lstStyle/>
          <a:p>
            <a:pPr eaLnBrk="1" hangingPunct="1"/>
            <a:r>
              <a:rPr lang="es-ES" altLang="en-US" sz="2000" dirty="0" smtClean="0"/>
              <a:t>El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proyecto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piloto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comenzó en 2012.</a:t>
            </a:r>
          </a:p>
          <a:p>
            <a:pPr eaLnBrk="1" hangingPunct="1"/>
            <a:r>
              <a:rPr lang="es-ES" altLang="en-US" sz="2000" dirty="0" smtClean="0"/>
              <a:t>Se establecieron 11 equipos de seguimiento local y un equipo técnico provincial.</a:t>
            </a:r>
          </a:p>
          <a:p>
            <a:pPr eaLnBrk="1" hangingPunct="1"/>
            <a:r>
              <a:rPr lang="es-ES" altLang="en-US" sz="2000" dirty="0" smtClean="0"/>
              <a:t>Cada equipo consta de un personal técnico de una compañía forestal del Estado, el Parque Nacional </a:t>
            </a:r>
            <a:r>
              <a:rPr lang="es-ES" altLang="en-US" sz="2000" dirty="0" err="1" smtClean="0"/>
              <a:t>Cat</a:t>
            </a:r>
            <a:r>
              <a:rPr lang="es-ES" altLang="en-US" sz="2000" dirty="0" smtClean="0"/>
              <a:t> Tien, el </a:t>
            </a:r>
            <a:r>
              <a:rPr lang="es-ES" altLang="en-US" sz="2000" dirty="0" err="1" smtClean="0">
                <a:solidFill>
                  <a:srgbClr val="FF0000"/>
                </a:solidFill>
              </a:rPr>
              <a:t>SFPD</a:t>
            </a:r>
            <a:r>
              <a:rPr lang="es-ES" altLang="en-US" sz="2000" dirty="0" smtClean="0"/>
              <a:t> </a:t>
            </a:r>
            <a:br>
              <a:rPr lang="es-ES" altLang="en-US" sz="2000" dirty="0" smtClean="0"/>
            </a:br>
            <a:r>
              <a:rPr lang="es-ES" altLang="en-US" sz="2000" dirty="0" smtClean="0"/>
              <a:t>del distrito o los comités del pueblo de la comuna y el </a:t>
            </a:r>
            <a:br>
              <a:rPr lang="es-ES" altLang="en-US" sz="2000" dirty="0" smtClean="0"/>
            </a:br>
            <a:r>
              <a:rPr lang="es-ES" altLang="en-US" sz="2000" dirty="0" smtClean="0"/>
              <a:t>pueblo local. </a:t>
            </a:r>
          </a:p>
          <a:p>
            <a:pPr eaLnBrk="1" hangingPunct="1"/>
            <a:r>
              <a:rPr lang="es-ES" altLang="en-US" sz="2000" dirty="0" smtClean="0"/>
              <a:t>Los equipos abarcan cuatro comunas en dos distritos diferentes en Lam Dong, una provincia en las tierras altas centrales de Viet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Un equipo de seguimiento</a:t>
            </a:r>
            <a:endParaRPr lang="es-ES" dirty="0"/>
          </a:p>
        </p:txBody>
      </p:sp>
      <p:pic>
        <p:nvPicPr>
          <p:cNvPr id="41989" name="3 Imagen" descr="http://m.snvworld.org/sites/www.snvworld.org/files/styles/middenkolom/public/tekstpagina/beeld/dsc_0443.jpg?itok=Xzkd17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3" y="1211388"/>
            <a:ext cx="71135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90"/>
            <a:ext cx="8442796" cy="598486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2800" dirty="0" smtClean="0"/>
              <a:t>Un proyecto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piloto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asistido</a:t>
            </a:r>
            <a:r>
              <a:rPr lang="es-ES" sz="2800" dirty="0" smtClean="0"/>
              <a:t> </a:t>
            </a:r>
            <a:r>
              <a:rPr lang="es-ES" altLang="en-US" sz="2800" dirty="0" smtClean="0"/>
              <a:t>por SNV</a:t>
            </a:r>
            <a:endParaRPr lang="es-ES" sz="2800" dirty="0"/>
          </a:p>
        </p:txBody>
      </p:sp>
      <p:sp>
        <p:nvSpPr>
          <p:cNvPr id="43012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981195"/>
            <a:ext cx="8521700" cy="4548249"/>
          </a:xfrm>
        </p:spPr>
        <p:txBody>
          <a:bodyPr/>
          <a:lstStyle/>
          <a:p>
            <a:pPr eaLnBrk="1" hangingPunct="1"/>
            <a:r>
              <a:rPr lang="es-ES" altLang="en-US" sz="1500" dirty="0" smtClean="0"/>
              <a:t>Se capacitó a los equipos de seguimiento locales para utilizar los equipos necesarios, identificar las parcelas de muestreo, y medir y registrar los datos.</a:t>
            </a:r>
          </a:p>
          <a:p>
            <a:pPr eaLnBrk="1" hangingPunct="1"/>
            <a:r>
              <a:rPr lang="es-ES" altLang="en-US" sz="1500" dirty="0" smtClean="0"/>
              <a:t>Cada equipo cuenta con hojas de datos, mapa de la cubierta forestal, receptor </a:t>
            </a:r>
            <a:br>
              <a:rPr lang="es-ES" altLang="en-US" sz="1500" dirty="0" smtClean="0"/>
            </a:br>
            <a:r>
              <a:rPr lang="es-ES" altLang="en-US" sz="1500" dirty="0" smtClean="0"/>
              <a:t>de GPS, clinómetro, cinta de diámetro, cuerdas para establecer parcelas, martillo </a:t>
            </a:r>
            <a:br>
              <a:rPr lang="es-ES" altLang="en-US" sz="1500" dirty="0" smtClean="0"/>
            </a:br>
            <a:r>
              <a:rPr lang="es-ES" altLang="en-US" sz="1500" dirty="0" smtClean="0"/>
              <a:t>y clavos, etiquetas, hamacas, mochilas, cuchillos, etc., y un manual de seguimiento participativo del carbono, que se redactó especialmente para el ejercicio y al que puede accederse en: </a:t>
            </a:r>
            <a:r>
              <a:rPr lang="es-ES" altLang="en-US" sz="1500" dirty="0" smtClean="0">
                <a:hlinkClick r:id="rId2"/>
              </a:rPr>
              <a:t>http</a:t>
            </a:r>
            <a:r>
              <a:rPr lang="es-ES" altLang="en-US" sz="1500" dirty="0">
                <a:hlinkClick r:id="rId2"/>
              </a:rPr>
              <a:t>://</a:t>
            </a:r>
            <a:r>
              <a:rPr lang="es-ES" altLang="en-US" sz="1500" u="sng" dirty="0" smtClean="0">
                <a:hlinkClick r:id="rId2"/>
              </a:rPr>
              <a:t>www.snvworld.org/en/redd/publications/participatory-carbon-monitoring-manual-for-local-people</a:t>
            </a:r>
            <a:r>
              <a:rPr lang="es-ES" altLang="en-US" sz="1500" dirty="0" smtClean="0"/>
              <a:t>.</a:t>
            </a:r>
            <a:r>
              <a:rPr lang="es-ES" sz="1500" dirty="0" smtClean="0"/>
              <a:t/>
            </a:r>
            <a:br>
              <a:rPr lang="es-ES" sz="1500" dirty="0" smtClean="0"/>
            </a:br>
            <a:endParaRPr lang="es-ES" altLang="en-US" sz="1500" u="sng" dirty="0" smtClean="0"/>
          </a:p>
          <a:p>
            <a:pPr lvl="1" eaLnBrk="1" hangingPunct="1">
              <a:spcBef>
                <a:spcPts val="500"/>
              </a:spcBef>
            </a:pPr>
            <a:r>
              <a:rPr lang="es-ES" altLang="en-US" sz="1500" i="1" u="sng" dirty="0" smtClean="0"/>
              <a:t>TENGA EN CUENTA que en este proyecto, a diferencia de lo que sucedió </a:t>
            </a:r>
            <a:br>
              <a:rPr lang="es-ES" altLang="en-US" sz="1500" i="1" u="sng" dirty="0" smtClean="0"/>
            </a:br>
            <a:r>
              <a:rPr lang="es-ES" altLang="en-US" sz="1500" i="1" u="sng" dirty="0" smtClean="0"/>
              <a:t>con los otros, no se utilizaron dispositivos electrónicos portátiles para la captura de datos.</a:t>
            </a:r>
          </a:p>
          <a:p>
            <a:pPr lvl="1" eaLnBrk="1" hangingPunct="1">
              <a:spcBef>
                <a:spcPts val="500"/>
              </a:spcBef>
            </a:pPr>
            <a:r>
              <a:rPr lang="es-ES" altLang="en-US" sz="1500" i="1" u="sng" dirty="0" smtClean="0"/>
              <a:t>TENGA EN CUENTA también que no se intentó vincular los datos locales </a:t>
            </a:r>
            <a:br>
              <a:rPr lang="es-ES" altLang="en-US" sz="1500" i="1" u="sng" dirty="0" smtClean="0"/>
            </a:br>
            <a:r>
              <a:rPr lang="es-ES" altLang="en-US" sz="1500" i="1" u="sng" dirty="0" smtClean="0"/>
              <a:t>con los datos a niveles superiores a través de la detección remota. </a:t>
            </a:r>
          </a:p>
          <a:p>
            <a:pPr eaLnBrk="1" hangingPunct="1">
              <a:buFont typeface="Wingdings" pitchFamily="2" charset="2"/>
              <a:buNone/>
            </a:pPr>
            <a:endParaRPr lang="es-ES" altLang="en-US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Ejemplos de países: </a:t>
            </a:r>
            <a:r>
              <a:rPr lang="en-US" sz="3200" dirty="0" smtClean="0"/>
              <a:t>VIET NAM</a:t>
            </a:r>
            <a:endParaRPr lang="es-ES" dirty="0"/>
          </a:p>
        </p:txBody>
      </p:sp>
      <p:sp>
        <p:nvSpPr>
          <p:cNvPr id="2662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473200"/>
            <a:ext cx="8116887" cy="4451350"/>
          </a:xfrm>
        </p:spPr>
        <p:txBody>
          <a:bodyPr/>
          <a:lstStyle/>
          <a:p>
            <a:pPr eaLnBrk="1" hangingPunct="1"/>
            <a:r>
              <a:rPr lang="es-ES" altLang="en-US" sz="2000" dirty="0" smtClean="0"/>
              <a:t>Viet </a:t>
            </a:r>
            <a:r>
              <a:rPr lang="es-ES" altLang="en-US" sz="2000" dirty="0"/>
              <a:t>Nam es</a:t>
            </a:r>
            <a:r>
              <a:rPr lang="es-ES" sz="2000" dirty="0"/>
              <a:t> </a:t>
            </a:r>
            <a:r>
              <a:rPr lang="es-ES" altLang="en-US" sz="2000" dirty="0"/>
              <a:t>uno de los</a:t>
            </a:r>
            <a:r>
              <a:rPr lang="es-ES" sz="2000" dirty="0"/>
              <a:t> </a:t>
            </a:r>
            <a:r>
              <a:rPr lang="es-ES" altLang="en-US" sz="2000" dirty="0"/>
              <a:t>pocos</a:t>
            </a:r>
            <a:r>
              <a:rPr lang="es-ES" sz="2000" dirty="0"/>
              <a:t> </a:t>
            </a:r>
            <a:r>
              <a:rPr lang="es-ES" altLang="en-US" sz="2000" dirty="0"/>
              <a:t>países en los que</a:t>
            </a:r>
            <a:r>
              <a:rPr lang="es-ES" sz="2000" dirty="0"/>
              <a:t> </a:t>
            </a:r>
            <a:r>
              <a:rPr lang="es-ES" altLang="en-US" sz="2000" dirty="0"/>
              <a:t>se</a:t>
            </a:r>
            <a:r>
              <a:rPr lang="es-ES" sz="2000" dirty="0"/>
              <a:t> han integrado</a:t>
            </a:r>
            <a:r>
              <a:rPr lang="es-ES" altLang="en-US" sz="2000" dirty="0"/>
              <a:t> datos generados</a:t>
            </a:r>
            <a:r>
              <a:rPr lang="es-ES" sz="2000" dirty="0"/>
              <a:t> </a:t>
            </a:r>
            <a:r>
              <a:rPr lang="es-ES" altLang="en-US" sz="2000" dirty="0"/>
              <a:t>por la comunidad en</a:t>
            </a:r>
            <a:r>
              <a:rPr lang="es-ES" sz="2000" dirty="0"/>
              <a:t> </a:t>
            </a:r>
            <a:r>
              <a:rPr lang="es-ES" altLang="en-US" sz="2000" dirty="0"/>
              <a:t>sistemas</a:t>
            </a:r>
            <a:r>
              <a:rPr lang="es-ES" sz="2000" dirty="0"/>
              <a:t> </a:t>
            </a:r>
            <a:r>
              <a:rPr lang="es-ES" altLang="en-US" sz="2000" dirty="0"/>
              <a:t>de información</a:t>
            </a:r>
            <a:r>
              <a:rPr lang="es-ES" sz="2000" dirty="0"/>
              <a:t> </a:t>
            </a:r>
            <a:r>
              <a:rPr lang="es-ES" altLang="en-US" sz="2000" dirty="0"/>
              <a:t>más grandes (aunque</a:t>
            </a:r>
            <a:r>
              <a:rPr lang="es-ES" sz="2000" dirty="0"/>
              <a:t> la experiencia aún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no </a:t>
            </a:r>
            <a:r>
              <a:rPr lang="es-ES" sz="2000" dirty="0"/>
              <a:t>se </a:t>
            </a:r>
            <a:r>
              <a:rPr lang="es-ES" sz="2000" dirty="0" smtClean="0"/>
              <a:t>realizó </a:t>
            </a:r>
            <a:r>
              <a:rPr lang="es-ES" sz="2000" dirty="0"/>
              <a:t>a nivel </a:t>
            </a:r>
            <a:r>
              <a:rPr lang="es-ES" altLang="en-US" sz="2000" dirty="0"/>
              <a:t>nacional). </a:t>
            </a:r>
          </a:p>
          <a:p>
            <a:pPr eaLnBrk="1" hangingPunct="1"/>
            <a:r>
              <a:rPr lang="es-ES" altLang="en-US" sz="2000" dirty="0" smtClean="0"/>
              <a:t>A continuación presentamos</a:t>
            </a:r>
            <a:r>
              <a:rPr lang="es-ES" dirty="0" smtClean="0"/>
              <a:t> </a:t>
            </a:r>
            <a:r>
              <a:rPr lang="es-ES" altLang="en-US" sz="2000" dirty="0" smtClean="0"/>
              <a:t>una</a:t>
            </a:r>
            <a:r>
              <a:rPr lang="es-ES" dirty="0" smtClean="0"/>
              <a:t> </a:t>
            </a:r>
            <a:r>
              <a:rPr lang="es-ES" altLang="en-US" sz="2000" dirty="0" smtClean="0"/>
              <a:t>descripción general </a:t>
            </a:r>
            <a:br>
              <a:rPr lang="es-ES" altLang="en-US" sz="2000" dirty="0" smtClean="0"/>
            </a:br>
            <a:r>
              <a:rPr lang="es-ES" altLang="en-US" sz="2000" dirty="0" smtClean="0"/>
              <a:t>de tres proyectos</a:t>
            </a:r>
            <a:r>
              <a:rPr lang="es-ES" dirty="0" smtClean="0"/>
              <a:t> </a:t>
            </a:r>
            <a:r>
              <a:rPr lang="es-ES" altLang="en-US" sz="2000" dirty="0" smtClean="0"/>
              <a:t>diferentes:  </a:t>
            </a:r>
          </a:p>
          <a:p>
            <a:pPr lvl="1" eaLnBrk="1" hangingPunct="1"/>
            <a:r>
              <a:rPr lang="es-ES" altLang="en-US" sz="2000" dirty="0" smtClean="0"/>
              <a:t>el proyecto</a:t>
            </a:r>
            <a:r>
              <a:rPr lang="es-ES" dirty="0" smtClean="0"/>
              <a:t> </a:t>
            </a:r>
            <a:r>
              <a:rPr lang="es-ES" altLang="en-US" sz="2000" dirty="0" smtClean="0"/>
              <a:t>Sumernet</a:t>
            </a:r>
          </a:p>
          <a:p>
            <a:pPr lvl="1" eaLnBrk="1" hangingPunct="1"/>
            <a:r>
              <a:rPr lang="es-ES" altLang="en-US" sz="2000" dirty="0" smtClean="0"/>
              <a:t>un proyecto de</a:t>
            </a:r>
            <a:r>
              <a:rPr lang="es-ES" dirty="0" smtClean="0"/>
              <a:t> </a:t>
            </a:r>
            <a:r>
              <a:rPr lang="es-ES" altLang="en-US" sz="2000" dirty="0" smtClean="0"/>
              <a:t>investigación liderado por la</a:t>
            </a:r>
            <a:r>
              <a:rPr lang="es-ES" dirty="0" smtClean="0"/>
              <a:t> </a:t>
            </a:r>
            <a:r>
              <a:rPr lang="es-ES" altLang="en-US" sz="2000" dirty="0" smtClean="0"/>
              <a:t>Universidad de</a:t>
            </a:r>
            <a:r>
              <a:rPr lang="es-ES" dirty="0" smtClean="0"/>
              <a:t> </a:t>
            </a:r>
            <a:r>
              <a:rPr lang="es-ES" altLang="en-US" sz="2000" dirty="0" smtClean="0"/>
              <a:t>Wageningen</a:t>
            </a:r>
          </a:p>
          <a:p>
            <a:pPr lvl="1" eaLnBrk="1" hangingPunct="1"/>
            <a:r>
              <a:rPr lang="es-ES" altLang="en-US" sz="2000" dirty="0" smtClean="0"/>
              <a:t>un proyecto</a:t>
            </a:r>
            <a:r>
              <a:rPr lang="es-ES" dirty="0" smtClean="0"/>
              <a:t> </a:t>
            </a:r>
            <a:r>
              <a:rPr lang="es-ES" altLang="en-US" sz="2000" dirty="0" smtClean="0"/>
              <a:t>piloto</a:t>
            </a:r>
            <a:r>
              <a:rPr lang="es-ES" dirty="0" smtClean="0"/>
              <a:t> </a:t>
            </a:r>
            <a:r>
              <a:rPr lang="es-ES" altLang="en-US" sz="2000" dirty="0" smtClean="0"/>
              <a:t>asistido</a:t>
            </a:r>
            <a:r>
              <a:rPr lang="es-ES" dirty="0" smtClean="0"/>
              <a:t> </a:t>
            </a:r>
            <a:r>
              <a:rPr lang="es-ES" altLang="en-US" sz="2000" dirty="0" smtClean="0"/>
              <a:t>por SNV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646111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Principales conclusiones del proyecto piloto</a:t>
            </a:r>
            <a:endParaRPr lang="es-ES" sz="2800" dirty="0"/>
          </a:p>
        </p:txBody>
      </p:sp>
      <p:sp>
        <p:nvSpPr>
          <p:cNvPr id="4403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317029"/>
            <a:ext cx="8521700" cy="4298639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s-ES" altLang="en-US" sz="1600" dirty="0" smtClean="0"/>
              <a:t>Siempre es necesario brindar capacitación suficiente a todos los miembros </a:t>
            </a:r>
            <a:br>
              <a:rPr lang="es-ES" altLang="en-US" sz="1600" dirty="0" smtClean="0"/>
            </a:br>
            <a:r>
              <a:rPr lang="es-ES" altLang="en-US" sz="1600" dirty="0" smtClean="0"/>
              <a:t>del equipo con ejercicios prácticos sobre el terreno.</a:t>
            </a:r>
          </a:p>
          <a:p>
            <a:pPr eaLnBrk="1" hangingPunct="1">
              <a:lnSpc>
                <a:spcPts val="2000"/>
              </a:lnSpc>
            </a:pPr>
            <a:r>
              <a:rPr lang="es-ES" altLang="en-US" sz="1600" dirty="0" smtClean="0"/>
              <a:t>Los manuales de gestión participativa del carbono son necesarios y útiles para los líderes del equipo.</a:t>
            </a:r>
          </a:p>
          <a:p>
            <a:pPr eaLnBrk="1" hangingPunct="1">
              <a:lnSpc>
                <a:spcPts val="2000"/>
              </a:lnSpc>
            </a:pPr>
            <a:r>
              <a:rPr lang="es-ES" altLang="en-US" sz="1600" dirty="0" smtClean="0"/>
              <a:t>Un equipo de cinco personas (un jefe de equipo [con conocimientos técnicos] y cuatro miembros del equipo [población local]) es adecuado en términos de asignación de carga de trabajo y de tareas para las actividades de recopilación </a:t>
            </a:r>
            <a:br>
              <a:rPr lang="es-ES" altLang="en-US" sz="1600" dirty="0" smtClean="0"/>
            </a:br>
            <a:r>
              <a:rPr lang="es-ES" altLang="en-US" sz="1600" dirty="0" smtClean="0"/>
              <a:t>de datos de las parcelas.</a:t>
            </a:r>
          </a:p>
          <a:p>
            <a:pPr eaLnBrk="1" hangingPunct="1">
              <a:lnSpc>
                <a:spcPts val="2000"/>
              </a:lnSpc>
            </a:pPr>
            <a:r>
              <a:rPr lang="es-ES" altLang="en-US" sz="1600" dirty="0" smtClean="0"/>
              <a:t>La población local conoce bien la configuración geográfica de las áreas forestales, lo que hace que el traslado por los bosques sea más rápido </a:t>
            </a:r>
            <a:br>
              <a:rPr lang="es-ES" altLang="en-US" sz="1600" dirty="0" smtClean="0"/>
            </a:br>
            <a:r>
              <a:rPr lang="es-ES" altLang="en-US" sz="1600" dirty="0" smtClean="0"/>
              <a:t>y más fácil.</a:t>
            </a:r>
          </a:p>
          <a:p>
            <a:pPr eaLnBrk="1" hangingPunct="1">
              <a:lnSpc>
                <a:spcPts val="2000"/>
              </a:lnSpc>
            </a:pPr>
            <a:r>
              <a:rPr lang="es-ES" altLang="en-US" sz="1600" dirty="0" smtClean="0"/>
              <a:t>Los equipos están capacitados para llevar a cabo, en forma independiente, la tarea de identificar las parcelas y recopilar datos sobre estas, pero es demasiado pronto obtener conclusiones sobre la confiabilidad de los datos recopilados.</a:t>
            </a:r>
          </a:p>
          <a:p>
            <a:pPr eaLnBrk="1" hangingPunct="1">
              <a:lnSpc>
                <a:spcPts val="2000"/>
              </a:lnSpc>
            </a:pPr>
            <a:endParaRPr lang="es-E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62706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Principales conclusiones del proyecto piloto</a:t>
            </a:r>
            <a:endParaRPr lang="es-ES" sz="2800" dirty="0"/>
          </a:p>
        </p:txBody>
      </p:sp>
      <p:sp>
        <p:nvSpPr>
          <p:cNvPr id="4506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85062" y="1183101"/>
            <a:ext cx="8521700" cy="4192463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es-ES" altLang="en-US" sz="1600" dirty="0" smtClean="0"/>
              <a:t>Al los habitantes locales que integran el equipo, que generalmente poseen bajo nivel educativo y pocas habilidades de lectoescritura, les resulta difícil utilizar el receptor de GPS y el clinómetro, leer los mapas y completar las planillas de datos. </a:t>
            </a:r>
          </a:p>
          <a:p>
            <a:pPr eaLnBrk="1" hangingPunct="1">
              <a:lnSpc>
                <a:spcPts val="2200"/>
              </a:lnSpc>
            </a:pPr>
            <a:r>
              <a:rPr lang="es-ES" altLang="en-US" sz="1600" dirty="0" smtClean="0"/>
              <a:t>La población local es más apta para el trabajo manual, como el establecimiento de parcelas, la medición de diámetro de los árboles y la preparación logística.</a:t>
            </a:r>
          </a:p>
          <a:p>
            <a:pPr eaLnBrk="1" hangingPunct="1">
              <a:lnSpc>
                <a:spcPts val="2200"/>
              </a:lnSpc>
            </a:pPr>
            <a:r>
              <a:rPr lang="es-ES" altLang="en-US" sz="1600" dirty="0" smtClean="0"/>
              <a:t>El trabajo técnico, como el uso de los receptores de GPS y el registro de datos con hojas de datos, está en manos del jefe de equipo, que posee formación técnica.</a:t>
            </a:r>
          </a:p>
          <a:p>
            <a:pPr eaLnBrk="1" hangingPunct="1">
              <a:lnSpc>
                <a:spcPts val="2200"/>
              </a:lnSpc>
            </a:pPr>
            <a:r>
              <a:rPr lang="es-ES" altLang="en-US" sz="1600" dirty="0" smtClean="0"/>
              <a:t>Las condiciones difíciles y las grandes áreas geográficas implican que a veces el equipo tiene que permanecer durante la noche en los bosques.</a:t>
            </a:r>
          </a:p>
          <a:p>
            <a:pPr eaLnBrk="1" hangingPunct="1">
              <a:lnSpc>
                <a:spcPts val="2200"/>
              </a:lnSpc>
            </a:pPr>
            <a:r>
              <a:rPr lang="es-ES" altLang="en-US" sz="1600" dirty="0" smtClean="0"/>
              <a:t>La identificación de las especies de árboles es difícil para la mayoría </a:t>
            </a:r>
            <a:br>
              <a:rPr lang="es-ES" altLang="en-US" sz="1600" dirty="0" smtClean="0"/>
            </a:br>
            <a:r>
              <a:rPr lang="es-ES" altLang="en-US" sz="1600" dirty="0" smtClean="0"/>
              <a:t>de los equipos.</a:t>
            </a:r>
          </a:p>
          <a:p>
            <a:pPr eaLnBrk="1" hangingPunct="1">
              <a:lnSpc>
                <a:spcPts val="2200"/>
              </a:lnSpc>
            </a:pPr>
            <a:endParaRPr lang="es-E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Ubicaciones de los tres proyectos descriptos </a:t>
            </a:r>
            <a:br>
              <a:rPr lang="es-ES" dirty="0" smtClean="0"/>
            </a:br>
            <a:r>
              <a:rPr lang="es-ES" dirty="0" smtClean="0"/>
              <a:t>en este módulo</a:t>
            </a:r>
          </a:p>
          <a:p>
            <a:endParaRPr lang="es-ES" dirty="0" smtClean="0"/>
          </a:p>
          <a:p>
            <a:pPr>
              <a:buNone/>
            </a:pPr>
            <a:r>
              <a:rPr lang="es-ES" sz="1200" dirty="0" smtClean="0"/>
              <a:t>    Mapa cortesía de Wikipedia</a:t>
            </a:r>
            <a:endParaRPr lang="es-ES" sz="1200" dirty="0"/>
          </a:p>
        </p:txBody>
      </p:sp>
      <p:pic>
        <p:nvPicPr>
          <p:cNvPr id="1026" name="Picture 2" descr="C:\Users\Margaret\Documents\Documents CIGA\Documents\Other consultancy work\WB training materials on CBM\VietnameseProvinces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099" y="320635"/>
            <a:ext cx="3249378" cy="5664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lvl="1" eaLnBrk="1" hangingPunct="1">
              <a:defRPr/>
            </a:pPr>
            <a:r>
              <a:rPr lang="es-MX" altLang="en-US" dirty="0"/>
              <a:t>El proyecto</a:t>
            </a:r>
            <a:r>
              <a:rPr dirty="0" smtClean="0"/>
              <a:t> </a:t>
            </a:r>
            <a:r>
              <a:rPr lang="es-MX" altLang="en-US" dirty="0"/>
              <a:t>Sumernet</a:t>
            </a:r>
            <a:endParaRPr lang="es-ES" dirty="0"/>
          </a:p>
        </p:txBody>
      </p:sp>
      <p:sp>
        <p:nvSpPr>
          <p:cNvPr id="27652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323975"/>
            <a:ext cx="8081962" cy="4600575"/>
          </a:xfrm>
        </p:spPr>
        <p:txBody>
          <a:bodyPr/>
          <a:lstStyle/>
          <a:p>
            <a:pPr eaLnBrk="1" hangingPunct="1"/>
            <a:r>
              <a:rPr lang="es-ES" altLang="en-US" sz="2000" dirty="0" smtClean="0"/>
              <a:t>El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proyecto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Sumernet (que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también tiene centros en Tailandia y Laos)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intenta promover</a:t>
            </a:r>
            <a:r>
              <a:rPr lang="es-ES" sz="2000" dirty="0" smtClean="0"/>
              <a:t> </a:t>
            </a:r>
            <a:r>
              <a:rPr lang="es-ES" altLang="en-US" sz="2000" dirty="0" smtClean="0"/>
              <a:t>la integración de los sistemas de datos a nivel local y nacional/regional.</a:t>
            </a:r>
          </a:p>
          <a:p>
            <a:pPr eaLnBrk="1" hangingPunct="1"/>
            <a:r>
              <a:rPr lang="es-ES" altLang="en-US" sz="2000" dirty="0" smtClean="0"/>
              <a:t>El objetivo de este proyecto consiste en investigar, elaborar y probar métodos para </a:t>
            </a:r>
            <a:r>
              <a:rPr lang="es-ES" altLang="en-US" sz="2000" b="1" dirty="0" smtClean="0"/>
              <a:t>integrar la medición comunitaria y participativa del carbono y el seguimiento del carbono biótico aéreo con la detección remota, los sistemas de información geográfica (SIG) y herramientas web para la presentación de informes</a:t>
            </a:r>
            <a:r>
              <a:rPr lang="es-ES" altLang="en-US" sz="2000" dirty="0" smtClean="0"/>
              <a:t>, como el sistema de medición, notificación y verificación (MNV) para REDD+ y actividades de secuestro de carbono agroforestal. </a:t>
            </a:r>
          </a:p>
          <a:p>
            <a:pPr eaLnBrk="1" hangingPunct="1"/>
            <a:endParaRPr lang="es-E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58921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dirty="0" smtClean="0"/>
              <a:t>El proyecto</a:t>
            </a:r>
            <a:r>
              <a:rPr lang="es-ES" dirty="0" smtClean="0"/>
              <a:t> </a:t>
            </a:r>
            <a:r>
              <a:rPr lang="es-ES" altLang="en-US" dirty="0" smtClean="0"/>
              <a:t>Sumernet</a:t>
            </a:r>
            <a:endParaRPr lang="es-ES" dirty="0"/>
          </a:p>
        </p:txBody>
      </p:sp>
      <p:sp>
        <p:nvSpPr>
          <p:cNvPr id="2867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73186" y="952748"/>
            <a:ext cx="8070850" cy="4429496"/>
          </a:xfrm>
        </p:spPr>
        <p:txBody>
          <a:bodyPr/>
          <a:lstStyle/>
          <a:p>
            <a:pPr eaLnBrk="1" hangingPunct="1"/>
            <a:r>
              <a:rPr lang="es-ES" altLang="en-US" sz="1800" dirty="0" smtClean="0"/>
              <a:t>Las actividades de campo en Viet Nam tienen lugar en la aldea </a:t>
            </a:r>
            <a:r>
              <a:rPr lang="es-ES" altLang="en-US" sz="1800" dirty="0" err="1" smtClean="0"/>
              <a:t>Na</a:t>
            </a:r>
            <a:r>
              <a:rPr lang="es-ES" sz="1800" dirty="0" smtClean="0"/>
              <a:t> </a:t>
            </a:r>
            <a:r>
              <a:rPr lang="es-ES" altLang="en-US" sz="1800" dirty="0" err="1" smtClean="0"/>
              <a:t>Muc</a:t>
            </a:r>
            <a:r>
              <a:rPr lang="es-ES" altLang="en-US" sz="1800" dirty="0" smtClean="0"/>
              <a:t>, comuna de Van Minh, y en la aldea Tu </a:t>
            </a:r>
            <a:r>
              <a:rPr lang="es-ES" altLang="en-US" sz="1800" dirty="0" err="1" smtClean="0"/>
              <a:t>Dooc</a:t>
            </a:r>
            <a:r>
              <a:rPr lang="es-ES" sz="1800" dirty="0" smtClean="0"/>
              <a:t>, </a:t>
            </a:r>
            <a:r>
              <a:rPr lang="es-ES" altLang="en-US" sz="1800" dirty="0" smtClean="0"/>
              <a:t>comuna de </a:t>
            </a:r>
            <a:r>
              <a:rPr lang="es-ES" altLang="en-US" sz="1800" dirty="0" err="1" smtClean="0"/>
              <a:t>Lang</a:t>
            </a:r>
            <a:r>
              <a:rPr lang="es-ES" altLang="en-US" sz="1800" dirty="0" smtClean="0"/>
              <a:t> San, ambas en el distrito de </a:t>
            </a:r>
            <a:r>
              <a:rPr lang="es-ES" altLang="en-US" sz="1800" dirty="0" err="1" smtClean="0"/>
              <a:t>Na</a:t>
            </a:r>
            <a:r>
              <a:rPr lang="es-ES" sz="1800" dirty="0" smtClean="0"/>
              <a:t> </a:t>
            </a:r>
            <a:r>
              <a:rPr lang="es-ES" altLang="en-US" sz="1800" dirty="0" err="1" smtClean="0"/>
              <a:t>Ri</a:t>
            </a:r>
            <a:r>
              <a:rPr lang="es-ES" altLang="en-US" sz="1800" dirty="0" smtClean="0"/>
              <a:t>, provincia de </a:t>
            </a:r>
            <a:r>
              <a:rPr lang="es-ES" altLang="en-US" sz="1800" dirty="0" err="1" smtClean="0"/>
              <a:t>Bac</a:t>
            </a:r>
            <a:r>
              <a:rPr lang="es-ES" altLang="en-US" sz="1800" dirty="0" smtClean="0"/>
              <a:t> Kan, cerca de 200 km al norte de </a:t>
            </a:r>
            <a:r>
              <a:rPr lang="es-ES" altLang="en-US" sz="1800" dirty="0" err="1" smtClean="0"/>
              <a:t>Hanoi</a:t>
            </a:r>
            <a:r>
              <a:rPr lang="es-ES" sz="1800" dirty="0" smtClean="0"/>
              <a:t> </a:t>
            </a:r>
          </a:p>
          <a:p>
            <a:pPr eaLnBrk="1" hangingPunct="1"/>
            <a:r>
              <a:rPr lang="es-ES" altLang="en-US" sz="1800" dirty="0" smtClean="0"/>
              <a:t>Estas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aldeas están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cerca de la reserva forestal de Kim </a:t>
            </a:r>
            <a:r>
              <a:rPr lang="es-ES" altLang="en-US" sz="1800" dirty="0" err="1" smtClean="0"/>
              <a:t>Hy</a:t>
            </a:r>
            <a:r>
              <a:rPr lang="es-ES" altLang="en-US" sz="1800" dirty="0" smtClean="0"/>
              <a:t>, un área protegida de 18 555 ha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establecida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en 1997</a:t>
            </a:r>
          </a:p>
          <a:p>
            <a:pPr eaLnBrk="1" hangingPunct="1"/>
            <a:r>
              <a:rPr lang="es-ES" altLang="en-US" sz="1800" dirty="0" smtClean="0"/>
              <a:t>La aldea Tu </a:t>
            </a:r>
            <a:r>
              <a:rPr lang="es-ES" altLang="en-US" sz="1800" dirty="0" err="1" smtClean="0"/>
              <a:t>Dooc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está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en la zona oficial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 amortiguación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 la reserva</a:t>
            </a:r>
          </a:p>
          <a:p>
            <a:pPr eaLnBrk="1" hangingPunct="1"/>
            <a:r>
              <a:rPr lang="es-ES" altLang="en-US" sz="1800" dirty="0" smtClean="0"/>
              <a:t>Ambas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comunidades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tienen documentación de “libro rojo” (es decir, derechos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 tenencia) para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gestionar los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bosques</a:t>
            </a:r>
            <a:r>
              <a:rPr lang="es-ES" sz="1800" dirty="0" smtClean="0"/>
              <a:t> </a:t>
            </a:r>
            <a:r>
              <a:rPr lang="es-ES" altLang="en-US" sz="1800" dirty="0" smtClean="0"/>
              <a:t>de la comunidad:  </a:t>
            </a:r>
          </a:p>
          <a:p>
            <a:pPr lvl="1" eaLnBrk="1" hangingPunct="1"/>
            <a:r>
              <a:rPr lang="es-ES" altLang="en-US" sz="1800" dirty="0" smtClean="0"/>
              <a:t>Aldea </a:t>
            </a:r>
            <a:r>
              <a:rPr lang="es-ES" altLang="en-US" sz="1800" dirty="0" err="1" smtClean="0"/>
              <a:t>Na</a:t>
            </a:r>
            <a:r>
              <a:rPr lang="es-ES" sz="1800" dirty="0" smtClean="0"/>
              <a:t> </a:t>
            </a:r>
            <a:r>
              <a:rPr lang="es-ES" altLang="en-US" sz="1800" dirty="0" err="1" smtClean="0"/>
              <a:t>Muc</a:t>
            </a:r>
            <a:r>
              <a:rPr lang="es-ES" altLang="en-US" sz="1800" dirty="0" smtClean="0"/>
              <a:t>: 118,3 ha </a:t>
            </a:r>
          </a:p>
          <a:p>
            <a:pPr lvl="1" eaLnBrk="1" hangingPunct="1"/>
            <a:r>
              <a:rPr lang="es-ES" altLang="en-US" sz="1800" dirty="0" smtClean="0"/>
              <a:t>Aldea </a:t>
            </a:r>
            <a:r>
              <a:rPr lang="es-ES" altLang="en-US" sz="1800" dirty="0" err="1" smtClean="0"/>
              <a:t>Dooc</a:t>
            </a:r>
            <a:r>
              <a:rPr lang="es-ES" altLang="en-US" sz="1800" dirty="0" smtClean="0"/>
              <a:t>: 45,1 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541708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</a:t>
            </a:r>
            <a:r>
              <a:rPr lang="es-MX" altLang="en-US" dirty="0"/>
              <a:t>El proyecto</a:t>
            </a:r>
            <a:r>
              <a:rPr dirty="0" smtClean="0"/>
              <a:t> </a:t>
            </a:r>
            <a:r>
              <a:rPr lang="es-MX" altLang="en-US" dirty="0"/>
              <a:t>Sumernet</a:t>
            </a:r>
            <a:endParaRPr lang="es-ES" dirty="0"/>
          </a:p>
        </p:txBody>
      </p:sp>
      <p:sp>
        <p:nvSpPr>
          <p:cNvPr id="2970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890316"/>
            <a:ext cx="8319551" cy="4832350"/>
          </a:xfrm>
        </p:spPr>
        <p:txBody>
          <a:bodyPr/>
          <a:lstStyle/>
          <a:p>
            <a:pPr eaLnBrk="1" hangingPunct="1"/>
            <a:r>
              <a:rPr lang="es-ES" altLang="en-US" sz="1550" dirty="0" smtClean="0"/>
              <a:t>Se elaborará una guía de MNV para integrar la medición participativa del carbono de la comunidad y el seguimiento con detección satelital remota y SIG como un producto de este proyecto.</a:t>
            </a:r>
            <a:r>
              <a:rPr lang="es-ES" sz="1550" dirty="0" smtClean="0"/>
              <a:t/>
            </a:r>
            <a:br>
              <a:rPr lang="es-ES" sz="1550" dirty="0" smtClean="0"/>
            </a:br>
            <a:r>
              <a:rPr lang="es-ES" altLang="en-US" sz="1550" i="1" dirty="0" smtClean="0"/>
              <a:t>Consulte también los resultados del proyecto en el número 55 de </a:t>
            </a:r>
            <a:r>
              <a:rPr lang="es-ES" altLang="en-US" sz="1550" i="1" dirty="0" err="1" smtClean="0"/>
              <a:t>European</a:t>
            </a:r>
            <a:r>
              <a:rPr lang="es-ES" altLang="en-US" sz="1550" i="1" dirty="0" smtClean="0"/>
              <a:t> Tropical </a:t>
            </a:r>
            <a:r>
              <a:rPr lang="es-ES" altLang="en-US" sz="1550" i="1" dirty="0" err="1" smtClean="0"/>
              <a:t>Forest</a:t>
            </a:r>
            <a:r>
              <a:rPr lang="es-ES" altLang="en-US" sz="1550" i="1" dirty="0" smtClean="0"/>
              <a:t> </a:t>
            </a:r>
            <a:r>
              <a:rPr lang="es-ES" altLang="en-US" sz="1550" i="1" dirty="0" err="1" smtClean="0"/>
              <a:t>Research</a:t>
            </a:r>
            <a:r>
              <a:rPr lang="es-ES" altLang="en-US" sz="1550" i="1" dirty="0" smtClean="0"/>
              <a:t> Network News: </a:t>
            </a:r>
            <a:r>
              <a:rPr lang="es-ES" sz="1550" u="sng" dirty="0" smtClean="0">
                <a:hlinkClick r:id="rId2"/>
              </a:rPr>
              <a:t>http</a:t>
            </a:r>
            <a:r>
              <a:rPr lang="es-ES" sz="1550" u="sng" dirty="0">
                <a:hlinkClick r:id="rId2"/>
              </a:rPr>
              <a:t>://www.etfrn.org/index.php?id=1</a:t>
            </a:r>
            <a:r>
              <a:rPr lang="es-ES" altLang="en-US" sz="1550" dirty="0" smtClean="0"/>
              <a:t>.</a:t>
            </a:r>
          </a:p>
          <a:p>
            <a:pPr eaLnBrk="1" hangingPunct="1"/>
            <a:r>
              <a:rPr lang="es-ES" altLang="en-US" sz="1550" dirty="0" smtClean="0"/>
              <a:t>Las actividades incluyeron la capacitación de la población local para establecer parcelas de muestreo permanentes:</a:t>
            </a:r>
          </a:p>
          <a:p>
            <a:pPr lvl="1" eaLnBrk="1" hangingPunct="1"/>
            <a:r>
              <a:rPr lang="es-ES" altLang="en-US" sz="1550" dirty="0" smtClean="0"/>
              <a:t>Se estableció un total de 32 parcelas en el bosque perenne y 8 en otros tipos de bosques en las dos comunidades, en parcelas de bosques que pertenecen a miembros individuales de la comunidad. </a:t>
            </a:r>
          </a:p>
          <a:p>
            <a:pPr lvl="1" eaLnBrk="1" hangingPunct="1"/>
            <a:r>
              <a:rPr lang="es-ES" altLang="en-US" sz="1550" dirty="0" smtClean="0"/>
              <a:t>Las mediciones biométricas fueron llevadas a cabo por 5 miembros de la comunidad; en este ejercicio no se utilizaron dispositivos portátiles.</a:t>
            </a:r>
          </a:p>
          <a:p>
            <a:pPr eaLnBrk="1" hangingPunct="1"/>
            <a:endParaRPr lang="es-ES" altLang="en-US" sz="15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</a:t>
            </a:r>
            <a:r>
              <a:rPr lang="es-MX" altLang="en-US" dirty="0"/>
              <a:t>El proyecto</a:t>
            </a:r>
            <a:r>
              <a:rPr dirty="0" smtClean="0"/>
              <a:t> </a:t>
            </a:r>
            <a:r>
              <a:rPr lang="es-MX" altLang="en-US" dirty="0"/>
              <a:t>Sumernet</a:t>
            </a:r>
            <a:endParaRPr lang="es-ES" dirty="0"/>
          </a:p>
        </p:txBody>
      </p:sp>
      <p:sp>
        <p:nvSpPr>
          <p:cNvPr id="30725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4792663" y="1835150"/>
            <a:ext cx="4140200" cy="408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E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s-E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s-MX" altLang="en-US" dirty="0" smtClean="0"/>
              <a:t>Toma de mediciones </a:t>
            </a:r>
            <a:br>
              <a:rPr lang="es-MX" altLang="en-US" dirty="0" smtClean="0"/>
            </a:br>
            <a:r>
              <a:rPr lang="es-MX" altLang="en-US" dirty="0" smtClean="0"/>
              <a:t>de diámetro a la altura del pecho en Viet Nam</a:t>
            </a:r>
          </a:p>
        </p:txBody>
      </p:sp>
      <p:pic>
        <p:nvPicPr>
          <p:cNvPr id="30726" name="Picture 2" descr="C:\Users\Margaret\Documents\Documents CIGA\Documents\Other consultancy work\WB training materials on CBM\image Vietnam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528888"/>
            <a:ext cx="3278187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</a:t>
            </a:r>
            <a:r>
              <a:rPr lang="es-MX" altLang="en-US" dirty="0"/>
              <a:t>El proyecto</a:t>
            </a:r>
            <a:r>
              <a:rPr dirty="0" smtClean="0"/>
              <a:t> </a:t>
            </a:r>
            <a:r>
              <a:rPr lang="es-MX" altLang="en-US" dirty="0"/>
              <a:t>Sumernet</a:t>
            </a:r>
            <a:endParaRPr lang="es-ES" dirty="0"/>
          </a:p>
        </p:txBody>
      </p:sp>
      <p:sp>
        <p:nvSpPr>
          <p:cNvPr id="3174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96938" y="1259568"/>
            <a:ext cx="8521700" cy="4001201"/>
          </a:xfrm>
        </p:spPr>
        <p:txBody>
          <a:bodyPr/>
          <a:lstStyle/>
          <a:p>
            <a:pPr eaLnBrk="1" hangingPunct="1"/>
            <a:r>
              <a:rPr lang="es-MX" altLang="en-US" sz="1800" dirty="0" smtClean="0"/>
              <a:t>Los datos se ingresaron</a:t>
            </a:r>
            <a:r>
              <a:rPr sz="1800" dirty="0" smtClean="0"/>
              <a:t> </a:t>
            </a:r>
            <a:r>
              <a:rPr lang="es-MX" altLang="en-US" sz="1800" dirty="0" smtClean="0"/>
              <a:t>luego</a:t>
            </a:r>
            <a:r>
              <a:rPr sz="1800" dirty="0" smtClean="0"/>
              <a:t> </a:t>
            </a:r>
            <a:r>
              <a:rPr lang="es-MX" altLang="en-US" sz="1800" dirty="0" smtClean="0"/>
              <a:t>en una herramienta de MNV forestal segura en línea en </a:t>
            </a:r>
            <a:r>
              <a:rPr lang="es-MX" altLang="en-US" sz="1800" u="sng" dirty="0" smtClean="0"/>
              <a:t>http:/mrv.carbon2markets.org</a:t>
            </a:r>
            <a:r>
              <a:rPr lang="es-MX" altLang="en-US" sz="1800" dirty="0" smtClean="0"/>
              <a:t>, para la</a:t>
            </a:r>
            <a:r>
              <a:rPr sz="1800" dirty="0" smtClean="0"/>
              <a:t> </a:t>
            </a:r>
            <a:r>
              <a:rPr lang="es-MX" altLang="en-US" sz="1800" dirty="0" smtClean="0"/>
              <a:t>que se requiere</a:t>
            </a:r>
            <a:r>
              <a:rPr sz="1800" dirty="0" smtClean="0"/>
              <a:t> </a:t>
            </a:r>
            <a:r>
              <a:rPr lang="es-MX" altLang="en-US" sz="1800" dirty="0" smtClean="0"/>
              <a:t>una</a:t>
            </a:r>
            <a:r>
              <a:rPr sz="1800" dirty="0" smtClean="0"/>
              <a:t> </a:t>
            </a:r>
            <a:r>
              <a:rPr lang="es-MX" altLang="en-US" sz="1800" dirty="0" smtClean="0"/>
              <a:t>contraseña (consulte las instrucciones en el</a:t>
            </a:r>
            <a:r>
              <a:rPr sz="1800" dirty="0" smtClean="0"/>
              <a:t> </a:t>
            </a:r>
            <a:r>
              <a:rPr lang="es-MX" altLang="en-US" sz="1800" dirty="0" smtClean="0"/>
              <a:t>sitio web).</a:t>
            </a:r>
          </a:p>
          <a:p>
            <a:pPr eaLnBrk="1" hangingPunct="1"/>
            <a:r>
              <a:rPr lang="es-MX" altLang="en-US" sz="1800" dirty="0" smtClean="0"/>
              <a:t>Incluye</a:t>
            </a:r>
            <a:r>
              <a:rPr sz="1800" dirty="0" smtClean="0"/>
              <a:t> </a:t>
            </a:r>
            <a:r>
              <a:rPr lang="es-MX" altLang="en-US" sz="1800" dirty="0" smtClean="0"/>
              <a:t>una </a:t>
            </a:r>
            <a:r>
              <a:rPr lang="es-MX" altLang="en-US" sz="1800" b="1" dirty="0" smtClean="0"/>
              <a:t>calculadora de reservas de carbono</a:t>
            </a:r>
            <a:r>
              <a:rPr sz="1800" dirty="0" smtClean="0"/>
              <a:t> </a:t>
            </a:r>
            <a:r>
              <a:rPr lang="es-MX" altLang="en-US" sz="1800" dirty="0" smtClean="0"/>
              <a:t>que</a:t>
            </a:r>
            <a:r>
              <a:rPr sz="1800" dirty="0" smtClean="0"/>
              <a:t> </a:t>
            </a:r>
            <a:r>
              <a:rPr lang="es-MX" altLang="en-US" sz="1800" dirty="0" smtClean="0"/>
              <a:t>estima</a:t>
            </a:r>
            <a:r>
              <a:rPr sz="1800" dirty="0" smtClean="0"/>
              <a:t> </a:t>
            </a:r>
            <a:r>
              <a:rPr lang="es-MX" altLang="en-US" sz="1800" dirty="0" smtClean="0"/>
              <a:t>la</a:t>
            </a:r>
            <a:r>
              <a:rPr sz="1800" dirty="0" smtClean="0"/>
              <a:t> </a:t>
            </a:r>
            <a:r>
              <a:rPr lang="es-MX" altLang="en-US" sz="1800" dirty="0" smtClean="0"/>
              <a:t>reserva de carbono a nivel del proyecto</a:t>
            </a:r>
            <a:r>
              <a:rPr sz="1800" dirty="0" smtClean="0"/>
              <a:t> </a:t>
            </a:r>
            <a:r>
              <a:rPr lang="es-MX" altLang="en-US" sz="1800" dirty="0" smtClean="0"/>
              <a:t>o</a:t>
            </a:r>
            <a:r>
              <a:rPr sz="1800" dirty="0" smtClean="0"/>
              <a:t> </a:t>
            </a:r>
            <a:r>
              <a:rPr lang="es-MX" altLang="en-US" sz="1800" dirty="0" smtClean="0"/>
              <a:t>estrato</a:t>
            </a:r>
            <a:r>
              <a:rPr sz="1800" dirty="0" smtClean="0"/>
              <a:t> </a:t>
            </a:r>
            <a:r>
              <a:rPr lang="es-MX" altLang="en-US" sz="1800" dirty="0" smtClean="0"/>
              <a:t>que se basa en</a:t>
            </a:r>
            <a:r>
              <a:rPr sz="1800" dirty="0" smtClean="0"/>
              <a:t> </a:t>
            </a:r>
            <a:r>
              <a:rPr lang="es-MX" altLang="en-US" sz="1800" dirty="0" smtClean="0"/>
              <a:t>las</a:t>
            </a:r>
            <a:r>
              <a:rPr sz="1800" dirty="0" smtClean="0"/>
              <a:t> </a:t>
            </a:r>
            <a:r>
              <a:rPr lang="es-MX" altLang="en-US" sz="1800" dirty="0" smtClean="0"/>
              <a:t>mediciones</a:t>
            </a:r>
            <a:r>
              <a:rPr sz="1800" dirty="0" smtClean="0"/>
              <a:t> </a:t>
            </a:r>
            <a:r>
              <a:rPr lang="es-MX" altLang="en-US" sz="1800" dirty="0" smtClean="0"/>
              <a:t>de la parcela.</a:t>
            </a:r>
            <a:endParaRPr lang="es-ES" altLang="en-US" sz="1800" dirty="0"/>
          </a:p>
          <a:p>
            <a:pPr lvl="1" eaLnBrk="1" hangingPunct="1"/>
            <a:r>
              <a:rPr lang="es-MX" altLang="en-US" sz="1800" dirty="0" smtClean="0"/>
              <a:t>Se utilizó una ecuación alométrica</a:t>
            </a:r>
            <a:r>
              <a:rPr sz="1800" dirty="0" smtClean="0"/>
              <a:t> </a:t>
            </a:r>
            <a:r>
              <a:rPr lang="es-MX" altLang="en-US" sz="1800" dirty="0" smtClean="0"/>
              <a:t>predeterminada</a:t>
            </a:r>
            <a:r>
              <a:rPr sz="1800" dirty="0" smtClean="0"/>
              <a:t> </a:t>
            </a:r>
            <a:r>
              <a:rPr lang="es-MX" altLang="en-US" sz="1800" dirty="0" smtClean="0"/>
              <a:t>para el bosque húmedo</a:t>
            </a:r>
            <a:r>
              <a:rPr sz="1800" dirty="0" smtClean="0"/>
              <a:t> </a:t>
            </a:r>
            <a:r>
              <a:rPr lang="es-MX" altLang="en-US" sz="1800" dirty="0" smtClean="0"/>
              <a:t>tropical,</a:t>
            </a:r>
            <a:r>
              <a:rPr sz="1800" dirty="0" smtClean="0"/>
              <a:t> </a:t>
            </a:r>
            <a:r>
              <a:rPr lang="es-MX" altLang="en-US" sz="1800" dirty="0" smtClean="0"/>
              <a:t>en lugar de</a:t>
            </a:r>
            <a:r>
              <a:rPr sz="1800" dirty="0" smtClean="0"/>
              <a:t> </a:t>
            </a:r>
            <a:r>
              <a:rPr lang="es-MX" altLang="en-US" sz="1800" dirty="0" smtClean="0"/>
              <a:t>ecuaciones alométricas</a:t>
            </a:r>
            <a:r>
              <a:rPr sz="1800" dirty="0" smtClean="0"/>
              <a:t> </a:t>
            </a:r>
            <a:r>
              <a:rPr lang="es-MX" altLang="en-US" sz="1800" dirty="0" smtClean="0"/>
              <a:t>individuales</a:t>
            </a:r>
            <a:r>
              <a:rPr sz="1800" dirty="0" smtClean="0"/>
              <a:t> </a:t>
            </a:r>
            <a:r>
              <a:rPr lang="es-MX" altLang="en-US" sz="1800" dirty="0" smtClean="0"/>
              <a:t>para</a:t>
            </a:r>
            <a:r>
              <a:rPr sz="1800" dirty="0" smtClean="0"/>
              <a:t> </a:t>
            </a:r>
            <a:r>
              <a:rPr lang="es-MX" altLang="en-US" sz="1800" dirty="0" smtClean="0"/>
              <a:t>cada</a:t>
            </a:r>
            <a:r>
              <a:rPr sz="1800" dirty="0" smtClean="0"/>
              <a:t> </a:t>
            </a:r>
            <a:r>
              <a:rPr lang="es-MX" altLang="en-US" sz="1800" dirty="0" smtClean="0"/>
              <a:t>tipo</a:t>
            </a:r>
            <a:r>
              <a:rPr sz="1800" dirty="0" smtClean="0"/>
              <a:t> </a:t>
            </a:r>
            <a:r>
              <a:rPr lang="es-MX" altLang="en-US" sz="1800" dirty="0" smtClean="0"/>
              <a:t>de especie.</a:t>
            </a:r>
            <a:endParaRPr lang="es-ES" altLang="en-US" sz="1800" dirty="0" smtClean="0"/>
          </a:p>
          <a:p>
            <a:pPr lvl="1" eaLnBrk="1" hangingPunct="1"/>
            <a:r>
              <a:rPr lang="es-MX" altLang="en-US" sz="1800" dirty="0" smtClean="0"/>
              <a:t>Se utilizó la relación predeterminada entre el brote y las </a:t>
            </a:r>
            <a:br>
              <a:rPr lang="es-MX" altLang="en-US" sz="1800" dirty="0" smtClean="0"/>
            </a:br>
            <a:r>
              <a:rPr lang="es-MX" altLang="en-US" sz="1800" dirty="0" smtClean="0"/>
              <a:t>raíces (0,20).</a:t>
            </a:r>
            <a:endParaRPr lang="es-E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</a:t>
            </a:r>
            <a:r>
              <a:rPr lang="es-MX" altLang="en-US" dirty="0"/>
              <a:t>El proyecto</a:t>
            </a:r>
            <a:r>
              <a:rPr dirty="0" smtClean="0"/>
              <a:t> </a:t>
            </a:r>
            <a:r>
              <a:rPr lang="es-MX" altLang="en-US" dirty="0"/>
              <a:t>Sumernet</a:t>
            </a:r>
            <a:endParaRPr lang="es-ES" dirty="0"/>
          </a:p>
        </p:txBody>
      </p:sp>
      <p:sp>
        <p:nvSpPr>
          <p:cNvPr id="32772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520825"/>
            <a:ext cx="8521700" cy="4072453"/>
          </a:xfrm>
        </p:spPr>
        <p:txBody>
          <a:bodyPr/>
          <a:lstStyle/>
          <a:p>
            <a:pPr eaLnBrk="1" hangingPunct="1"/>
            <a:r>
              <a:rPr lang="es-MX" altLang="en-US" sz="2000" dirty="0" smtClean="0"/>
              <a:t>Los datos</a:t>
            </a:r>
            <a:r>
              <a:rPr sz="2000" dirty="0" smtClean="0"/>
              <a:t> </a:t>
            </a:r>
            <a:r>
              <a:rPr lang="es-MX" altLang="en-US" sz="2000" dirty="0" smtClean="0"/>
              <a:t>de detección remota de</a:t>
            </a:r>
            <a:r>
              <a:rPr sz="2000" dirty="0" smtClean="0"/>
              <a:t> </a:t>
            </a:r>
            <a:r>
              <a:rPr lang="es-MX" altLang="en-US" sz="2000" dirty="0" smtClean="0"/>
              <a:t>Landsat TM y ETM+ (datos ráster) se</a:t>
            </a:r>
            <a:r>
              <a:rPr sz="2000" dirty="0" smtClean="0"/>
              <a:t> </a:t>
            </a:r>
            <a:r>
              <a:rPr lang="es-MX" altLang="en-US" sz="2000" dirty="0" smtClean="0"/>
              <a:t>utilizan para crear un índice de</a:t>
            </a:r>
            <a:r>
              <a:rPr sz="2000" dirty="0" smtClean="0"/>
              <a:t> </a:t>
            </a:r>
            <a:r>
              <a:rPr lang="es-MX" altLang="en-US" sz="2000" dirty="0" smtClean="0"/>
              <a:t>vegetación</a:t>
            </a:r>
            <a:r>
              <a:rPr sz="2000" dirty="0" smtClean="0"/>
              <a:t> </a:t>
            </a:r>
            <a:r>
              <a:rPr lang="es-MX" altLang="en-US" sz="2000" dirty="0" smtClean="0"/>
              <a:t>que</a:t>
            </a:r>
            <a:r>
              <a:rPr sz="2000" dirty="0" smtClean="0"/>
              <a:t> </a:t>
            </a:r>
            <a:r>
              <a:rPr lang="es-MX" altLang="en-US" sz="2000" dirty="0" smtClean="0"/>
              <a:t>se aproxima a la</a:t>
            </a:r>
            <a:r>
              <a:rPr sz="2000" dirty="0" smtClean="0"/>
              <a:t> </a:t>
            </a:r>
            <a:r>
              <a:rPr lang="es-MX" altLang="en-US" sz="2000" dirty="0" smtClean="0"/>
              <a:t>densidad</a:t>
            </a:r>
            <a:r>
              <a:rPr sz="2000" dirty="0" smtClean="0"/>
              <a:t> </a:t>
            </a:r>
            <a:r>
              <a:rPr lang="es-MX" altLang="en-US" sz="2000" dirty="0" smtClean="0"/>
              <a:t>del árbol; se utilizan valores</a:t>
            </a:r>
            <a:r>
              <a:rPr sz="2000" dirty="0" smtClean="0"/>
              <a:t> </a:t>
            </a:r>
            <a:r>
              <a:rPr lang="es-MX" altLang="en-US" sz="2000" dirty="0" smtClean="0"/>
              <a:t>de umbral para determinar las áreas forestales y no</a:t>
            </a:r>
            <a:r>
              <a:rPr sz="2000" dirty="0" smtClean="0"/>
              <a:t> </a:t>
            </a:r>
            <a:r>
              <a:rPr lang="es-MX" altLang="en-US" sz="2000" dirty="0" smtClean="0"/>
              <a:t>forestales.</a:t>
            </a:r>
            <a:endParaRPr lang="es-ES" altLang="en-US" sz="2000" dirty="0" smtClean="0"/>
          </a:p>
          <a:p>
            <a:pPr eaLnBrk="1" hangingPunct="1"/>
            <a:r>
              <a:rPr lang="es-MX" altLang="en-US" sz="2000" dirty="0" smtClean="0"/>
              <a:t>Se utiliza la regresión lineal</a:t>
            </a:r>
            <a:r>
              <a:rPr sz="2000" dirty="0" smtClean="0"/>
              <a:t> </a:t>
            </a:r>
            <a:r>
              <a:rPr lang="es-MX" altLang="en-US" sz="2000" dirty="0" smtClean="0"/>
              <a:t>para</a:t>
            </a:r>
            <a:r>
              <a:rPr sz="2000" dirty="0" smtClean="0"/>
              <a:t> </a:t>
            </a:r>
            <a:r>
              <a:rPr lang="es-MX" altLang="en-US" sz="2000" dirty="0" smtClean="0"/>
              <a:t>calibrar</a:t>
            </a:r>
            <a:r>
              <a:rPr sz="2000" dirty="0" smtClean="0"/>
              <a:t> </a:t>
            </a:r>
            <a:r>
              <a:rPr lang="es-MX" altLang="en-US" sz="2000" dirty="0" smtClean="0"/>
              <a:t>los</a:t>
            </a:r>
            <a:r>
              <a:rPr sz="2000" dirty="0" smtClean="0"/>
              <a:t> </a:t>
            </a:r>
            <a:r>
              <a:rPr lang="es-MX" altLang="en-US" sz="2000" dirty="0" smtClean="0"/>
              <a:t>datos de la parcela</a:t>
            </a:r>
            <a:r>
              <a:rPr sz="2000" dirty="0" smtClean="0"/>
              <a:t> </a:t>
            </a:r>
            <a:r>
              <a:rPr lang="es-MX" altLang="en-US" sz="2000" dirty="0" smtClean="0"/>
              <a:t>recopilados</a:t>
            </a:r>
            <a:r>
              <a:rPr sz="2000" dirty="0" smtClean="0"/>
              <a:t> </a:t>
            </a:r>
            <a:r>
              <a:rPr lang="es-MX" altLang="en-US" sz="2000" dirty="0" smtClean="0"/>
              <a:t>por la comunidad con</a:t>
            </a:r>
            <a:r>
              <a:rPr sz="2000" dirty="0" smtClean="0"/>
              <a:t> </a:t>
            </a:r>
            <a:r>
              <a:rPr lang="es-MX" altLang="en-US" sz="2000" dirty="0" smtClean="0"/>
              <a:t>el</a:t>
            </a:r>
            <a:r>
              <a:rPr sz="2000" dirty="0" smtClean="0"/>
              <a:t> </a:t>
            </a:r>
            <a:r>
              <a:rPr lang="es-MX" altLang="en-US" sz="2000" dirty="0" smtClean="0"/>
              <a:t>índice, lo que permite preparar</a:t>
            </a:r>
            <a:r>
              <a:rPr sz="2000" dirty="0" smtClean="0"/>
              <a:t> </a:t>
            </a:r>
            <a:r>
              <a:rPr lang="es-MX" altLang="en-US" sz="2000" dirty="0" smtClean="0"/>
              <a:t>mapas de densidad</a:t>
            </a:r>
            <a:r>
              <a:rPr sz="2000" dirty="0" smtClean="0"/>
              <a:t> </a:t>
            </a:r>
            <a:r>
              <a:rPr lang="es-MX" altLang="en-US" sz="2000" dirty="0" smtClean="0"/>
              <a:t>del carbono.</a:t>
            </a:r>
            <a:endParaRPr lang="es-E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15625</TotalTime>
  <Words>1209</Words>
  <Application>Microsoft Office PowerPoint</Application>
  <PresentationFormat>On-screen Show (4:3)</PresentationFormat>
  <Paragraphs>108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Wageningen UR</vt:lpstr>
      <vt:lpstr>Módulo 2.4: Incorporación del seguimiento comunitario en el seguimiento nacional  (o jurisdiccional) de REDD+</vt:lpstr>
      <vt:lpstr>Ejemplos de países: VIET NAM</vt:lpstr>
      <vt:lpstr>PowerPoint Presentation</vt:lpstr>
      <vt:lpstr>El proyecto Sumernet</vt:lpstr>
      <vt:lpstr>El proyecto Sumernet</vt:lpstr>
      <vt:lpstr> El proyecto Sumernet</vt:lpstr>
      <vt:lpstr> El proyecto Sumernet</vt:lpstr>
      <vt:lpstr> El proyecto Sumernet</vt:lpstr>
      <vt:lpstr> El proyecto Sumernet</vt:lpstr>
      <vt:lpstr>Proyecto de investigación de la Universidad de Wageningen</vt:lpstr>
      <vt:lpstr>Proyecto de investigación de la Universidad  de Wageningen</vt:lpstr>
      <vt:lpstr>Proyecto de investigación de la Universidad  de Wageningen</vt:lpstr>
      <vt:lpstr>Proyecto de investigación de la Universidad  de Wageningen</vt:lpstr>
      <vt:lpstr>Proyecto de investigación de la Universidad  de Wageningen</vt:lpstr>
      <vt:lpstr>Proyecto de investigación de la Universidad  de Wageningen</vt:lpstr>
      <vt:lpstr>Un proyecto piloto asistido por SNV</vt:lpstr>
      <vt:lpstr>Un proyecto piloto asistido por SNV</vt:lpstr>
      <vt:lpstr>Un equipo de seguimiento</vt:lpstr>
      <vt:lpstr>Un proyecto piloto asistido por SNV</vt:lpstr>
      <vt:lpstr>Principales conclusiones del proyecto piloto</vt:lpstr>
      <vt:lpstr>Principales conclusiones del proyecto piloto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Julio Bravo</cp:lastModifiedBy>
  <cp:revision>786</cp:revision>
  <dcterms:created xsi:type="dcterms:W3CDTF">2011-09-29T08:30:03Z</dcterms:created>
  <dcterms:modified xsi:type="dcterms:W3CDTF">2015-06-29T18:29:56Z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