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6"/>
  </p:notesMasterIdLst>
  <p:handoutMasterIdLst>
    <p:handoutMasterId r:id="rId17"/>
  </p:handoutMasterIdLst>
  <p:sldIdLst>
    <p:sldId id="354" r:id="rId2"/>
    <p:sldId id="356" r:id="rId3"/>
    <p:sldId id="367" r:id="rId4"/>
    <p:sldId id="357" r:id="rId5"/>
    <p:sldId id="368" r:id="rId6"/>
    <p:sldId id="362" r:id="rId7"/>
    <p:sldId id="363" r:id="rId8"/>
    <p:sldId id="364" r:id="rId9"/>
    <p:sldId id="370" r:id="rId10"/>
    <p:sldId id="371" r:id="rId11"/>
    <p:sldId id="366" r:id="rId12"/>
    <p:sldId id="372" r:id="rId13"/>
    <p:sldId id="369" r:id="rId14"/>
    <p:sldId id="373"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F9C35"/>
    <a:srgbClr val="34B233"/>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1711" autoAdjust="0"/>
  </p:normalViewPr>
  <p:slideViewPr>
    <p:cSldViewPr snapToGrid="0" showGuides="1">
      <p:cViewPr varScale="1">
        <p:scale>
          <a:sx n="119" d="100"/>
          <a:sy n="119" d="100"/>
        </p:scale>
        <p:origin x="-1398" y="-90"/>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051F1-F30E-4917-A026-AAEAE1540B3D}" type="doc">
      <dgm:prSet loTypeId="urn:microsoft.com/office/officeart/2005/8/layout/arrow2" loCatId="process" qsTypeId="urn:microsoft.com/office/officeart/2005/8/quickstyle/simple1" qsCatId="simple" csTypeId="urn:microsoft.com/office/officeart/2005/8/colors/accent3_2" csCatId="accent3" phldr="1"/>
      <dgm:spPr/>
    </dgm:pt>
    <dgm:pt modelId="{C08363C0-FE88-4712-9C3F-4CAEC242559A}">
      <dgm:prSet phldrT="[Text]" custT="1"/>
      <dgm:spPr/>
      <dgm:t>
        <a:bodyPr/>
        <a:lstStyle/>
        <a:p>
          <a:r>
            <a:rPr lang="en-US" sz="1500" dirty="0" smtClean="0"/>
            <a:t>Use spatially explicit land-use change model</a:t>
          </a:r>
          <a:endParaRPr lang="en-US" sz="1500" dirty="0"/>
        </a:p>
      </dgm:t>
    </dgm:pt>
    <dgm:pt modelId="{850C2493-4CC5-4A69-A25A-0BEF96AB9C39}" type="parTrans" cxnId="{C5A8CD22-5180-471D-AE24-72CCF3085089}">
      <dgm:prSet/>
      <dgm:spPr/>
      <dgm:t>
        <a:bodyPr/>
        <a:lstStyle/>
        <a:p>
          <a:endParaRPr lang="en-US"/>
        </a:p>
      </dgm:t>
    </dgm:pt>
    <dgm:pt modelId="{413D7277-3D9B-4399-A3D0-D7A5F76C56FB}" type="sibTrans" cxnId="{C5A8CD22-5180-471D-AE24-72CCF3085089}">
      <dgm:prSet/>
      <dgm:spPr/>
      <dgm:t>
        <a:bodyPr/>
        <a:lstStyle/>
        <a:p>
          <a:endParaRPr lang="en-US"/>
        </a:p>
      </dgm:t>
    </dgm:pt>
    <dgm:pt modelId="{971BB3DA-B88D-4255-8532-5F21FDF95214}">
      <dgm:prSet phldrT="[Text]" custT="1"/>
      <dgm:spPr/>
      <dgm:t>
        <a:bodyPr/>
        <a:lstStyle/>
        <a:p>
          <a:r>
            <a:rPr lang="en-US" sz="1500" dirty="0" smtClean="0"/>
            <a:t>Identify key factors impacting historical deforestation patterns</a:t>
          </a:r>
          <a:endParaRPr lang="en-US" sz="1500" dirty="0"/>
        </a:p>
      </dgm:t>
    </dgm:pt>
    <dgm:pt modelId="{1453CE43-F7AF-4A4D-9F6F-F2E488FB2BDC}" type="parTrans" cxnId="{83E20665-AE1C-4932-B817-E3253F4F6806}">
      <dgm:prSet/>
      <dgm:spPr/>
      <dgm:t>
        <a:bodyPr/>
        <a:lstStyle/>
        <a:p>
          <a:endParaRPr lang="en-US"/>
        </a:p>
      </dgm:t>
    </dgm:pt>
    <dgm:pt modelId="{C59A3A41-A0C8-49CC-BF60-2915EDA8EA8A}" type="sibTrans" cxnId="{83E20665-AE1C-4932-B817-E3253F4F6806}">
      <dgm:prSet/>
      <dgm:spPr/>
      <dgm:t>
        <a:bodyPr/>
        <a:lstStyle/>
        <a:p>
          <a:endParaRPr lang="en-US"/>
        </a:p>
      </dgm:t>
    </dgm:pt>
    <dgm:pt modelId="{B16FD49B-AE90-46A7-B8F7-180ABA9A4616}">
      <dgm:prSet phldrT="[Text]" custT="1"/>
      <dgm:spPr/>
      <dgm:t>
        <a:bodyPr/>
        <a:lstStyle/>
        <a:p>
          <a:r>
            <a:rPr lang="en-US" sz="1500" dirty="0" smtClean="0"/>
            <a:t>Identify areas with high suitability for deforestation</a:t>
          </a:r>
          <a:endParaRPr lang="en-US" sz="1500" dirty="0"/>
        </a:p>
      </dgm:t>
    </dgm:pt>
    <dgm:pt modelId="{86122F08-78FF-477A-B1E9-15FD3CD3928D}" type="parTrans" cxnId="{CE82575B-2715-49A9-AFEE-3EDB0FE078AE}">
      <dgm:prSet/>
      <dgm:spPr/>
      <dgm:t>
        <a:bodyPr/>
        <a:lstStyle/>
        <a:p>
          <a:endParaRPr lang="en-US"/>
        </a:p>
      </dgm:t>
    </dgm:pt>
    <dgm:pt modelId="{C9783288-3381-47B3-B415-B1BA970DB361}" type="sibTrans" cxnId="{CE82575B-2715-49A9-AFEE-3EDB0FE078AE}">
      <dgm:prSet/>
      <dgm:spPr/>
      <dgm:t>
        <a:bodyPr/>
        <a:lstStyle/>
        <a:p>
          <a:endParaRPr lang="en-US"/>
        </a:p>
      </dgm:t>
    </dgm:pt>
    <dgm:pt modelId="{A0110011-B545-4677-B6E5-832EDACF91DE}">
      <dgm:prSet phldrT="[Text]" custT="1"/>
      <dgm:spPr/>
      <dgm:t>
        <a:bodyPr/>
        <a:lstStyle/>
        <a:p>
          <a:r>
            <a:rPr lang="en-US" sz="1500" dirty="0" smtClean="0"/>
            <a:t>Create deforestation threat map</a:t>
          </a:r>
          <a:endParaRPr lang="en-US" sz="1500" dirty="0"/>
        </a:p>
      </dgm:t>
    </dgm:pt>
    <dgm:pt modelId="{F4D7C8EA-98FE-4700-9FA4-FD89BCA7B5A4}" type="parTrans" cxnId="{8551CF01-0CBA-4B85-BA7E-E89C3F357FE9}">
      <dgm:prSet/>
      <dgm:spPr/>
      <dgm:t>
        <a:bodyPr/>
        <a:lstStyle/>
        <a:p>
          <a:endParaRPr lang="en-US"/>
        </a:p>
      </dgm:t>
    </dgm:pt>
    <dgm:pt modelId="{BA9646AE-2294-411B-98DD-54D031F65BBD}" type="sibTrans" cxnId="{8551CF01-0CBA-4B85-BA7E-E89C3F357FE9}">
      <dgm:prSet/>
      <dgm:spPr/>
      <dgm:t>
        <a:bodyPr/>
        <a:lstStyle/>
        <a:p>
          <a:endParaRPr lang="en-US"/>
        </a:p>
      </dgm:t>
    </dgm:pt>
    <dgm:pt modelId="{275CE848-9E35-4424-A173-B59AA69D1752}" type="pres">
      <dgm:prSet presAssocID="{9FE051F1-F30E-4917-A026-AAEAE1540B3D}" presName="arrowDiagram" presStyleCnt="0">
        <dgm:presLayoutVars>
          <dgm:chMax val="5"/>
          <dgm:dir/>
          <dgm:resizeHandles val="exact"/>
        </dgm:presLayoutVars>
      </dgm:prSet>
      <dgm:spPr/>
    </dgm:pt>
    <dgm:pt modelId="{CB84C178-A95A-454D-9165-62F62765FC90}" type="pres">
      <dgm:prSet presAssocID="{9FE051F1-F30E-4917-A026-AAEAE1540B3D}" presName="arrow" presStyleLbl="bgShp" presStyleIdx="0" presStyleCnt="1" custLinFactNeighborX="-22500" custLinFactNeighborY="8000"/>
      <dgm:spPr/>
    </dgm:pt>
    <dgm:pt modelId="{29D3E023-5B56-41E3-8BE8-99E77D928A68}" type="pres">
      <dgm:prSet presAssocID="{9FE051F1-F30E-4917-A026-AAEAE1540B3D}" presName="arrowDiagram4" presStyleCnt="0"/>
      <dgm:spPr/>
    </dgm:pt>
    <dgm:pt modelId="{B4E7BE90-F90D-4520-8723-EC1E9B03DFF0}" type="pres">
      <dgm:prSet presAssocID="{C08363C0-FE88-4712-9C3F-4CAEC242559A}" presName="bullet4a" presStyleLbl="node1" presStyleIdx="0" presStyleCnt="4"/>
      <dgm:spPr/>
    </dgm:pt>
    <dgm:pt modelId="{049ABEAD-6C22-4B63-A526-98F8AE0C4AA7}" type="pres">
      <dgm:prSet presAssocID="{C08363C0-FE88-4712-9C3F-4CAEC242559A}" presName="textBox4a" presStyleLbl="revTx" presStyleIdx="0" presStyleCnt="4" custScaleX="148538" custLinFactNeighborX="25731" custLinFactNeighborY="1961">
        <dgm:presLayoutVars>
          <dgm:bulletEnabled val="1"/>
        </dgm:presLayoutVars>
      </dgm:prSet>
      <dgm:spPr/>
      <dgm:t>
        <a:bodyPr/>
        <a:lstStyle/>
        <a:p>
          <a:endParaRPr lang="en-US"/>
        </a:p>
      </dgm:t>
    </dgm:pt>
    <dgm:pt modelId="{20F41453-E74B-4E5D-B461-11B1D67E9FC0}" type="pres">
      <dgm:prSet presAssocID="{971BB3DA-B88D-4255-8532-5F21FDF95214}" presName="bullet4b" presStyleLbl="node1" presStyleIdx="1" presStyleCnt="4"/>
      <dgm:spPr/>
    </dgm:pt>
    <dgm:pt modelId="{75E25DF9-46A5-4465-8DF5-74F0F0F4DFD6}" type="pres">
      <dgm:prSet presAssocID="{971BB3DA-B88D-4255-8532-5F21FDF95214}" presName="textBox4b" presStyleLbl="revTx" presStyleIdx="1" presStyleCnt="4" custScaleX="168095" custLinFactNeighborX="1428" custLinFactNeighborY="9555">
        <dgm:presLayoutVars>
          <dgm:bulletEnabled val="1"/>
        </dgm:presLayoutVars>
      </dgm:prSet>
      <dgm:spPr/>
      <dgm:t>
        <a:bodyPr/>
        <a:lstStyle/>
        <a:p>
          <a:endParaRPr lang="en-US"/>
        </a:p>
      </dgm:t>
    </dgm:pt>
    <dgm:pt modelId="{AA882DC7-2142-41F7-9E5F-C0FF70C8714C}" type="pres">
      <dgm:prSet presAssocID="{B16FD49B-AE90-46A7-B8F7-180ABA9A4616}" presName="bullet4c" presStyleLbl="node1" presStyleIdx="2" presStyleCnt="4"/>
      <dgm:spPr/>
    </dgm:pt>
    <dgm:pt modelId="{8540E200-5D3D-4631-A020-F9373ED538D4}" type="pres">
      <dgm:prSet presAssocID="{B16FD49B-AE90-46A7-B8F7-180ABA9A4616}" presName="textBox4c" presStyleLbl="revTx" presStyleIdx="2" presStyleCnt="4" custScaleX="130952" custScaleY="22330" custLinFactNeighborX="11905" custLinFactNeighborY="-37416">
        <dgm:presLayoutVars>
          <dgm:bulletEnabled val="1"/>
        </dgm:presLayoutVars>
      </dgm:prSet>
      <dgm:spPr/>
      <dgm:t>
        <a:bodyPr/>
        <a:lstStyle/>
        <a:p>
          <a:endParaRPr lang="en-US"/>
        </a:p>
      </dgm:t>
    </dgm:pt>
    <dgm:pt modelId="{4EE5167F-42C5-42F7-AC54-013B743A808B}" type="pres">
      <dgm:prSet presAssocID="{A0110011-B545-4677-B6E5-832EDACF91DE}" presName="bullet4d" presStyleLbl="node1" presStyleIdx="3" presStyleCnt="4"/>
      <dgm:spPr/>
    </dgm:pt>
    <dgm:pt modelId="{3D96CB7C-152C-49FD-A440-29FB665FA76E}" type="pres">
      <dgm:prSet presAssocID="{A0110011-B545-4677-B6E5-832EDACF91DE}" presName="textBox4d" presStyleLbl="revTx" presStyleIdx="3" presStyleCnt="4" custScaleX="116667" custScaleY="25746" custLinFactNeighborX="11905" custLinFactNeighborY="-47773">
        <dgm:presLayoutVars>
          <dgm:bulletEnabled val="1"/>
        </dgm:presLayoutVars>
      </dgm:prSet>
      <dgm:spPr/>
      <dgm:t>
        <a:bodyPr/>
        <a:lstStyle/>
        <a:p>
          <a:endParaRPr lang="en-US"/>
        </a:p>
      </dgm:t>
    </dgm:pt>
  </dgm:ptLst>
  <dgm:cxnLst>
    <dgm:cxn modelId="{4CC58860-A9B0-4A5D-9C37-489F4D77065D}" type="presOf" srcId="{C08363C0-FE88-4712-9C3F-4CAEC242559A}" destId="{049ABEAD-6C22-4B63-A526-98F8AE0C4AA7}" srcOrd="0" destOrd="0" presId="urn:microsoft.com/office/officeart/2005/8/layout/arrow2"/>
    <dgm:cxn modelId="{8551CF01-0CBA-4B85-BA7E-E89C3F357FE9}" srcId="{9FE051F1-F30E-4917-A026-AAEAE1540B3D}" destId="{A0110011-B545-4677-B6E5-832EDACF91DE}" srcOrd="3" destOrd="0" parTransId="{F4D7C8EA-98FE-4700-9FA4-FD89BCA7B5A4}" sibTransId="{BA9646AE-2294-411B-98DD-54D031F65BBD}"/>
    <dgm:cxn modelId="{C5A8CD22-5180-471D-AE24-72CCF3085089}" srcId="{9FE051F1-F30E-4917-A026-AAEAE1540B3D}" destId="{C08363C0-FE88-4712-9C3F-4CAEC242559A}" srcOrd="0" destOrd="0" parTransId="{850C2493-4CC5-4A69-A25A-0BEF96AB9C39}" sibTransId="{413D7277-3D9B-4399-A3D0-D7A5F76C56FB}"/>
    <dgm:cxn modelId="{C83C5C6B-CF2C-4EBA-BD36-B4C3ADE71C0B}" type="presOf" srcId="{971BB3DA-B88D-4255-8532-5F21FDF95214}" destId="{75E25DF9-46A5-4465-8DF5-74F0F0F4DFD6}" srcOrd="0" destOrd="0" presId="urn:microsoft.com/office/officeart/2005/8/layout/arrow2"/>
    <dgm:cxn modelId="{4564415C-6611-4E5E-92B1-3C80654BAC0D}" type="presOf" srcId="{B16FD49B-AE90-46A7-B8F7-180ABA9A4616}" destId="{8540E200-5D3D-4631-A020-F9373ED538D4}" srcOrd="0" destOrd="0" presId="urn:microsoft.com/office/officeart/2005/8/layout/arrow2"/>
    <dgm:cxn modelId="{83E20665-AE1C-4932-B817-E3253F4F6806}" srcId="{9FE051F1-F30E-4917-A026-AAEAE1540B3D}" destId="{971BB3DA-B88D-4255-8532-5F21FDF95214}" srcOrd="1" destOrd="0" parTransId="{1453CE43-F7AF-4A4D-9F6F-F2E488FB2BDC}" sibTransId="{C59A3A41-A0C8-49CC-BF60-2915EDA8EA8A}"/>
    <dgm:cxn modelId="{CE82575B-2715-49A9-AFEE-3EDB0FE078AE}" srcId="{9FE051F1-F30E-4917-A026-AAEAE1540B3D}" destId="{B16FD49B-AE90-46A7-B8F7-180ABA9A4616}" srcOrd="2" destOrd="0" parTransId="{86122F08-78FF-477A-B1E9-15FD3CD3928D}" sibTransId="{C9783288-3381-47B3-B415-B1BA970DB361}"/>
    <dgm:cxn modelId="{D04BEA69-42BD-4637-8F7E-176A3D494824}" type="presOf" srcId="{A0110011-B545-4677-B6E5-832EDACF91DE}" destId="{3D96CB7C-152C-49FD-A440-29FB665FA76E}" srcOrd="0" destOrd="0" presId="urn:microsoft.com/office/officeart/2005/8/layout/arrow2"/>
    <dgm:cxn modelId="{F510B28C-DB55-43F5-BF1E-F56F2E8CADFC}" type="presOf" srcId="{9FE051F1-F30E-4917-A026-AAEAE1540B3D}" destId="{275CE848-9E35-4424-A173-B59AA69D1752}" srcOrd="0" destOrd="0" presId="urn:microsoft.com/office/officeart/2005/8/layout/arrow2"/>
    <dgm:cxn modelId="{9EB2BA99-BD66-4280-9EDF-1D0EC2721ABA}" type="presParOf" srcId="{275CE848-9E35-4424-A173-B59AA69D1752}" destId="{CB84C178-A95A-454D-9165-62F62765FC90}" srcOrd="0" destOrd="0" presId="urn:microsoft.com/office/officeart/2005/8/layout/arrow2"/>
    <dgm:cxn modelId="{68A07F8D-E5E6-4D9C-BAA7-39E0B4AD43DC}" type="presParOf" srcId="{275CE848-9E35-4424-A173-B59AA69D1752}" destId="{29D3E023-5B56-41E3-8BE8-99E77D928A68}" srcOrd="1" destOrd="0" presId="urn:microsoft.com/office/officeart/2005/8/layout/arrow2"/>
    <dgm:cxn modelId="{12EACA64-B429-4F03-8AB0-3FF6E1DBA66C}" type="presParOf" srcId="{29D3E023-5B56-41E3-8BE8-99E77D928A68}" destId="{B4E7BE90-F90D-4520-8723-EC1E9B03DFF0}" srcOrd="0" destOrd="0" presId="urn:microsoft.com/office/officeart/2005/8/layout/arrow2"/>
    <dgm:cxn modelId="{DF59E294-8B3F-4A1D-943A-69FD3FB1D9F2}" type="presParOf" srcId="{29D3E023-5B56-41E3-8BE8-99E77D928A68}" destId="{049ABEAD-6C22-4B63-A526-98F8AE0C4AA7}" srcOrd="1" destOrd="0" presId="urn:microsoft.com/office/officeart/2005/8/layout/arrow2"/>
    <dgm:cxn modelId="{7C66A025-DB8D-43F1-8D37-715327747EFC}" type="presParOf" srcId="{29D3E023-5B56-41E3-8BE8-99E77D928A68}" destId="{20F41453-E74B-4E5D-B461-11B1D67E9FC0}" srcOrd="2" destOrd="0" presId="urn:microsoft.com/office/officeart/2005/8/layout/arrow2"/>
    <dgm:cxn modelId="{879C592D-92EB-4D28-804B-BDB7532CFBDA}" type="presParOf" srcId="{29D3E023-5B56-41E3-8BE8-99E77D928A68}" destId="{75E25DF9-46A5-4465-8DF5-74F0F0F4DFD6}" srcOrd="3" destOrd="0" presId="urn:microsoft.com/office/officeart/2005/8/layout/arrow2"/>
    <dgm:cxn modelId="{442358E0-FCA0-41D9-AF7F-07BF2F587AC6}" type="presParOf" srcId="{29D3E023-5B56-41E3-8BE8-99E77D928A68}" destId="{AA882DC7-2142-41F7-9E5F-C0FF70C8714C}" srcOrd="4" destOrd="0" presId="urn:microsoft.com/office/officeart/2005/8/layout/arrow2"/>
    <dgm:cxn modelId="{213F49A8-18A4-4F06-983D-2D254FED4F71}" type="presParOf" srcId="{29D3E023-5B56-41E3-8BE8-99E77D928A68}" destId="{8540E200-5D3D-4631-A020-F9373ED538D4}" srcOrd="5" destOrd="0" presId="urn:microsoft.com/office/officeart/2005/8/layout/arrow2"/>
    <dgm:cxn modelId="{23E33565-24B3-4F4A-B7EB-B7A1973D3FC1}" type="presParOf" srcId="{29D3E023-5B56-41E3-8BE8-99E77D928A68}" destId="{4EE5167F-42C5-42F7-AC54-013B743A808B}" srcOrd="6" destOrd="0" presId="urn:microsoft.com/office/officeart/2005/8/layout/arrow2"/>
    <dgm:cxn modelId="{E7CB4F43-E060-4EEC-95FB-3B1EEB11B2AA}" type="presParOf" srcId="{29D3E023-5B56-41E3-8BE8-99E77D928A68}" destId="{3D96CB7C-152C-49FD-A440-29FB665FA76E}"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4C178-A95A-454D-9165-62F62765FC90}">
      <dsp:nvSpPr>
        <dsp:cNvPr id="0" name=""/>
        <dsp:cNvSpPr/>
      </dsp:nvSpPr>
      <dsp:spPr>
        <a:xfrm>
          <a:off x="0" y="222250"/>
          <a:ext cx="6959600" cy="434975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7BE90-F90D-4520-8723-EC1E9B03DFF0}">
      <dsp:nvSpPr>
        <dsp:cNvPr id="0" name=""/>
        <dsp:cNvSpPr/>
      </dsp:nvSpPr>
      <dsp:spPr>
        <a:xfrm>
          <a:off x="685520" y="3345599"/>
          <a:ext cx="160070" cy="16007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ABEAD-6C22-4B63-A526-98F8AE0C4AA7}">
      <dsp:nvSpPr>
        <dsp:cNvPr id="0" name=""/>
        <dsp:cNvSpPr/>
      </dsp:nvSpPr>
      <dsp:spPr>
        <a:xfrm>
          <a:off x="782955" y="3445935"/>
          <a:ext cx="1767738" cy="103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18" tIns="0" rIns="0" bIns="0" numCol="1" spcCol="1270" anchor="t" anchorCtr="0">
          <a:noAutofit/>
        </a:bodyPr>
        <a:lstStyle/>
        <a:p>
          <a:pPr lvl="0" algn="l" defTabSz="666750">
            <a:lnSpc>
              <a:spcPct val="90000"/>
            </a:lnSpc>
            <a:spcBef>
              <a:spcPct val="0"/>
            </a:spcBef>
            <a:spcAft>
              <a:spcPct val="35000"/>
            </a:spcAft>
          </a:pPr>
          <a:r>
            <a:rPr lang="en-US" sz="1500" kern="1200" dirty="0" smtClean="0"/>
            <a:t>Use spatially explicit land-use change model</a:t>
          </a:r>
          <a:endParaRPr lang="en-US" sz="1500" kern="1200" dirty="0"/>
        </a:p>
      </dsp:txBody>
      <dsp:txXfrm>
        <a:off x="782955" y="3445935"/>
        <a:ext cx="1767738" cy="1035240"/>
      </dsp:txXfrm>
    </dsp:sp>
    <dsp:sp modelId="{20F41453-E74B-4E5D-B461-11B1D67E9FC0}">
      <dsp:nvSpPr>
        <dsp:cNvPr id="0" name=""/>
        <dsp:cNvSpPr/>
      </dsp:nvSpPr>
      <dsp:spPr>
        <a:xfrm>
          <a:off x="1816455" y="2333847"/>
          <a:ext cx="278384" cy="2783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25DF9-46A5-4465-8DF5-74F0F0F4DFD6}">
      <dsp:nvSpPr>
        <dsp:cNvPr id="0" name=""/>
        <dsp:cNvSpPr/>
      </dsp:nvSpPr>
      <dsp:spPr>
        <a:xfrm>
          <a:off x="1478908" y="2584164"/>
          <a:ext cx="2456735" cy="198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10" tIns="0" rIns="0" bIns="0" numCol="1" spcCol="1270" anchor="t" anchorCtr="0">
          <a:noAutofit/>
        </a:bodyPr>
        <a:lstStyle/>
        <a:p>
          <a:pPr lvl="0" algn="l" defTabSz="666750">
            <a:lnSpc>
              <a:spcPct val="90000"/>
            </a:lnSpc>
            <a:spcBef>
              <a:spcPct val="0"/>
            </a:spcBef>
            <a:spcAft>
              <a:spcPct val="35000"/>
            </a:spcAft>
          </a:pPr>
          <a:r>
            <a:rPr lang="en-US" sz="1500" kern="1200" dirty="0" smtClean="0"/>
            <a:t>Identify key factors impacting historical deforestation patterns</a:t>
          </a:r>
          <a:endParaRPr lang="en-US" sz="1500" kern="1200" dirty="0"/>
        </a:p>
      </dsp:txBody>
      <dsp:txXfrm>
        <a:off x="1478908" y="2584164"/>
        <a:ext cx="2456735" cy="1987835"/>
      </dsp:txXfrm>
    </dsp:sp>
    <dsp:sp modelId="{AA882DC7-2142-41F7-9E5F-C0FF70C8714C}">
      <dsp:nvSpPr>
        <dsp:cNvPr id="0" name=""/>
        <dsp:cNvSpPr/>
      </dsp:nvSpPr>
      <dsp:spPr>
        <a:xfrm>
          <a:off x="3260572" y="1588300"/>
          <a:ext cx="368858" cy="36885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0E200-5D3D-4631-A020-F9373ED538D4}">
      <dsp:nvSpPr>
        <dsp:cNvPr id="0" name=""/>
        <dsp:cNvSpPr/>
      </dsp:nvSpPr>
      <dsp:spPr>
        <a:xfrm>
          <a:off x="3392811" y="1810874"/>
          <a:ext cx="1913884" cy="60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451" tIns="0" rIns="0" bIns="0" numCol="1" spcCol="1270" anchor="t" anchorCtr="0">
          <a:noAutofit/>
        </a:bodyPr>
        <a:lstStyle/>
        <a:p>
          <a:pPr lvl="0" algn="l" defTabSz="666750">
            <a:lnSpc>
              <a:spcPct val="90000"/>
            </a:lnSpc>
            <a:spcBef>
              <a:spcPct val="0"/>
            </a:spcBef>
            <a:spcAft>
              <a:spcPct val="35000"/>
            </a:spcAft>
          </a:pPr>
          <a:r>
            <a:rPr lang="en-US" sz="1500" kern="1200" dirty="0" smtClean="0"/>
            <a:t>Identify areas with high suitability for deforestation</a:t>
          </a:r>
          <a:endParaRPr lang="en-US" sz="1500" kern="1200" dirty="0"/>
        </a:p>
      </dsp:txBody>
      <dsp:txXfrm>
        <a:off x="3392811" y="1810874"/>
        <a:ext cx="1913884" cy="600262"/>
      </dsp:txXfrm>
    </dsp:sp>
    <dsp:sp modelId="{4EE5167F-42C5-42F7-AC54-013B743A808B}">
      <dsp:nvSpPr>
        <dsp:cNvPr id="0" name=""/>
        <dsp:cNvSpPr/>
      </dsp:nvSpPr>
      <dsp:spPr>
        <a:xfrm>
          <a:off x="4833442" y="1095038"/>
          <a:ext cx="494131" cy="4941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96CB7C-152C-49FD-A440-29FB665FA76E}">
      <dsp:nvSpPr>
        <dsp:cNvPr id="0" name=""/>
        <dsp:cNvSpPr/>
      </dsp:nvSpPr>
      <dsp:spPr>
        <a:xfrm>
          <a:off x="5132706" y="1010079"/>
          <a:ext cx="1705106" cy="802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830" tIns="0" rIns="0" bIns="0" numCol="1" spcCol="1270" anchor="t" anchorCtr="0">
          <a:noAutofit/>
        </a:bodyPr>
        <a:lstStyle/>
        <a:p>
          <a:pPr lvl="0" algn="l" defTabSz="666750">
            <a:lnSpc>
              <a:spcPct val="90000"/>
            </a:lnSpc>
            <a:spcBef>
              <a:spcPct val="0"/>
            </a:spcBef>
            <a:spcAft>
              <a:spcPct val="35000"/>
            </a:spcAft>
          </a:pPr>
          <a:r>
            <a:rPr lang="en-US" sz="1500" kern="1200" dirty="0" smtClean="0"/>
            <a:t>Create deforestation threat map</a:t>
          </a:r>
          <a:endParaRPr lang="en-US" sz="1500" kern="1200" dirty="0"/>
        </a:p>
      </dsp:txBody>
      <dsp:txXfrm>
        <a:off x="5132706" y="1010079"/>
        <a:ext cx="1705106" cy="80295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20-5-2015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22362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20/05/2015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smtClean="0"/>
              <a:t>This example includes a spatially explicit land-use change modeling process to come up with a stratification map. However, it is not always necessary to do such an extensive analysis. Countries can do a less sophisticated stratification by threat analysis and still come out with decent strata that will likely work out in terms of sampling efficiencies.  </a:t>
            </a:r>
          </a:p>
          <a:p>
            <a:pPr marL="171450" indent="-171450">
              <a:buFont typeface="Calibri" panose="020F0502020204030204" pitchFamily="34" charset="0"/>
              <a:buChar char="−"/>
            </a:pPr>
            <a:endParaRPr lang="en-US" dirty="0" smtClean="0"/>
          </a:p>
          <a:p>
            <a:pPr marL="171450" indent="-171450">
              <a:buFont typeface="Calibri" panose="020F0502020204030204" pitchFamily="34" charset="0"/>
              <a:buChar char="−"/>
            </a:pPr>
            <a:r>
              <a:rPr lang="en-US" dirty="0" smtClean="0"/>
              <a:t>See Module 2.3 lecture slides </a:t>
            </a:r>
            <a:r>
              <a:rPr lang="en-US" baseline="0" dirty="0" smtClean="0"/>
              <a:t>for more details, especially slides 25-28, which </a:t>
            </a:r>
            <a:r>
              <a:rPr lang="en-US" baseline="0" dirty="0" err="1" smtClean="0"/>
              <a:t>descibe</a:t>
            </a:r>
            <a:r>
              <a:rPr lang="en-US" baseline="0" dirty="0" smtClean="0"/>
              <a:t> why stratifying by threat can be useful for stratifying for deforestation.  For Guyana, where much of the forest land is very inaccessible and still intact, stratifying  by threat made sense with limited resources available for collecting field data. Also the high threat area is where most of the deforestation has taken place.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599C58-F26E-484C-B158-D7CF572B4912}" type="slidenum">
              <a:rPr lang="en-GB" smtClean="0"/>
              <a:pPr/>
              <a:t>5</a:t>
            </a:fld>
            <a:endParaRPr lang="en-GB"/>
          </a:p>
        </p:txBody>
      </p:sp>
    </p:spTree>
    <p:extLst>
      <p:ext uri="{BB962C8B-B14F-4D97-AF65-F5344CB8AC3E}">
        <p14:creationId xmlns:p14="http://schemas.microsoft.com/office/powerpoint/2010/main" val="61606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maps give the factors that were used to stratify Guyana by threat for deforestation. All of this work was done in a GIS using </a:t>
            </a:r>
            <a:r>
              <a:rPr lang="en-US" baseline="0" dirty="0" err="1" smtClean="0"/>
              <a:t>Idrisi’s</a:t>
            </a:r>
            <a:r>
              <a:rPr lang="en-US" baseline="0" dirty="0" smtClean="0"/>
              <a:t> land change modeler (LCM).</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en-GB"/>
          </a:p>
        </p:txBody>
      </p:sp>
    </p:spTree>
    <p:extLst>
      <p:ext uri="{BB962C8B-B14F-4D97-AF65-F5344CB8AC3E}">
        <p14:creationId xmlns:p14="http://schemas.microsoft.com/office/powerpoint/2010/main" val="316091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mean was the same for</a:t>
            </a:r>
            <a:r>
              <a:rPr lang="en-US" baseline="0" dirty="0" smtClean="0"/>
              <a:t> single plots as for cluster plots, but notice that the 95% confidence interval (CI) is very much smaller for cluster plots than for single plots.  Also note that the mean by forest type (about 250 t C/ha or less) is lower than the mean total shown in the tables. This is because the graph is plotting only the sum of aboveground and belowground tree biomass carbon.</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n-GB"/>
          </a:p>
        </p:txBody>
      </p:sp>
    </p:spTree>
    <p:extLst>
      <p:ext uri="{BB962C8B-B14F-4D97-AF65-F5344CB8AC3E}">
        <p14:creationId xmlns:p14="http://schemas.microsoft.com/office/powerpoint/2010/main" val="411944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DBH = diameter</a:t>
            </a:r>
            <a:r>
              <a:rPr lang="en-US" baseline="0" dirty="0" smtClean="0"/>
              <a:t> breast height</a:t>
            </a:r>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9</a:t>
            </a:fld>
            <a:endParaRPr lang="en-GB"/>
          </a:p>
        </p:txBody>
      </p:sp>
    </p:spTree>
    <p:extLst>
      <p:ext uri="{BB962C8B-B14F-4D97-AF65-F5344CB8AC3E}">
        <p14:creationId xmlns:p14="http://schemas.microsoft.com/office/powerpoint/2010/main" val="319889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14</a:t>
            </a:fld>
            <a:endParaRPr lang="en-GB" dirty="0"/>
          </a:p>
        </p:txBody>
      </p:sp>
    </p:spTree>
    <p:extLst>
      <p:ext uri="{BB962C8B-B14F-4D97-AF65-F5344CB8AC3E}">
        <p14:creationId xmlns:p14="http://schemas.microsoft.com/office/powerpoint/2010/main" val="245250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7" y="6141730"/>
            <a:ext cx="7901157"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2.3 Estimating emission factors for forest cover change (deforestation and forest degradation)</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555724"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err="1"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r>
              <a:rPr lang="en-US" sz="2400" dirty="0" smtClean="0"/>
              <a:t>Module 2.3 Estimating emission factors for forest cover change: Deforestation</a:t>
            </a:r>
            <a:endParaRPr lang="en-US" sz="2400" dirty="0"/>
          </a:p>
        </p:txBody>
      </p:sp>
      <p:sp>
        <p:nvSpPr>
          <p:cNvPr id="7" name="Tijdelijke aanduiding voor tekst 6"/>
          <p:cNvSpPr>
            <a:spLocks noGrp="1"/>
          </p:cNvSpPr>
          <p:nvPr>
            <p:ph type="body" sz="quarter" idx="10"/>
          </p:nvPr>
        </p:nvSpPr>
        <p:spPr>
          <a:xfrm>
            <a:off x="442588" y="2196934"/>
            <a:ext cx="5428954" cy="4262303"/>
          </a:xfrm>
        </p:spPr>
        <p:txBody>
          <a:bodyPr/>
          <a:lstStyle/>
          <a:p>
            <a:pPr>
              <a:lnSpc>
                <a:spcPct val="100000"/>
              </a:lnSpc>
              <a:buNone/>
            </a:pPr>
            <a:r>
              <a:rPr lang="en-US" sz="1600" i="1" dirty="0" smtClean="0"/>
              <a:t>Module developers:</a:t>
            </a:r>
          </a:p>
          <a:p>
            <a:pPr lvl="1" indent="-531813">
              <a:lnSpc>
                <a:spcPct val="100000"/>
              </a:lnSpc>
              <a:buNone/>
            </a:pPr>
            <a:r>
              <a:rPr lang="en-US" sz="1400" dirty="0"/>
              <a:t>Sandra Brown, Winrock International</a:t>
            </a:r>
          </a:p>
          <a:p>
            <a:pPr lvl="1" indent="-531813">
              <a:lnSpc>
                <a:spcPct val="100000"/>
              </a:lnSpc>
              <a:buNone/>
            </a:pPr>
            <a:r>
              <a:rPr lang="en-US" sz="1400" dirty="0" smtClean="0"/>
              <a:t>Lara Murray, Winrock International</a:t>
            </a:r>
          </a:p>
          <a:p>
            <a:pPr lvl="1" indent="-531813">
              <a:lnSpc>
                <a:spcPct val="100000"/>
              </a:lnSpc>
              <a:buNone/>
            </a:pPr>
            <a:endParaRPr lang="en-US" sz="1400" dirty="0"/>
          </a:p>
          <a:p>
            <a:pPr indent="-531813">
              <a:lnSpc>
                <a:spcPct val="100000"/>
              </a:lnSpc>
              <a:buNone/>
            </a:pPr>
            <a:r>
              <a:rPr lang="en-US" sz="2000" b="1" dirty="0" smtClean="0"/>
              <a:t>Country example:</a:t>
            </a:r>
          </a:p>
          <a:p>
            <a:pPr lvl="1" indent="-531813">
              <a:lnSpc>
                <a:spcPct val="100000"/>
              </a:lnSpc>
              <a:buNone/>
            </a:pPr>
            <a:r>
              <a:rPr lang="en-US" sz="1800" dirty="0" smtClean="0"/>
              <a:t>Guyana</a:t>
            </a:r>
          </a:p>
          <a:p>
            <a:pPr marL="457200" lvl="1" indent="-15875">
              <a:lnSpc>
                <a:spcPct val="100000"/>
              </a:lnSpc>
              <a:buNone/>
            </a:pPr>
            <a:r>
              <a:rPr lang="en-US" sz="1400" dirty="0" smtClean="0"/>
              <a:t>All data courtesy of Winrock International and Guyana Forestry Commission </a:t>
            </a:r>
            <a:endParaRPr lang="en-US" sz="1400" dirty="0"/>
          </a:p>
          <a:p>
            <a:pPr lvl="1" indent="-531813">
              <a:lnSpc>
                <a:spcPct val="100000"/>
              </a:lnSpc>
              <a:buNone/>
            </a:pPr>
            <a:endParaRPr lang="en-US" sz="1400" dirty="0" smtClean="0"/>
          </a:p>
        </p:txBody>
      </p:sp>
      <p:sp>
        <p:nvSpPr>
          <p:cNvPr id="10" name="Rectangle 9"/>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1" name="Picture 10"/>
          <p:cNvPicPr>
            <a:picLocks/>
          </p:cNvPicPr>
          <p:nvPr/>
        </p:nvPicPr>
        <p:blipFill rotWithShape="1">
          <a:blip r:embed="rId2"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2" name="Picture 11" descr="GOFC-Gold Tray cover only 2010_200dpi"/>
          <p:cNvPicPr/>
          <p:nvPr/>
        </p:nvPicPr>
        <p:blipFill>
          <a:blip r:embed="rId3"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3" name="Afbeelding 11" descr="logo_WB FCPF.gif"/>
          <p:cNvPicPr>
            <a:picLocks noChangeAspect="1"/>
          </p:cNvPicPr>
          <p:nvPr/>
        </p:nvPicPr>
        <p:blipFill>
          <a:blip r:embed="rId4" cstate="print"/>
          <a:stretch>
            <a:fillRect/>
          </a:stretch>
        </p:blipFill>
        <p:spPr>
          <a:xfrm>
            <a:off x="6022523" y="5994951"/>
            <a:ext cx="972687" cy="710810"/>
          </a:xfrm>
          <a:prstGeom prst="rect">
            <a:avLst/>
          </a:prstGeom>
        </p:spPr>
      </p:pic>
      <p:cxnSp>
        <p:nvCxnSpPr>
          <p:cNvPr id="14"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7363042" y="6080676"/>
            <a:ext cx="1499126" cy="440638"/>
          </a:xfrm>
          <a:prstGeom prst="rect">
            <a:avLst/>
          </a:prstGeom>
          <a:ln>
            <a:solidFill>
              <a:srgbClr val="000000"/>
            </a:solidFill>
          </a:ln>
        </p:spPr>
      </p:pic>
      <p:sp>
        <p:nvSpPr>
          <p:cNvPr id="17" name="Rectangle 16"/>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
        <p:nvSpPr>
          <p:cNvPr id="18" name="TextBox 17"/>
          <p:cNvSpPr txBox="1"/>
          <p:nvPr/>
        </p:nvSpPr>
        <p:spPr>
          <a:xfrm flipH="1">
            <a:off x="6995209" y="5515243"/>
            <a:ext cx="1876283"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smtClean="0">
                <a:latin typeface="Verdana" pitchFamily="34" charset="0"/>
              </a:rPr>
              <a:t>May </a:t>
            </a:r>
            <a:r>
              <a:rPr lang="en-GB" sz="1200" dirty="0" smtClean="0">
                <a:latin typeface="Verdana" pitchFamily="34" charset="0"/>
              </a:rPr>
              <a:t>2015 </a:t>
            </a:r>
          </a:p>
        </p:txBody>
      </p:sp>
      <p:pic>
        <p:nvPicPr>
          <p:cNvPr id="15" name="Picture 1" descr="C:\Users\Eigenaar\Documents\WUR_GOFC_GOLD\Training material GOFC-GOLD\Images ppts\Selected Pics\P6240151.JPG"/>
          <p:cNvPicPr>
            <a:picLocks noChangeAspect="1" noChangeArrowheads="1"/>
          </p:cNvPicPr>
          <p:nvPr/>
        </p:nvPicPr>
        <p:blipFill>
          <a:blip r:embed="rId6" cstate="print"/>
          <a:srcRect/>
          <a:stretch>
            <a:fillRect/>
          </a:stretch>
        </p:blipFill>
        <p:spPr bwMode="auto">
          <a:xfrm>
            <a:off x="5925786" y="3384151"/>
            <a:ext cx="2853505" cy="2140129"/>
          </a:xfrm>
          <a:prstGeom prst="rect">
            <a:avLst/>
          </a:prstGeom>
          <a:noFill/>
        </p:spPr>
      </p:pic>
      <p:pic>
        <p:nvPicPr>
          <p:cNvPr id="19" name="Picture 3" descr="C:\Users\lmurray.WINROCK\Desktop\Selective logging diagram\selective logging diagram.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61366" y="1586573"/>
            <a:ext cx="2301623" cy="1726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613935"/>
            <a:ext cx="9144000" cy="124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itle 3"/>
          <p:cNvSpPr>
            <a:spLocks noGrp="1"/>
          </p:cNvSpPr>
          <p:nvPr>
            <p:ph type="title"/>
          </p:nvPr>
        </p:nvSpPr>
        <p:spPr>
          <a:xfrm>
            <a:off x="491642" y="106363"/>
            <a:ext cx="8442796" cy="1098594"/>
          </a:xfrm>
        </p:spPr>
        <p:txBody>
          <a:bodyPr/>
          <a:lstStyle/>
          <a:p>
            <a:r>
              <a:rPr lang="en-US" sz="2800" dirty="0" smtClean="0"/>
              <a:t>Sampling design for obtaining estimates of C stocks for developing </a:t>
            </a:r>
            <a:r>
              <a:rPr lang="en-US" sz="2800" dirty="0" err="1" smtClean="0"/>
              <a:t>EFs</a:t>
            </a:r>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1351755"/>
            <a:ext cx="2697163"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406" y="1381918"/>
            <a:ext cx="2636837"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1381918"/>
            <a:ext cx="2811463"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0025" y="4917280"/>
            <a:ext cx="8724900" cy="1708160"/>
          </a:xfrm>
          <a:prstGeom prst="rect">
            <a:avLst/>
          </a:prstGeom>
          <a:solidFill>
            <a:schemeClr val="accent3"/>
          </a:solidFill>
        </p:spPr>
        <p:txBody>
          <a:bodyPr wrap="square" rtlCol="0">
            <a:spAutoFit/>
          </a:bodyPr>
          <a:lstStyle/>
          <a:p>
            <a:pPr marL="171450" indent="-171450">
              <a:lnSpc>
                <a:spcPts val="1800"/>
              </a:lnSpc>
              <a:buFont typeface="Arial" panose="020B0604020202020204" pitchFamily="34" charset="0"/>
              <a:buChar char="•"/>
            </a:pPr>
            <a:r>
              <a:rPr lang="en-US" sz="1400" dirty="0">
                <a:latin typeface="Verdana" pitchFamily="34" charset="0"/>
              </a:rPr>
              <a:t>The country is divided systematically into 10 km x 10 km blocks (primary sampling </a:t>
            </a:r>
            <a:r>
              <a:rPr lang="en-US" sz="1400" dirty="0" smtClean="0">
                <a:latin typeface="Verdana" pitchFamily="34" charset="0"/>
              </a:rPr>
              <a:t>units, PSUs</a:t>
            </a:r>
            <a:r>
              <a:rPr lang="en-US" sz="1400" dirty="0">
                <a:latin typeface="Verdana" pitchFamily="34" charset="0"/>
              </a:rPr>
              <a:t>) </a:t>
            </a:r>
            <a:r>
              <a:rPr lang="en-US" sz="1400" dirty="0" smtClean="0">
                <a:latin typeface="Verdana" pitchFamily="34" charset="0"/>
              </a:rPr>
              <a:t>(left).</a:t>
            </a:r>
          </a:p>
          <a:p>
            <a:pPr marL="171450" indent="-171450">
              <a:lnSpc>
                <a:spcPts val="1800"/>
              </a:lnSpc>
              <a:buFont typeface="Arial" panose="020B0604020202020204" pitchFamily="34" charset="0"/>
              <a:buChar char="•"/>
            </a:pPr>
            <a:r>
              <a:rPr lang="en-US" sz="1400" dirty="0" smtClean="0">
                <a:latin typeface="Verdana" pitchFamily="34" charset="0"/>
              </a:rPr>
              <a:t>The </a:t>
            </a:r>
            <a:r>
              <a:rPr lang="en-US" sz="1400" dirty="0">
                <a:latin typeface="Verdana" pitchFamily="34" charset="0"/>
              </a:rPr>
              <a:t>forest is divided into </a:t>
            </a:r>
            <a:r>
              <a:rPr lang="en-US" sz="1400" dirty="0" smtClean="0">
                <a:latin typeface="Verdana" pitchFamily="34" charset="0"/>
              </a:rPr>
              <a:t>accessibility strata </a:t>
            </a:r>
            <a:r>
              <a:rPr lang="en-US" sz="1400" dirty="0">
                <a:latin typeface="Verdana" pitchFamily="34" charset="0"/>
              </a:rPr>
              <a:t>and phases </a:t>
            </a:r>
            <a:r>
              <a:rPr lang="en-US" sz="1400" dirty="0" smtClean="0">
                <a:latin typeface="Verdana" pitchFamily="34" charset="0"/>
              </a:rPr>
              <a:t>(middle). </a:t>
            </a:r>
          </a:p>
          <a:p>
            <a:pPr marL="171450" indent="-171450">
              <a:lnSpc>
                <a:spcPts val="1800"/>
              </a:lnSpc>
              <a:buFont typeface="Arial" panose="020B0604020202020204" pitchFamily="34" charset="0"/>
              <a:buChar char="•"/>
            </a:pPr>
            <a:r>
              <a:rPr lang="en-US" sz="1400" dirty="0" smtClean="0">
                <a:latin typeface="Verdana" pitchFamily="34" charset="0"/>
              </a:rPr>
              <a:t>PSUs </a:t>
            </a:r>
            <a:r>
              <a:rPr lang="en-US" sz="1400" dirty="0">
                <a:latin typeface="Verdana" pitchFamily="34" charset="0"/>
              </a:rPr>
              <a:t>within each stratum are selected using </a:t>
            </a:r>
            <a:r>
              <a:rPr lang="en-US" sz="1400" dirty="0" smtClean="0">
                <a:latin typeface="Verdana" pitchFamily="34" charset="0"/>
              </a:rPr>
              <a:t>a stratified </a:t>
            </a:r>
            <a:r>
              <a:rPr lang="en-US" sz="1400" dirty="0">
                <a:latin typeface="Verdana" pitchFamily="34" charset="0"/>
              </a:rPr>
              <a:t>two-stage list sampling design for carbon measurement </a:t>
            </a:r>
            <a:r>
              <a:rPr lang="en-US" sz="1400" dirty="0" smtClean="0">
                <a:latin typeface="Verdana" pitchFamily="34" charset="0"/>
              </a:rPr>
              <a:t>(right).</a:t>
            </a:r>
          </a:p>
          <a:p>
            <a:pPr marL="171450" indent="-171450">
              <a:lnSpc>
                <a:spcPts val="1800"/>
              </a:lnSpc>
              <a:buFont typeface="Arial" panose="020B0604020202020204" pitchFamily="34" charset="0"/>
              <a:buChar char="•"/>
            </a:pPr>
            <a:r>
              <a:rPr lang="en-US" sz="1400" dirty="0" smtClean="0">
                <a:latin typeface="Verdana" pitchFamily="34" charset="0"/>
              </a:rPr>
              <a:t>Secondary </a:t>
            </a:r>
            <a:r>
              <a:rPr lang="en-US" sz="1400" dirty="0">
                <a:latin typeface="Verdana" pitchFamily="34" charset="0"/>
              </a:rPr>
              <a:t>sampling units (SSUs) designed as L-shaped clusters are established within each </a:t>
            </a:r>
            <a:r>
              <a:rPr lang="en-US" sz="1400" dirty="0" smtClean="0">
                <a:latin typeface="Verdana" pitchFamily="34" charset="0"/>
              </a:rPr>
              <a:t>PSU, </a:t>
            </a:r>
            <a:r>
              <a:rPr lang="en-US" sz="1400" dirty="0">
                <a:latin typeface="Verdana" pitchFamily="34" charset="0"/>
              </a:rPr>
              <a:t>and carbon measurements are </a:t>
            </a:r>
            <a:r>
              <a:rPr lang="en-US" sz="1400" dirty="0" smtClean="0">
                <a:latin typeface="Verdana" pitchFamily="34" charset="0"/>
              </a:rPr>
              <a:t>obtained.</a:t>
            </a:r>
          </a:p>
        </p:txBody>
      </p:sp>
    </p:spTree>
    <p:extLst>
      <p:ext uri="{BB962C8B-B14F-4D97-AF65-F5344CB8AC3E}">
        <p14:creationId xmlns:p14="http://schemas.microsoft.com/office/powerpoint/2010/main" val="2310481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613935"/>
            <a:ext cx="9144000" cy="124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491642" y="230188"/>
            <a:ext cx="8442796" cy="1353086"/>
          </a:xfrm>
        </p:spPr>
        <p:txBody>
          <a:bodyPr/>
          <a:lstStyle/>
          <a:p>
            <a:r>
              <a:rPr lang="en-US" dirty="0" smtClean="0"/>
              <a:t>QA/QC: SOPs and tools to automate </a:t>
            </a:r>
            <a:r>
              <a:rPr lang="en-US" dirty="0"/>
              <a:t>c</a:t>
            </a:r>
            <a:r>
              <a:rPr lang="en-US" dirty="0" smtClean="0"/>
              <a:t>alculations for all field </a:t>
            </a:r>
            <a:r>
              <a:rPr lang="en-US" dirty="0"/>
              <a:t>d</a:t>
            </a:r>
            <a:r>
              <a:rPr lang="en-US" dirty="0" smtClean="0"/>
              <a:t>ata</a:t>
            </a:r>
            <a:endParaRPr lang="en-US" dirty="0"/>
          </a:p>
        </p:txBody>
      </p:sp>
      <p:sp>
        <p:nvSpPr>
          <p:cNvPr id="4" name="Slide Number Placeholder 4"/>
          <p:cNvSpPr txBox="1">
            <a:spLocks/>
          </p:cNvSpPr>
          <p:nvPr/>
        </p:nvSpPr>
        <p:spPr>
          <a:xfrm>
            <a:off x="6553200" y="6356350"/>
            <a:ext cx="2133600" cy="365125"/>
          </a:xfrm>
          <a:prstGeom prst="rect">
            <a:avLst/>
          </a:prstGeom>
        </p:spPr>
        <p:txBody>
          <a:bodyPr/>
          <a:ls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B31D579E-D41E-4828-B7CB-9B29B4EE4EE4}" type="slidenum">
              <a:rPr lang="en-US" smtClean="0"/>
              <a:pPr>
                <a:defRPr/>
              </a:pPr>
              <a:t>11</a:t>
            </a:fld>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524000"/>
            <a:ext cx="9144000" cy="4876800"/>
          </a:xfrm>
          <a:prstGeom prst="rect">
            <a:avLst/>
          </a:prstGeom>
          <a:noFill/>
          <a:ln w="9525">
            <a:noFill/>
            <a:miter lim="800000"/>
            <a:headEnd/>
            <a:tailEnd/>
          </a:ln>
        </p:spPr>
      </p:pic>
      <p:sp>
        <p:nvSpPr>
          <p:cNvPr id="6" name="TextBox 5"/>
          <p:cNvSpPr txBox="1"/>
          <p:nvPr/>
        </p:nvSpPr>
        <p:spPr>
          <a:xfrm>
            <a:off x="6195968" y="1991383"/>
            <a:ext cx="2848064" cy="1200329"/>
          </a:xfrm>
          <a:prstGeom prst="rect">
            <a:avLst/>
          </a:prstGeom>
          <a:noFill/>
        </p:spPr>
        <p:txBody>
          <a:bodyPr wrap="square" rtlCol="0">
            <a:spAutoFit/>
          </a:bodyPr>
          <a:lstStyle/>
          <a:p>
            <a:r>
              <a:rPr lang="en-US" dirty="0" smtClean="0">
                <a:latin typeface="+mn-lt"/>
              </a:rPr>
              <a:t>Worksheet links to data collected </a:t>
            </a:r>
            <a:r>
              <a:rPr lang="en-US" dirty="0" smtClean="0">
                <a:latin typeface="+mn-lt"/>
              </a:rPr>
              <a:t>using </a:t>
            </a:r>
            <a:r>
              <a:rPr lang="en-US" dirty="0" smtClean="0">
                <a:latin typeface="+mn-lt"/>
              </a:rPr>
              <a:t>standard </a:t>
            </a:r>
            <a:r>
              <a:rPr lang="en-US" dirty="0">
                <a:latin typeface="+mn-lt"/>
              </a:rPr>
              <a:t>o</a:t>
            </a:r>
            <a:r>
              <a:rPr lang="en-US" dirty="0" smtClean="0">
                <a:latin typeface="+mn-lt"/>
              </a:rPr>
              <a:t>perating </a:t>
            </a:r>
            <a:r>
              <a:rPr lang="en-US" dirty="0">
                <a:latin typeface="+mn-lt"/>
              </a:rPr>
              <a:t>p</a:t>
            </a:r>
            <a:r>
              <a:rPr lang="en-US" dirty="0" smtClean="0">
                <a:latin typeface="+mn-lt"/>
              </a:rPr>
              <a:t>rinciples (SOPs)</a:t>
            </a:r>
            <a:endParaRPr lang="en-US" dirty="0">
              <a:latin typeface="+mn-lt"/>
            </a:endParaRPr>
          </a:p>
        </p:txBody>
      </p:sp>
      <p:pic>
        <p:nvPicPr>
          <p:cNvPr id="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181600" y="3505200"/>
            <a:ext cx="3810000" cy="321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665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17" y="113901"/>
            <a:ext cx="8442796" cy="1299290"/>
          </a:xfrm>
        </p:spPr>
        <p:txBody>
          <a:bodyPr/>
          <a:lstStyle/>
          <a:p>
            <a:r>
              <a:rPr lang="en-US" sz="2800" dirty="0" smtClean="0"/>
              <a:t>Development of emission factors (EFs) for  </a:t>
            </a:r>
            <a:r>
              <a:rPr lang="en-US" sz="2800" dirty="0"/>
              <a:t>d</a:t>
            </a:r>
            <a:r>
              <a:rPr lang="en-US" sz="2800" dirty="0" smtClean="0"/>
              <a:t>eforestation</a:t>
            </a:r>
            <a:endParaRPr lang="en-US" sz="2800" dirty="0"/>
          </a:p>
        </p:txBody>
      </p:sp>
      <p:sp>
        <p:nvSpPr>
          <p:cNvPr id="7" name="TextBox 6"/>
          <p:cNvSpPr txBox="1"/>
          <p:nvPr/>
        </p:nvSpPr>
        <p:spPr>
          <a:xfrm>
            <a:off x="235527" y="1420859"/>
            <a:ext cx="8697503" cy="338554"/>
          </a:xfrm>
          <a:prstGeom prst="rect">
            <a:avLst/>
          </a:prstGeom>
          <a:solidFill>
            <a:srgbClr val="FFFF00"/>
          </a:solidFill>
        </p:spPr>
        <p:txBody>
          <a:bodyPr wrap="square" rtlCol="0">
            <a:spAutoFit/>
          </a:bodyPr>
          <a:lstStyle/>
          <a:p>
            <a:r>
              <a:rPr lang="en-US" sz="1600" dirty="0" smtClean="0"/>
              <a:t>EF developed = from field measurements of 40 cluster plots (overall precision 95%, CI = 12% of mean)</a:t>
            </a:r>
            <a:endParaRPr lang="en-US" sz="16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1998"/>
            <a:ext cx="9007396" cy="119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3496"/>
            <a:ext cx="6640121" cy="265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75" y="1949802"/>
            <a:ext cx="2161169" cy="297389"/>
          </a:xfrm>
          <a:prstGeom prst="rect">
            <a:avLst/>
          </a:prstGeom>
          <a:noFill/>
        </p:spPr>
        <p:txBody>
          <a:bodyPr wrap="none" rtlCol="0">
            <a:spAutoFit/>
          </a:bodyPr>
          <a:lstStyle/>
          <a:p>
            <a:pPr>
              <a:lnSpc>
                <a:spcPts val="1800"/>
              </a:lnSpc>
            </a:pPr>
            <a:r>
              <a:rPr lang="en-US" sz="1200" dirty="0" smtClean="0">
                <a:latin typeface="Verdana" pitchFamily="34" charset="0"/>
              </a:rPr>
              <a:t>Carbon stocks in all pools</a:t>
            </a:r>
          </a:p>
        </p:txBody>
      </p:sp>
      <p:sp>
        <p:nvSpPr>
          <p:cNvPr id="9" name="TextBox 8"/>
          <p:cNvSpPr txBox="1"/>
          <p:nvPr/>
        </p:nvSpPr>
        <p:spPr>
          <a:xfrm>
            <a:off x="0" y="3113971"/>
            <a:ext cx="1909497" cy="297389"/>
          </a:xfrm>
          <a:prstGeom prst="rect">
            <a:avLst/>
          </a:prstGeom>
          <a:noFill/>
        </p:spPr>
        <p:txBody>
          <a:bodyPr wrap="none" rtlCol="0">
            <a:spAutoFit/>
          </a:bodyPr>
          <a:lstStyle/>
          <a:p>
            <a:pPr>
              <a:lnSpc>
                <a:spcPts val="1800"/>
              </a:lnSpc>
            </a:pPr>
            <a:r>
              <a:rPr lang="en-US" sz="1200" dirty="0" smtClean="0">
                <a:latin typeface="Verdana" pitchFamily="34" charset="0"/>
              </a:rPr>
              <a:t>C stock change in soil</a:t>
            </a:r>
          </a:p>
        </p:txBody>
      </p:sp>
      <p:sp>
        <p:nvSpPr>
          <p:cNvPr id="5" name="TextBox 4"/>
          <p:cNvSpPr txBox="1"/>
          <p:nvPr/>
        </p:nvSpPr>
        <p:spPr>
          <a:xfrm>
            <a:off x="6962776" y="3692535"/>
            <a:ext cx="2038350" cy="1708160"/>
          </a:xfrm>
          <a:prstGeom prst="rect">
            <a:avLst/>
          </a:prstGeom>
          <a:solidFill>
            <a:schemeClr val="accent3"/>
          </a:solidFill>
        </p:spPr>
        <p:txBody>
          <a:bodyPr wrap="square" rtlCol="0">
            <a:spAutoFit/>
          </a:bodyPr>
          <a:lstStyle/>
          <a:p>
            <a:pPr>
              <a:lnSpc>
                <a:spcPts val="1800"/>
              </a:lnSpc>
            </a:pPr>
            <a:r>
              <a:rPr lang="en-US" sz="1400" dirty="0" smtClean="0">
                <a:latin typeface="Verdana" pitchFamily="34" charset="0"/>
              </a:rPr>
              <a:t>These values were used to develop EFs for deforestation.</a:t>
            </a:r>
            <a:br>
              <a:rPr lang="en-US" sz="1400" dirty="0" smtClean="0">
                <a:latin typeface="Verdana" pitchFamily="34" charset="0"/>
              </a:rPr>
            </a:br>
            <a:endParaRPr lang="en-US" sz="1400" dirty="0">
              <a:latin typeface="Verdana" pitchFamily="34" charset="0"/>
            </a:endParaRPr>
          </a:p>
          <a:p>
            <a:pPr>
              <a:lnSpc>
                <a:spcPts val="1800"/>
              </a:lnSpc>
            </a:pPr>
            <a:r>
              <a:rPr lang="en-US" sz="1400" dirty="0" smtClean="0">
                <a:latin typeface="Verdana" pitchFamily="34" charset="0"/>
              </a:rPr>
              <a:t>Post deforestation stocks for biomass pools = 0.</a:t>
            </a:r>
          </a:p>
        </p:txBody>
      </p:sp>
    </p:spTree>
    <p:extLst>
      <p:ext uri="{BB962C8B-B14F-4D97-AF65-F5344CB8AC3E}">
        <p14:creationId xmlns:p14="http://schemas.microsoft.com/office/powerpoint/2010/main" val="1548525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17" y="113901"/>
            <a:ext cx="8442796" cy="1299290"/>
          </a:xfrm>
        </p:spPr>
        <p:txBody>
          <a:bodyPr/>
          <a:lstStyle/>
          <a:p>
            <a:r>
              <a:rPr lang="en-US" sz="2800" dirty="0" smtClean="0"/>
              <a:t>Development of emission factors for  </a:t>
            </a:r>
            <a:r>
              <a:rPr lang="en-US" sz="2800" dirty="0"/>
              <a:t>d</a:t>
            </a:r>
            <a:r>
              <a:rPr lang="en-US" sz="2800" dirty="0" smtClean="0"/>
              <a:t>eforestation</a:t>
            </a:r>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64" y="2214309"/>
            <a:ext cx="5985398"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2449" y="1679256"/>
            <a:ext cx="7667626" cy="338554"/>
          </a:xfrm>
          <a:prstGeom prst="rect">
            <a:avLst/>
          </a:prstGeom>
          <a:solidFill>
            <a:srgbClr val="FFFF00"/>
          </a:solidFill>
        </p:spPr>
        <p:txBody>
          <a:bodyPr wrap="square" rtlCol="0">
            <a:spAutoFit/>
          </a:bodyPr>
          <a:lstStyle/>
          <a:p>
            <a:r>
              <a:rPr lang="en-US" sz="1600" dirty="0" err="1" smtClean="0"/>
              <a:t>EFs</a:t>
            </a:r>
            <a:r>
              <a:rPr lang="en-US" sz="1600" dirty="0" smtClean="0"/>
              <a:t> including all pools and changes in soil stocks by stratum and driver for high threat area</a:t>
            </a:r>
            <a:endParaRPr lang="en-US" sz="1600" dirty="0"/>
          </a:p>
        </p:txBody>
      </p:sp>
      <p:cxnSp>
        <p:nvCxnSpPr>
          <p:cNvPr id="9" name="Straight Connector 8"/>
          <p:cNvCxnSpPr/>
          <p:nvPr/>
        </p:nvCxnSpPr>
        <p:spPr>
          <a:xfrm>
            <a:off x="7120462" y="2128849"/>
            <a:ext cx="0" cy="3311525"/>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85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z="2800" dirty="0" smtClean="0"/>
              <a:t>Recommended modules as follow-up</a:t>
            </a:r>
            <a:endParaRPr lang="en-GB" sz="2800" dirty="0"/>
          </a:p>
        </p:txBody>
      </p:sp>
      <p:sp>
        <p:nvSpPr>
          <p:cNvPr id="3" name="Tijdelijke aanduiding voor tekst 2"/>
          <p:cNvSpPr>
            <a:spLocks noGrp="1"/>
          </p:cNvSpPr>
          <p:nvPr>
            <p:ph type="body" sz="quarter" idx="10"/>
          </p:nvPr>
        </p:nvSpPr>
        <p:spPr/>
        <p:txBody>
          <a:bodyPr/>
          <a:lstStyle/>
          <a:p>
            <a:r>
              <a:rPr lang="en-GB" dirty="0" smtClean="0">
                <a:solidFill>
                  <a:schemeClr val="accent4"/>
                </a:solidFill>
              </a:rPr>
              <a:t>Module 2.4 </a:t>
            </a:r>
            <a:r>
              <a:rPr lang="en-GB" dirty="0" smtClean="0"/>
              <a:t>to learn about involving communities / local experts in monitoring changes in forest area and carbon stocks.</a:t>
            </a:r>
          </a:p>
          <a:p>
            <a:r>
              <a:rPr lang="en-GB" dirty="0" smtClean="0">
                <a:solidFill>
                  <a:schemeClr val="accent4"/>
                </a:solidFill>
              </a:rPr>
              <a:t>Module 2.5 </a:t>
            </a:r>
            <a:r>
              <a:rPr lang="en-GB" dirty="0" smtClean="0"/>
              <a:t>to estimate carbon emissions from deforestation and forest degradation</a:t>
            </a:r>
          </a:p>
          <a:p>
            <a:r>
              <a:rPr lang="en-GB" dirty="0" smtClean="0">
                <a:solidFill>
                  <a:schemeClr val="accent4"/>
                </a:solidFill>
              </a:rPr>
              <a:t>Modules 3.1 to 3.3 </a:t>
            </a:r>
            <a:r>
              <a:rPr lang="en-GB" dirty="0" smtClean="0"/>
              <a:t>to proceed REDD+ assessment and reporting.</a:t>
            </a:r>
            <a:endParaRPr lang="en-GB" dirty="0"/>
          </a:p>
        </p:txBody>
      </p:sp>
    </p:spTree>
    <p:extLst>
      <p:ext uri="{BB962C8B-B14F-4D97-AF65-F5344CB8AC3E}">
        <p14:creationId xmlns:p14="http://schemas.microsoft.com/office/powerpoint/2010/main" val="1051641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US" dirty="0" smtClean="0"/>
              <a:t>Outline of country example</a:t>
            </a:r>
            <a:endParaRPr lang="en-US" dirty="0"/>
          </a:p>
        </p:txBody>
      </p:sp>
      <p:sp>
        <p:nvSpPr>
          <p:cNvPr id="3" name="Tijdelijke aanduiding voor tekst 2"/>
          <p:cNvSpPr>
            <a:spLocks noGrp="1"/>
          </p:cNvSpPr>
          <p:nvPr>
            <p:ph type="body" sz="quarter" idx="10"/>
          </p:nvPr>
        </p:nvSpPr>
        <p:spPr>
          <a:xfrm>
            <a:off x="421200" y="1472162"/>
            <a:ext cx="8521188" cy="4606688"/>
          </a:xfrm>
        </p:spPr>
        <p:txBody>
          <a:bodyPr/>
          <a:lstStyle/>
          <a:p>
            <a:pPr marL="342900" lvl="0" indent="-342900">
              <a:lnSpc>
                <a:spcPct val="100000"/>
              </a:lnSpc>
              <a:buSzPct val="115000"/>
              <a:buFont typeface="+mj-lt"/>
              <a:buAutoNum type="arabicPeriod"/>
            </a:pPr>
            <a:r>
              <a:rPr lang="en-US" sz="1800" dirty="0" smtClean="0"/>
              <a:t>REDD+ development in Guyana</a:t>
            </a:r>
          </a:p>
          <a:p>
            <a:pPr marL="342900" lvl="0" indent="-342900">
              <a:lnSpc>
                <a:spcPct val="100000"/>
              </a:lnSpc>
              <a:buSzPct val="115000"/>
              <a:buFont typeface="+mj-lt"/>
              <a:buAutoNum type="arabicPeriod"/>
            </a:pPr>
            <a:r>
              <a:rPr lang="en-US" sz="1800" dirty="0" smtClean="0"/>
              <a:t>Approach to sampling and stratification in Guyana</a:t>
            </a:r>
          </a:p>
          <a:p>
            <a:pPr marL="342900" lvl="0" indent="-342900">
              <a:lnSpc>
                <a:spcPct val="100000"/>
              </a:lnSpc>
              <a:buSzPct val="115000"/>
              <a:buFont typeface="+mj-lt"/>
              <a:buAutoNum type="arabicPeriod"/>
            </a:pPr>
            <a:r>
              <a:rPr lang="en-US" sz="1800" dirty="0" smtClean="0"/>
              <a:t>Stratification by threat of deforestation</a:t>
            </a:r>
          </a:p>
          <a:p>
            <a:pPr marL="342900" lvl="0" indent="-342900">
              <a:lnSpc>
                <a:spcPct val="100000"/>
              </a:lnSpc>
              <a:buSzPct val="115000"/>
              <a:buFont typeface="+mj-lt"/>
              <a:buAutoNum type="arabicPeriod"/>
            </a:pPr>
            <a:r>
              <a:rPr lang="en-US" sz="1800" dirty="0" smtClean="0"/>
              <a:t>Collecting primary data field data for planning</a:t>
            </a:r>
          </a:p>
          <a:p>
            <a:pPr marL="342900" lvl="0" indent="-342900">
              <a:lnSpc>
                <a:spcPct val="100000"/>
              </a:lnSpc>
              <a:buSzPct val="115000"/>
              <a:buFont typeface="+mj-lt"/>
              <a:buAutoNum type="arabicPeriod"/>
            </a:pPr>
            <a:r>
              <a:rPr lang="en-US" sz="1800" dirty="0" smtClean="0"/>
              <a:t>QA/QC measures</a:t>
            </a:r>
          </a:p>
          <a:p>
            <a:pPr marL="342900" lvl="0" indent="-342900">
              <a:lnSpc>
                <a:spcPct val="100000"/>
              </a:lnSpc>
              <a:buSzPct val="115000"/>
              <a:buFont typeface="+mj-lt"/>
              <a:buAutoNum type="arabicPeriod"/>
            </a:pPr>
            <a:r>
              <a:rPr lang="en-US" sz="1800" dirty="0" smtClean="0"/>
              <a:t>Carbon stock data and emission factors</a:t>
            </a:r>
          </a:p>
          <a:p>
            <a:pPr marL="342900" lvl="0" indent="-342900">
              <a:lnSpc>
                <a:spcPct val="100000"/>
              </a:lnSpc>
              <a:buSzPct val="115000"/>
              <a:buFont typeface="+mj-lt"/>
              <a:buAutoNum type="arabicPeriod"/>
            </a:pPr>
            <a:endParaRPr lang="nl-NL" sz="1800" dirty="0" smtClean="0"/>
          </a:p>
          <a:p>
            <a:pPr marL="342900" indent="-342900">
              <a:buFont typeface="+mj-lt"/>
              <a:buAutoNum type="arabicPeriod"/>
            </a:pP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dirty="0" smtClean="0"/>
              <a:t>REDD+ development in Guyana</a:t>
            </a:r>
            <a:endParaRPr lang="en-US" dirty="0"/>
          </a:p>
        </p:txBody>
      </p:sp>
      <p:sp>
        <p:nvSpPr>
          <p:cNvPr id="3" name="Text Placeholder 2"/>
          <p:cNvSpPr>
            <a:spLocks noGrp="1"/>
          </p:cNvSpPr>
          <p:nvPr>
            <p:ph type="body" sz="quarter" idx="10"/>
          </p:nvPr>
        </p:nvSpPr>
        <p:spPr/>
        <p:txBody>
          <a:bodyPr/>
          <a:lstStyle/>
          <a:p>
            <a:r>
              <a:rPr lang="en-US" dirty="0" smtClean="0"/>
              <a:t>Guyana is an example of a high forest cover, low deforestation rate (HFLD) country.</a:t>
            </a:r>
          </a:p>
          <a:p>
            <a:r>
              <a:rPr lang="en-US" dirty="0" smtClean="0"/>
              <a:t>Since 2009, the Government of Norway has provided performance-based finance to implement a low-carbon development strategy (LCDS).</a:t>
            </a:r>
          </a:p>
          <a:p>
            <a:r>
              <a:rPr lang="en-US" dirty="0" smtClean="0"/>
              <a:t>Guyana is a World Bank FCPF pilot country.</a:t>
            </a:r>
            <a:endParaRPr lang="en-US" dirty="0"/>
          </a:p>
        </p:txBody>
      </p:sp>
    </p:spTree>
    <p:extLst>
      <p:ext uri="{BB962C8B-B14F-4D97-AF65-F5344CB8AC3E}">
        <p14:creationId xmlns:p14="http://schemas.microsoft.com/office/powerpoint/2010/main" val="321261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909800"/>
          </a:xfrm>
        </p:spPr>
        <p:txBody>
          <a:bodyPr/>
          <a:lstStyle/>
          <a:p>
            <a:r>
              <a:rPr lang="en-US" dirty="0" smtClean="0"/>
              <a:t>Drivers of deforestation and degradation in Guyana</a:t>
            </a:r>
            <a:endParaRPr lang="en-US" dirty="0"/>
          </a:p>
        </p:txBody>
      </p:sp>
      <p:sp>
        <p:nvSpPr>
          <p:cNvPr id="3" name="Tijdelijke aanduiding voor tekst 2"/>
          <p:cNvSpPr>
            <a:spLocks noGrp="1"/>
          </p:cNvSpPr>
          <p:nvPr>
            <p:ph type="body" sz="quarter" idx="10"/>
          </p:nvPr>
        </p:nvSpPr>
        <p:spPr>
          <a:xfrm>
            <a:off x="397449" y="1289531"/>
            <a:ext cx="4958322" cy="4404807"/>
          </a:xfrm>
        </p:spPr>
        <p:txBody>
          <a:bodyPr/>
          <a:lstStyle/>
          <a:p>
            <a:pPr marL="0" indent="0">
              <a:buNone/>
            </a:pPr>
            <a:r>
              <a:rPr lang="en-US" sz="2400" dirty="0" smtClean="0"/>
              <a:t>The national </a:t>
            </a:r>
            <a:r>
              <a:rPr lang="en-US" sz="2400" dirty="0"/>
              <a:t>scope</a:t>
            </a:r>
          </a:p>
          <a:p>
            <a:pPr>
              <a:lnSpc>
                <a:spcPct val="100000"/>
              </a:lnSpc>
            </a:pPr>
            <a:r>
              <a:rPr lang="en-US" sz="2000" dirty="0"/>
              <a:t>Deforestation:</a:t>
            </a:r>
          </a:p>
          <a:p>
            <a:pPr lvl="1">
              <a:lnSpc>
                <a:spcPct val="100000"/>
              </a:lnSpc>
            </a:pPr>
            <a:r>
              <a:rPr lang="en-US" sz="1600" dirty="0"/>
              <a:t>Mining—medium and large scale</a:t>
            </a:r>
          </a:p>
          <a:p>
            <a:pPr lvl="1">
              <a:lnSpc>
                <a:spcPct val="100000"/>
              </a:lnSpc>
            </a:pPr>
            <a:r>
              <a:rPr lang="en-US" sz="1600" dirty="0"/>
              <a:t>Infrastructure—roads, settlements</a:t>
            </a:r>
          </a:p>
          <a:p>
            <a:pPr lvl="1">
              <a:lnSpc>
                <a:spcPct val="100000"/>
              </a:lnSpc>
            </a:pPr>
            <a:r>
              <a:rPr lang="en-US" sz="1600" dirty="0"/>
              <a:t>Agriculture—permanent</a:t>
            </a:r>
          </a:p>
          <a:p>
            <a:pPr lvl="1">
              <a:lnSpc>
                <a:spcPct val="100000"/>
              </a:lnSpc>
            </a:pPr>
            <a:r>
              <a:rPr lang="en-US" sz="1600" dirty="0"/>
              <a:t>Fire from human actions</a:t>
            </a:r>
          </a:p>
          <a:p>
            <a:pPr>
              <a:lnSpc>
                <a:spcPct val="100000"/>
              </a:lnSpc>
            </a:pPr>
            <a:r>
              <a:rPr lang="en-US" sz="2000" dirty="0"/>
              <a:t>Degradation:</a:t>
            </a:r>
          </a:p>
          <a:p>
            <a:pPr lvl="1">
              <a:lnSpc>
                <a:spcPct val="100000"/>
              </a:lnSpc>
            </a:pPr>
            <a:r>
              <a:rPr lang="en-US" sz="1600" dirty="0" smtClean="0"/>
              <a:t>Forestry—for </a:t>
            </a:r>
            <a:r>
              <a:rPr lang="en-US" sz="1600" dirty="0"/>
              <a:t>timber production</a:t>
            </a:r>
          </a:p>
          <a:p>
            <a:pPr lvl="1">
              <a:lnSpc>
                <a:spcPct val="100000"/>
              </a:lnSpc>
            </a:pPr>
            <a:r>
              <a:rPr lang="en-US" sz="1600" dirty="0" smtClean="0"/>
              <a:t>Mining—small </a:t>
            </a:r>
            <a:r>
              <a:rPr lang="en-US" sz="1600" dirty="0"/>
              <a:t>scale </a:t>
            </a:r>
          </a:p>
          <a:p>
            <a:pPr lvl="1">
              <a:lnSpc>
                <a:spcPct val="100000"/>
              </a:lnSpc>
            </a:pPr>
            <a:r>
              <a:rPr lang="en-US" sz="1600" dirty="0"/>
              <a:t>Shifting cultivation</a:t>
            </a:r>
          </a:p>
          <a:p>
            <a:pPr lvl="1">
              <a:lnSpc>
                <a:spcPct val="100000"/>
              </a:lnSpc>
            </a:pPr>
            <a:r>
              <a:rPr lang="en-US" sz="1600" dirty="0"/>
              <a:t>Fire from human </a:t>
            </a:r>
            <a:r>
              <a:rPr lang="en-US" sz="1600" dirty="0" smtClean="0"/>
              <a:t>actions</a:t>
            </a:r>
            <a:endParaRPr lang="en-US" sz="1600"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65172" y="1480539"/>
            <a:ext cx="3472404" cy="4363342"/>
          </a:xfrm>
          <a:prstGeom prst="rect">
            <a:avLst/>
          </a:prstGeom>
          <a:noFill/>
          <a:ln w="12700">
            <a:solidFill>
              <a:schemeClr val="tx1"/>
            </a:solidFill>
            <a:miter lim="800000"/>
            <a:headEnd/>
            <a:tailEnd/>
          </a:ln>
          <a:effectLst/>
        </p:spPr>
      </p:pic>
      <p:sp>
        <p:nvSpPr>
          <p:cNvPr id="5" name="TextBox 4"/>
          <p:cNvSpPr txBox="1"/>
          <p:nvPr/>
        </p:nvSpPr>
        <p:spPr>
          <a:xfrm>
            <a:off x="4987047" y="1072707"/>
            <a:ext cx="3119957" cy="369332"/>
          </a:xfrm>
          <a:prstGeom prst="rect">
            <a:avLst/>
          </a:prstGeom>
          <a:noFill/>
        </p:spPr>
        <p:txBody>
          <a:bodyPr wrap="none" rtlCol="0">
            <a:spAutoFit/>
          </a:bodyPr>
          <a:lstStyle/>
          <a:p>
            <a:r>
              <a:rPr lang="en-US" dirty="0" smtClean="0">
                <a:latin typeface="+mn-lt"/>
              </a:rPr>
              <a:t>Forest cover change 1990-2010</a:t>
            </a:r>
            <a:endParaRPr lang="en-US" dirty="0">
              <a:latin typeface="+mn-lt"/>
            </a:endParaRPr>
          </a:p>
        </p:txBody>
      </p:sp>
      <p:sp>
        <p:nvSpPr>
          <p:cNvPr id="8" name="TextBox 7"/>
          <p:cNvSpPr txBox="1"/>
          <p:nvPr/>
        </p:nvSpPr>
        <p:spPr>
          <a:xfrm>
            <a:off x="5020988" y="4180463"/>
            <a:ext cx="1466492" cy="1015663"/>
          </a:xfrm>
          <a:prstGeom prst="rect">
            <a:avLst/>
          </a:prstGeom>
          <a:solidFill>
            <a:schemeClr val="bg1"/>
          </a:solidFill>
        </p:spPr>
        <p:txBody>
          <a:bodyPr wrap="none" rtlCol="0">
            <a:spAutoFit/>
          </a:bodyPr>
          <a:lstStyle/>
          <a:p>
            <a:r>
              <a:rPr lang="en-GB" sz="1200" dirty="0" smtClean="0">
                <a:solidFill>
                  <a:schemeClr val="accent6"/>
                </a:solidFill>
                <a:latin typeface="Verdana" pitchFamily="34" charset="0"/>
              </a:rPr>
              <a:t>2009-2010</a:t>
            </a:r>
          </a:p>
          <a:p>
            <a:r>
              <a:rPr lang="en-GB" sz="1200" dirty="0" smtClean="0">
                <a:solidFill>
                  <a:schemeClr val="accent6"/>
                </a:solidFill>
                <a:latin typeface="Verdana" pitchFamily="34" charset="0"/>
              </a:rPr>
              <a:t>2005-2009</a:t>
            </a:r>
          </a:p>
          <a:p>
            <a:r>
              <a:rPr lang="en-GB" sz="1200" dirty="0" smtClean="0">
                <a:solidFill>
                  <a:schemeClr val="accent6"/>
                </a:solidFill>
                <a:latin typeface="Verdana" pitchFamily="34" charset="0"/>
              </a:rPr>
              <a:t>2000-2005</a:t>
            </a:r>
          </a:p>
          <a:p>
            <a:r>
              <a:rPr lang="en-GB" sz="1200" dirty="0" smtClean="0">
                <a:solidFill>
                  <a:schemeClr val="accent6"/>
                </a:solidFill>
                <a:latin typeface="Verdana" pitchFamily="34" charset="0"/>
              </a:rPr>
              <a:t>1990-2000</a:t>
            </a:r>
          </a:p>
          <a:p>
            <a:r>
              <a:rPr lang="en-GB" sz="1200" dirty="0" smtClean="0">
                <a:solidFill>
                  <a:schemeClr val="accent6"/>
                </a:solidFill>
                <a:latin typeface="Verdana" pitchFamily="34" charset="0"/>
              </a:rPr>
              <a:t>Non Forest 2009</a:t>
            </a: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916" t="65680" r="83853" b="17161"/>
          <a:stretch/>
        </p:blipFill>
        <p:spPr bwMode="auto">
          <a:xfrm>
            <a:off x="4827866" y="4229100"/>
            <a:ext cx="269322" cy="996613"/>
          </a:xfrm>
          <a:prstGeom prst="rect">
            <a:avLst/>
          </a:prstGeom>
          <a:noFill/>
          <a:ln w="12700">
            <a:noFill/>
            <a:miter lim="800000"/>
            <a:headEnd/>
            <a:tailEnd/>
          </a:ln>
          <a:effectLst/>
        </p:spPr>
      </p:pic>
      <p:sp>
        <p:nvSpPr>
          <p:cNvPr id="9" name="TextBox 8"/>
          <p:cNvSpPr txBox="1"/>
          <p:nvPr/>
        </p:nvSpPr>
        <p:spPr>
          <a:xfrm>
            <a:off x="4362763" y="3904817"/>
            <a:ext cx="2250937" cy="294696"/>
          </a:xfrm>
          <a:prstGeom prst="rect">
            <a:avLst/>
          </a:prstGeom>
          <a:solidFill>
            <a:schemeClr val="bg1"/>
          </a:solidFill>
        </p:spPr>
        <p:txBody>
          <a:bodyPr wrap="none" rtlCol="0">
            <a:spAutoFit/>
          </a:bodyPr>
          <a:lstStyle/>
          <a:p>
            <a:pPr>
              <a:lnSpc>
                <a:spcPts val="1800"/>
              </a:lnSpc>
            </a:pPr>
            <a:r>
              <a:rPr lang="en-GB" sz="1100" b="1" dirty="0" smtClean="0">
                <a:solidFill>
                  <a:schemeClr val="accent6"/>
                </a:solidFill>
                <a:latin typeface="Verdana" pitchFamily="34" charset="0"/>
              </a:rPr>
              <a:t>Total forest loss by period</a:t>
            </a:r>
          </a:p>
        </p:txBody>
      </p:sp>
      <p:sp>
        <p:nvSpPr>
          <p:cNvPr id="10" name="Rectangle 9"/>
          <p:cNvSpPr/>
          <p:nvPr/>
        </p:nvSpPr>
        <p:spPr>
          <a:xfrm>
            <a:off x="6400800" y="4180463"/>
            <a:ext cx="212900" cy="12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est Carbon Sampling_map_v2.png"/>
          <p:cNvPicPr/>
          <p:nvPr/>
        </p:nvPicPr>
        <p:blipFill>
          <a:blip r:embed="rId3" cstate="email"/>
          <a:stretch>
            <a:fillRect/>
          </a:stretch>
        </p:blipFill>
        <p:spPr>
          <a:xfrm>
            <a:off x="5486400" y="1390650"/>
            <a:ext cx="3292258" cy="360503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657850" y="3028950"/>
            <a:ext cx="1304925" cy="108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a:xfrm>
            <a:off x="491642" y="230188"/>
            <a:ext cx="8442796" cy="1353086"/>
          </a:xfrm>
        </p:spPr>
        <p:txBody>
          <a:bodyPr/>
          <a:lstStyle/>
          <a:p>
            <a:r>
              <a:rPr lang="en-US" dirty="0" smtClean="0"/>
              <a:t>Stratification by threat using spatially explicit land-use change modeling </a:t>
            </a:r>
            <a:endParaRPr lang="en-US" dirty="0"/>
          </a:p>
        </p:txBody>
      </p:sp>
      <p:graphicFrame>
        <p:nvGraphicFramePr>
          <p:cNvPr id="5" name="Diagram 4"/>
          <p:cNvGraphicFramePr/>
          <p:nvPr>
            <p:extLst>
              <p:ext uri="{D42A27DB-BD31-4B8C-83A1-F6EECF244321}">
                <p14:modId xmlns:p14="http://schemas.microsoft.com/office/powerpoint/2010/main" val="1053192036"/>
              </p:ext>
            </p:extLst>
          </p:nvPr>
        </p:nvGraphicFramePr>
        <p:xfrm>
          <a:off x="172929" y="1421516"/>
          <a:ext cx="695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Forest Carbon Sampling_map_v2.png"/>
          <p:cNvPicPr>
            <a:picLocks noChangeAspect="1"/>
          </p:cNvPicPr>
          <p:nvPr/>
        </p:nvPicPr>
        <p:blipFill rotWithShape="1">
          <a:blip r:embed="rId3" cstate="email"/>
          <a:srcRect l="4299" t="46916" r="54206" b="23701"/>
          <a:stretch/>
        </p:blipFill>
        <p:spPr>
          <a:xfrm>
            <a:off x="4737910" y="4048125"/>
            <a:ext cx="2248677" cy="18333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935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US" dirty="0"/>
              <a:t>Stratifying </a:t>
            </a:r>
            <a:r>
              <a:rPr lang="en-US" dirty="0" smtClean="0"/>
              <a:t>forest lands in </a:t>
            </a:r>
            <a:r>
              <a:rPr lang="en-US" dirty="0"/>
              <a:t>Guyana</a:t>
            </a:r>
          </a:p>
        </p:txBody>
      </p:sp>
      <p:sp>
        <p:nvSpPr>
          <p:cNvPr id="3" name="Text Placeholder 2"/>
          <p:cNvSpPr>
            <a:spLocks noGrp="1"/>
          </p:cNvSpPr>
          <p:nvPr>
            <p:ph type="body" sz="quarter" idx="10"/>
          </p:nvPr>
        </p:nvSpPr>
        <p:spPr>
          <a:xfrm>
            <a:off x="124317" y="1325944"/>
            <a:ext cx="4103298" cy="4404807"/>
          </a:xfrm>
        </p:spPr>
        <p:txBody>
          <a:bodyPr/>
          <a:lstStyle/>
          <a:p>
            <a:pPr>
              <a:buNone/>
            </a:pPr>
            <a:r>
              <a:rPr lang="en-US" sz="1800" dirty="0"/>
              <a:t>Factors </a:t>
            </a:r>
            <a:r>
              <a:rPr lang="en-US" sz="1800" dirty="0" smtClean="0"/>
              <a:t>in 2000:</a:t>
            </a:r>
            <a:endParaRPr lang="en-US" sz="1800" dirty="0"/>
          </a:p>
          <a:p>
            <a:pPr marL="688975" lvl="1" indent="-344488">
              <a:lnSpc>
                <a:spcPct val="100000"/>
              </a:lnSpc>
            </a:pPr>
            <a:r>
              <a:rPr lang="en-US" sz="1400" dirty="0"/>
              <a:t>Roads (main and secondary)</a:t>
            </a:r>
          </a:p>
          <a:p>
            <a:pPr marL="688975" lvl="1" indent="-344488">
              <a:lnSpc>
                <a:spcPct val="100000"/>
              </a:lnSpc>
            </a:pPr>
            <a:r>
              <a:rPr lang="en-US" sz="1400" dirty="0"/>
              <a:t>Rivers</a:t>
            </a:r>
          </a:p>
          <a:p>
            <a:pPr marL="688975" lvl="1" indent="-344488">
              <a:lnSpc>
                <a:spcPct val="100000"/>
              </a:lnSpc>
            </a:pPr>
            <a:r>
              <a:rPr lang="en-US" sz="1400" dirty="0"/>
              <a:t>Settlements</a:t>
            </a:r>
          </a:p>
          <a:p>
            <a:pPr marL="688975" lvl="1" indent="-344488">
              <a:lnSpc>
                <a:spcPct val="100000"/>
              </a:lnSpc>
            </a:pPr>
            <a:r>
              <a:rPr lang="en-US" sz="1400" dirty="0"/>
              <a:t>Townships (markets)</a:t>
            </a:r>
          </a:p>
          <a:p>
            <a:pPr marL="688975" lvl="1" indent="-344488">
              <a:lnSpc>
                <a:spcPct val="100000"/>
              </a:lnSpc>
            </a:pPr>
            <a:r>
              <a:rPr lang="en-US" sz="1400" dirty="0"/>
              <a:t>Eligible areas </a:t>
            </a:r>
            <a:r>
              <a:rPr lang="en-US" sz="1400" i="1" dirty="0"/>
              <a:t>(mining </a:t>
            </a:r>
            <a:r>
              <a:rPr lang="en-US" sz="1400" i="1" dirty="0" smtClean="0"/>
              <a:t>and </a:t>
            </a:r>
            <a:r>
              <a:rPr lang="en-US" sz="1400" i="1" dirty="0"/>
              <a:t>forestry </a:t>
            </a:r>
            <a:r>
              <a:rPr lang="en-US" sz="1400" i="1" dirty="0" smtClean="0"/>
              <a:t>concessions, </a:t>
            </a:r>
            <a:r>
              <a:rPr lang="en-US" sz="1400" i="1" dirty="0" smtClean="0"/>
              <a:t>protected areas, </a:t>
            </a:r>
            <a:r>
              <a:rPr lang="en-US" sz="1400" i="1" dirty="0"/>
              <a:t>s</a:t>
            </a:r>
            <a:r>
              <a:rPr lang="en-US" sz="1400" i="1" dirty="0" smtClean="0"/>
              <a:t>tate forest</a:t>
            </a:r>
            <a:r>
              <a:rPr lang="en-US" sz="1400" i="1" dirty="0"/>
              <a:t>,</a:t>
            </a:r>
            <a:r>
              <a:rPr lang="en-US" sz="1400" i="1" dirty="0" smtClean="0"/>
              <a:t> </a:t>
            </a:r>
            <a:r>
              <a:rPr lang="en-US" sz="1400" i="1" dirty="0"/>
              <a:t>s</a:t>
            </a:r>
            <a:r>
              <a:rPr lang="en-US" sz="1400" i="1" dirty="0" smtClean="0"/>
              <a:t>tate land, </a:t>
            </a:r>
            <a:r>
              <a:rPr lang="en-US" sz="1400" i="1" dirty="0"/>
              <a:t>Amerindian areas)</a:t>
            </a:r>
          </a:p>
          <a:p>
            <a:pPr marL="688975" lvl="1" indent="-344488">
              <a:lnSpc>
                <a:spcPct val="100000"/>
              </a:lnSpc>
            </a:pPr>
            <a:r>
              <a:rPr lang="en-US" sz="1400" dirty="0"/>
              <a:t>Forest species composition</a:t>
            </a:r>
          </a:p>
          <a:p>
            <a:pPr marL="688975" lvl="1" indent="-344488">
              <a:lnSpc>
                <a:spcPct val="100000"/>
              </a:lnSpc>
            </a:pPr>
            <a:r>
              <a:rPr lang="en-US" sz="1400" dirty="0"/>
              <a:t>Fire incidents per forest species type</a:t>
            </a:r>
          </a:p>
          <a:p>
            <a:pPr marL="688975" lvl="1" indent="-344488">
              <a:lnSpc>
                <a:spcPct val="100000"/>
              </a:lnSpc>
            </a:pPr>
            <a:r>
              <a:rPr lang="en-US" sz="1400" dirty="0"/>
              <a:t>Elevation</a:t>
            </a:r>
          </a:p>
          <a:p>
            <a:pPr marL="688975" lvl="1" indent="-344488">
              <a:lnSpc>
                <a:spcPct val="100000"/>
              </a:lnSpc>
            </a:pPr>
            <a:r>
              <a:rPr lang="en-US" sz="1400" dirty="0"/>
              <a:t>Slope</a:t>
            </a:r>
          </a:p>
          <a:p>
            <a:pPr marL="688975" lvl="1" indent="-344488">
              <a:lnSpc>
                <a:spcPct val="100000"/>
              </a:lnSpc>
            </a:pPr>
            <a:r>
              <a:rPr lang="en-US" sz="1400" dirty="0"/>
              <a:t>Soil dominant class</a:t>
            </a:r>
          </a:p>
          <a:p>
            <a:endParaRPr lang="en-US" dirty="0"/>
          </a:p>
        </p:txBody>
      </p:sp>
      <p:sp>
        <p:nvSpPr>
          <p:cNvPr id="4" name="Content Placeholder 2"/>
          <p:cNvSpPr txBox="1">
            <a:spLocks/>
          </p:cNvSpPr>
          <p:nvPr/>
        </p:nvSpPr>
        <p:spPr>
          <a:xfrm>
            <a:off x="6727596" y="1498768"/>
            <a:ext cx="2397094" cy="471436"/>
          </a:xfrm>
          <a:prstGeom prst="rect">
            <a:avLst/>
          </a:prstGeom>
        </p:spPr>
        <p:txBody>
          <a:bodyPr vert="horz">
            <a:no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Heuristic factors </a:t>
            </a:r>
          </a:p>
        </p:txBody>
      </p:sp>
      <p:sp>
        <p:nvSpPr>
          <p:cNvPr id="9" name="TextBox 8"/>
          <p:cNvSpPr txBox="1"/>
          <p:nvPr/>
        </p:nvSpPr>
        <p:spPr>
          <a:xfrm>
            <a:off x="3711394" y="2942662"/>
            <a:ext cx="413392" cy="369332"/>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Roads</a:t>
            </a:r>
            <a:endParaRPr lang="en-US" sz="900" dirty="0">
              <a:solidFill>
                <a:schemeClr val="bg1"/>
              </a:solidFill>
              <a:latin typeface="Arial" pitchFamily="34" charset="0"/>
              <a:cs typeface="Arial" pitchFamily="34" charset="0"/>
            </a:endParaRPr>
          </a:p>
        </p:txBody>
      </p:sp>
      <p:sp>
        <p:nvSpPr>
          <p:cNvPr id="17" name="TextBox 16"/>
          <p:cNvSpPr txBox="1"/>
          <p:nvPr/>
        </p:nvSpPr>
        <p:spPr>
          <a:xfrm>
            <a:off x="3558994" y="5759830"/>
            <a:ext cx="413392" cy="369332"/>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Roads</a:t>
            </a:r>
            <a:endParaRPr lang="en-US" sz="900" dirty="0">
              <a:solidFill>
                <a:schemeClr val="bg1"/>
              </a:solidFill>
              <a:latin typeface="Arial" pitchFamily="34" charset="0"/>
              <a:cs typeface="Arial" pitchFamily="34" charset="0"/>
            </a:endParaRPr>
          </a:p>
        </p:txBody>
      </p:sp>
      <p:sp>
        <p:nvSpPr>
          <p:cNvPr id="18" name="TextBox 17"/>
          <p:cNvSpPr txBox="1"/>
          <p:nvPr/>
        </p:nvSpPr>
        <p:spPr>
          <a:xfrm>
            <a:off x="4895292" y="5849930"/>
            <a:ext cx="525950" cy="369332"/>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Elevation</a:t>
            </a:r>
            <a:endParaRPr lang="en-US" sz="900" dirty="0">
              <a:solidFill>
                <a:schemeClr val="bg1"/>
              </a:solidFill>
              <a:latin typeface="Arial" pitchFamily="34" charset="0"/>
              <a:cs typeface="Arial" pitchFamily="34" charset="0"/>
            </a:endParaRPr>
          </a:p>
        </p:txBody>
      </p:sp>
      <p:sp>
        <p:nvSpPr>
          <p:cNvPr id="24" name="Content Placeholder 2"/>
          <p:cNvSpPr txBox="1">
            <a:spLocks/>
          </p:cNvSpPr>
          <p:nvPr/>
        </p:nvSpPr>
        <p:spPr>
          <a:xfrm>
            <a:off x="3053698" y="5214215"/>
            <a:ext cx="2350451" cy="304800"/>
          </a:xfrm>
          <a:prstGeom prst="rect">
            <a:avLst/>
          </a:prstGeom>
        </p:spPr>
        <p:txBody>
          <a:bodyPr vert="horz">
            <a:no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600" b="1" i="0" u="none" strike="noStrike" kern="1200" cap="none" spc="0" normalizeH="0" baseline="0" noProof="0" dirty="0" smtClean="0">
                <a:ln>
                  <a:noFill/>
                </a:ln>
                <a:solidFill>
                  <a:schemeClr val="bg2"/>
                </a:solidFill>
                <a:effectLst/>
                <a:uLnTx/>
                <a:uFillTx/>
                <a:latin typeface="+mn-lt"/>
                <a:ea typeface="+mn-ea"/>
                <a:cs typeface="+mn-cs"/>
              </a:rPr>
              <a:t>Empirical factors </a:t>
            </a:r>
          </a:p>
        </p:txBody>
      </p:sp>
      <p:sp>
        <p:nvSpPr>
          <p:cNvPr id="19" name="Rectangle 18"/>
          <p:cNvSpPr/>
          <p:nvPr/>
        </p:nvSpPr>
        <p:spPr>
          <a:xfrm>
            <a:off x="0" y="6034596"/>
            <a:ext cx="9144000" cy="82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3"/>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33" y="1165032"/>
            <a:ext cx="1459230" cy="1550432"/>
          </a:xfrm>
          <a:prstGeom prst="rect">
            <a:avLst/>
          </a:prstGeom>
          <a:noFill/>
          <a:ln w="9525">
            <a:noFill/>
            <a:miter lim="800000"/>
            <a:headEnd/>
            <a:tailEnd/>
          </a:ln>
          <a:effectLst/>
        </p:spPr>
      </p:pic>
      <p:pic>
        <p:nvPicPr>
          <p:cNvPr id="6" name="Picture 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724" y="1493005"/>
            <a:ext cx="1459230" cy="1550432"/>
          </a:xfrm>
          <a:prstGeom prst="rect">
            <a:avLst/>
          </a:prstGeom>
          <a:noFill/>
          <a:ln w="9525">
            <a:noFill/>
            <a:miter lim="800000"/>
            <a:headEnd/>
            <a:tailEnd/>
          </a:ln>
          <a:effectLst/>
        </p:spPr>
      </p:pic>
      <p:pic>
        <p:nvPicPr>
          <p:cNvPr id="7" name="Picture 6"/>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7101" y="2171080"/>
            <a:ext cx="1554234" cy="1550432"/>
          </a:xfrm>
          <a:prstGeom prst="rect">
            <a:avLst/>
          </a:prstGeom>
          <a:noFill/>
          <a:ln w="9525">
            <a:noFill/>
            <a:miter lim="800000"/>
            <a:headEnd/>
            <a:tailEnd/>
          </a:ln>
          <a:effectLst/>
        </p:spPr>
      </p:pic>
      <p:pic>
        <p:nvPicPr>
          <p:cNvPr id="8" name="Picture 7"/>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0000" y="2864187"/>
            <a:ext cx="1459230" cy="1550432"/>
          </a:xfrm>
          <a:prstGeom prst="rect">
            <a:avLst/>
          </a:prstGeom>
          <a:noFill/>
          <a:ln w="9525">
            <a:noFill/>
            <a:miter lim="800000"/>
            <a:headEnd/>
            <a:tailEnd/>
          </a:ln>
          <a:effectLst/>
        </p:spPr>
      </p:pic>
      <p:sp>
        <p:nvSpPr>
          <p:cNvPr id="10" name="TextBox 9"/>
          <p:cNvSpPr txBox="1"/>
          <p:nvPr/>
        </p:nvSpPr>
        <p:spPr>
          <a:xfrm>
            <a:off x="5402275" y="1940248"/>
            <a:ext cx="834896"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Elevation</a:t>
            </a:r>
            <a:endParaRPr lang="en-US" sz="1200" dirty="0">
              <a:solidFill>
                <a:schemeClr val="bg1"/>
              </a:solidFill>
              <a:latin typeface="Arial" pitchFamily="34" charset="0"/>
              <a:cs typeface="Arial" pitchFamily="34" charset="0"/>
            </a:endParaRPr>
          </a:p>
        </p:txBody>
      </p:sp>
      <p:sp>
        <p:nvSpPr>
          <p:cNvPr id="11" name="TextBox 10"/>
          <p:cNvSpPr txBox="1"/>
          <p:nvPr/>
        </p:nvSpPr>
        <p:spPr>
          <a:xfrm>
            <a:off x="6105987" y="3721512"/>
            <a:ext cx="669206" cy="507831"/>
          </a:xfrm>
          <a:prstGeom prst="rect">
            <a:avLst/>
          </a:prstGeom>
          <a:noFill/>
        </p:spPr>
        <p:txBody>
          <a:bodyPr wrap="square" rtlCol="0">
            <a:spAutoFit/>
          </a:bodyPr>
          <a:lstStyle/>
          <a:p>
            <a:r>
              <a:rPr lang="en-US" sz="900" dirty="0" smtClean="0">
                <a:solidFill>
                  <a:schemeClr val="bg1"/>
                </a:solidFill>
                <a:latin typeface="Arial" pitchFamily="34" charset="0"/>
                <a:cs typeface="Arial" pitchFamily="34" charset="0"/>
              </a:rPr>
              <a:t>Eligible land </a:t>
            </a:r>
          </a:p>
          <a:p>
            <a:r>
              <a:rPr lang="en-US" sz="900" dirty="0" smtClean="0">
                <a:solidFill>
                  <a:schemeClr val="bg1"/>
                </a:solidFill>
                <a:latin typeface="Arial" pitchFamily="34" charset="0"/>
                <a:cs typeface="Arial" pitchFamily="34" charset="0"/>
              </a:rPr>
              <a:t>2000</a:t>
            </a:r>
            <a:endParaRPr lang="en-US" sz="900" dirty="0">
              <a:solidFill>
                <a:schemeClr val="bg1"/>
              </a:solidFill>
              <a:latin typeface="Arial" pitchFamily="34" charset="0"/>
              <a:cs typeface="Arial" pitchFamily="34" charset="0"/>
            </a:endParaRPr>
          </a:p>
        </p:txBody>
      </p:sp>
      <p:sp>
        <p:nvSpPr>
          <p:cNvPr id="12" name="TextBox 11"/>
          <p:cNvSpPr txBox="1"/>
          <p:nvPr/>
        </p:nvSpPr>
        <p:spPr>
          <a:xfrm>
            <a:off x="7615296" y="3778011"/>
            <a:ext cx="1124443" cy="461665"/>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Townships/ </a:t>
            </a:r>
          </a:p>
          <a:p>
            <a:r>
              <a:rPr lang="en-US" sz="1200" dirty="0" smtClean="0">
                <a:solidFill>
                  <a:schemeClr val="bg1"/>
                </a:solidFill>
                <a:latin typeface="Arial" pitchFamily="34" charset="0"/>
                <a:cs typeface="Arial" pitchFamily="34" charset="0"/>
              </a:rPr>
              <a:t>markets</a:t>
            </a:r>
            <a:endParaRPr lang="en-US" sz="1200" dirty="0">
              <a:solidFill>
                <a:schemeClr val="bg1"/>
              </a:solidFill>
              <a:latin typeface="Arial" pitchFamily="34" charset="0"/>
              <a:cs typeface="Arial" pitchFamily="34" charset="0"/>
            </a:endParaRPr>
          </a:p>
        </p:txBody>
      </p:sp>
      <p:pic>
        <p:nvPicPr>
          <p:cNvPr id="13" name="Picture 8"/>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3867" y="3377549"/>
            <a:ext cx="1565632" cy="1615034"/>
          </a:xfrm>
          <a:prstGeom prst="rect">
            <a:avLst/>
          </a:prstGeom>
          <a:noFill/>
          <a:ln w="9525">
            <a:noFill/>
            <a:miter lim="800000"/>
            <a:headEnd/>
            <a:tailEnd/>
          </a:ln>
          <a:effectLst/>
        </p:spPr>
      </p:pic>
      <p:pic>
        <p:nvPicPr>
          <p:cNvPr id="14" name="Picture 9"/>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4464" y="4185066"/>
            <a:ext cx="1565632" cy="1615034"/>
          </a:xfrm>
          <a:prstGeom prst="rect">
            <a:avLst/>
          </a:prstGeom>
          <a:noFill/>
          <a:ln w="9525">
            <a:noFill/>
            <a:miter lim="800000"/>
            <a:headEnd/>
            <a:tailEnd/>
          </a:ln>
          <a:effectLst/>
        </p:spPr>
      </p:pic>
      <p:pic>
        <p:nvPicPr>
          <p:cNvPr id="15" name="Picture 10"/>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99" y="4727218"/>
            <a:ext cx="1565632" cy="1615034"/>
          </a:xfrm>
          <a:prstGeom prst="rect">
            <a:avLst/>
          </a:prstGeom>
          <a:noFill/>
          <a:ln w="9525">
            <a:noFill/>
            <a:miter lim="800000"/>
            <a:headEnd/>
            <a:tailEnd/>
          </a:ln>
          <a:effectLst/>
        </p:spPr>
      </p:pic>
      <p:pic>
        <p:nvPicPr>
          <p:cNvPr id="16" name="Picture 11"/>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0568" y="5146375"/>
            <a:ext cx="1493432" cy="1550432"/>
          </a:xfrm>
          <a:prstGeom prst="rect">
            <a:avLst/>
          </a:prstGeom>
          <a:noFill/>
          <a:ln w="9525">
            <a:noFill/>
            <a:miter lim="800000"/>
            <a:headEnd/>
            <a:tailEnd/>
          </a:ln>
          <a:effectLst/>
        </p:spPr>
      </p:pic>
      <p:sp>
        <p:nvSpPr>
          <p:cNvPr id="21" name="TextBox 20"/>
          <p:cNvSpPr txBox="1"/>
          <p:nvPr/>
        </p:nvSpPr>
        <p:spPr>
          <a:xfrm>
            <a:off x="4319270" y="1604914"/>
            <a:ext cx="627095"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Roads</a:t>
            </a:r>
            <a:endParaRPr lang="en-US" sz="1200" dirty="0">
              <a:solidFill>
                <a:schemeClr val="bg1"/>
              </a:solidFill>
              <a:latin typeface="Arial" pitchFamily="34" charset="0"/>
              <a:cs typeface="Arial" pitchFamily="34" charset="0"/>
            </a:endParaRPr>
          </a:p>
        </p:txBody>
      </p:sp>
      <p:sp>
        <p:nvSpPr>
          <p:cNvPr id="22" name="TextBox 21"/>
          <p:cNvSpPr txBox="1"/>
          <p:nvPr/>
        </p:nvSpPr>
        <p:spPr>
          <a:xfrm>
            <a:off x="6460751" y="2371081"/>
            <a:ext cx="1051891" cy="461665"/>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Eligible land </a:t>
            </a:r>
          </a:p>
          <a:p>
            <a:r>
              <a:rPr lang="en-US" sz="1200" dirty="0" smtClean="0">
                <a:solidFill>
                  <a:schemeClr val="bg1"/>
                </a:solidFill>
                <a:latin typeface="Arial" pitchFamily="34" charset="0"/>
                <a:cs typeface="Arial" pitchFamily="34" charset="0"/>
              </a:rPr>
              <a:t>2000</a:t>
            </a:r>
            <a:endParaRPr lang="en-US" sz="1200" dirty="0">
              <a:solidFill>
                <a:schemeClr val="bg1"/>
              </a:solidFill>
              <a:latin typeface="Arial" pitchFamily="34" charset="0"/>
              <a:cs typeface="Arial" pitchFamily="34" charset="0"/>
            </a:endParaRPr>
          </a:p>
        </p:txBody>
      </p:sp>
      <p:sp>
        <p:nvSpPr>
          <p:cNvPr id="25" name="TextBox 24"/>
          <p:cNvSpPr txBox="1"/>
          <p:nvPr/>
        </p:nvSpPr>
        <p:spPr>
          <a:xfrm>
            <a:off x="7721979" y="6030848"/>
            <a:ext cx="1017760" cy="461665"/>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Townships/ </a:t>
            </a:r>
          </a:p>
          <a:p>
            <a:r>
              <a:rPr lang="en-US" sz="1200" dirty="0" smtClean="0">
                <a:solidFill>
                  <a:schemeClr val="bg1"/>
                </a:solidFill>
                <a:latin typeface="Arial" pitchFamily="34" charset="0"/>
                <a:cs typeface="Arial" pitchFamily="34" charset="0"/>
              </a:rPr>
              <a:t>markets</a:t>
            </a:r>
            <a:endParaRPr lang="en-US" sz="1200" dirty="0">
              <a:solidFill>
                <a:schemeClr val="bg1"/>
              </a:solidFill>
              <a:latin typeface="Arial" pitchFamily="34" charset="0"/>
              <a:cs typeface="Arial" pitchFamily="34" charset="0"/>
            </a:endParaRPr>
          </a:p>
        </p:txBody>
      </p:sp>
      <p:sp>
        <p:nvSpPr>
          <p:cNvPr id="26" name="TextBox 25"/>
          <p:cNvSpPr txBox="1"/>
          <p:nvPr/>
        </p:nvSpPr>
        <p:spPr>
          <a:xfrm>
            <a:off x="6642136" y="5865072"/>
            <a:ext cx="1051891" cy="461665"/>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Eligible land </a:t>
            </a:r>
          </a:p>
          <a:p>
            <a:r>
              <a:rPr lang="en-US" sz="1200" dirty="0" smtClean="0">
                <a:solidFill>
                  <a:schemeClr val="bg1"/>
                </a:solidFill>
                <a:latin typeface="Arial" pitchFamily="34" charset="0"/>
                <a:cs typeface="Arial" pitchFamily="34" charset="0"/>
              </a:rPr>
              <a:t>2000</a:t>
            </a:r>
            <a:endParaRPr lang="en-US" sz="1200" dirty="0">
              <a:solidFill>
                <a:schemeClr val="bg1"/>
              </a:solidFill>
              <a:latin typeface="Arial" pitchFamily="34" charset="0"/>
              <a:cs typeface="Arial" pitchFamily="34" charset="0"/>
            </a:endParaRPr>
          </a:p>
        </p:txBody>
      </p:sp>
      <p:sp>
        <p:nvSpPr>
          <p:cNvPr id="27" name="TextBox 26"/>
          <p:cNvSpPr txBox="1"/>
          <p:nvPr/>
        </p:nvSpPr>
        <p:spPr>
          <a:xfrm>
            <a:off x="5449427" y="5419319"/>
            <a:ext cx="857673"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Elevation</a:t>
            </a:r>
            <a:endParaRPr lang="en-US" sz="1200" dirty="0">
              <a:solidFill>
                <a:schemeClr val="bg1"/>
              </a:solidFill>
              <a:latin typeface="Arial" pitchFamily="34" charset="0"/>
              <a:cs typeface="Arial" pitchFamily="34" charset="0"/>
            </a:endParaRPr>
          </a:p>
        </p:txBody>
      </p:sp>
      <p:sp>
        <p:nvSpPr>
          <p:cNvPr id="28" name="TextBox 27"/>
          <p:cNvSpPr txBox="1"/>
          <p:nvPr/>
        </p:nvSpPr>
        <p:spPr>
          <a:xfrm>
            <a:off x="4366146" y="4715930"/>
            <a:ext cx="627095" cy="276999"/>
          </a:xfrm>
          <a:prstGeom prst="rect">
            <a:avLst/>
          </a:prstGeom>
          <a:noFill/>
        </p:spPr>
        <p:txBody>
          <a:bodyPr wrap="none" rtlCol="0">
            <a:spAutoFit/>
          </a:bodyPr>
          <a:lstStyle/>
          <a:p>
            <a:r>
              <a:rPr lang="en-US" sz="1200" dirty="0" smtClean="0">
                <a:solidFill>
                  <a:schemeClr val="bg1"/>
                </a:solidFill>
                <a:latin typeface="Arial" pitchFamily="34" charset="0"/>
                <a:cs typeface="Arial" pitchFamily="34" charset="0"/>
              </a:rPr>
              <a:t>Roads</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9599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US" dirty="0" smtClean="0"/>
              <a:t>Stratification by threat of deforestation</a:t>
            </a:r>
            <a:endParaRPr lang="en-US" dirty="0"/>
          </a:p>
        </p:txBody>
      </p:sp>
      <p:sp>
        <p:nvSpPr>
          <p:cNvPr id="5" name="TextBox 4"/>
          <p:cNvSpPr txBox="1"/>
          <p:nvPr/>
        </p:nvSpPr>
        <p:spPr>
          <a:xfrm>
            <a:off x="4267200" y="1373080"/>
            <a:ext cx="4724399" cy="4770537"/>
          </a:xfrm>
          <a:prstGeom prst="rect">
            <a:avLst/>
          </a:prstGeom>
          <a:noFill/>
        </p:spPr>
        <p:txBody>
          <a:bodyPr wrap="square" rtlCol="0">
            <a:spAutoFit/>
          </a:bodyPr>
          <a:lstStyle/>
          <a:p>
            <a:pPr marL="342900" indent="-342900">
              <a:buSzPct val="140000"/>
              <a:buFont typeface="Wingdings" panose="05000000000000000000" pitchFamily="2" charset="2"/>
              <a:buChar char="§"/>
            </a:pPr>
            <a:r>
              <a:rPr lang="en-US" sz="2000" dirty="0" smtClean="0">
                <a:latin typeface="+mn-lt"/>
              </a:rPr>
              <a:t>GEOMOD analysis was used to identify spatial patterns of change in relation to drivers and other factors and generate a “threat map.”</a:t>
            </a:r>
          </a:p>
          <a:p>
            <a:pPr marL="342900" indent="-342900">
              <a:buSzPct val="140000"/>
              <a:buFont typeface="Wingdings" panose="05000000000000000000" pitchFamily="2" charset="2"/>
              <a:buChar char="§"/>
            </a:pPr>
            <a:r>
              <a:rPr lang="en-US" sz="2000" dirty="0" smtClean="0">
                <a:latin typeface="+mn-lt"/>
              </a:rPr>
              <a:t>Stratifying by “threat” allows </a:t>
            </a:r>
            <a:r>
              <a:rPr lang="en-US" sz="2000" dirty="0">
                <a:latin typeface="+mn-lt"/>
              </a:rPr>
              <a:t>for </a:t>
            </a:r>
            <a:r>
              <a:rPr lang="en-US" sz="2000" dirty="0" smtClean="0">
                <a:latin typeface="+mn-lt"/>
              </a:rPr>
              <a:t>estimating carbon stocks of forests where </a:t>
            </a:r>
            <a:r>
              <a:rPr lang="en-US" sz="2000" dirty="0">
                <a:latin typeface="+mn-lt"/>
              </a:rPr>
              <a:t>changes have occurred and likely to occur in </a:t>
            </a:r>
            <a:r>
              <a:rPr lang="en-US" sz="2000" dirty="0" smtClean="0">
                <a:latin typeface="+mn-lt"/>
              </a:rPr>
              <a:t>future.</a:t>
            </a:r>
            <a:endParaRPr lang="en-US" sz="2000" dirty="0">
              <a:latin typeface="+mn-lt"/>
            </a:endParaRPr>
          </a:p>
          <a:p>
            <a:pPr marL="342900" indent="-342900">
              <a:buSzPct val="140000"/>
              <a:buFont typeface="Wingdings" panose="05000000000000000000" pitchFamily="2" charset="2"/>
              <a:buChar char="§"/>
            </a:pPr>
            <a:r>
              <a:rPr lang="en-US" sz="2000" dirty="0" smtClean="0">
                <a:latin typeface="+mn-lt"/>
              </a:rPr>
              <a:t>This reduces </a:t>
            </a:r>
            <a:r>
              <a:rPr lang="en-US" sz="2000" dirty="0">
                <a:latin typeface="+mn-lt"/>
              </a:rPr>
              <a:t>sampling effort while maintaining </a:t>
            </a:r>
            <a:r>
              <a:rPr lang="en-US" sz="2000" dirty="0" smtClean="0">
                <a:latin typeface="+mn-lt"/>
              </a:rPr>
              <a:t>low uncertainty in </a:t>
            </a:r>
            <a:r>
              <a:rPr lang="en-US" sz="2000" dirty="0">
                <a:latin typeface="+mn-lt"/>
              </a:rPr>
              <a:t>estimates of emission </a:t>
            </a:r>
            <a:r>
              <a:rPr lang="en-US" sz="2000" dirty="0" smtClean="0">
                <a:latin typeface="+mn-lt"/>
              </a:rPr>
              <a:t>factors.</a:t>
            </a:r>
            <a:endParaRPr lang="en-US" sz="2000" dirty="0">
              <a:latin typeface="+mn-lt"/>
            </a:endParaRPr>
          </a:p>
          <a:p>
            <a:endParaRPr lang="en-US" sz="2400" dirty="0">
              <a:latin typeface="+mn-l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2"/>
          <a:stretch/>
        </p:blipFill>
        <p:spPr bwMode="auto">
          <a:xfrm>
            <a:off x="587140" y="1041586"/>
            <a:ext cx="3555125" cy="467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 t="53272" r="67645" b="29859"/>
          <a:stretch/>
        </p:blipFill>
        <p:spPr bwMode="auto">
          <a:xfrm>
            <a:off x="251520" y="3380963"/>
            <a:ext cx="1663908" cy="111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18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9"/>
            <a:ext cx="8782038" cy="840125"/>
          </a:xfrm>
        </p:spPr>
        <p:txBody>
          <a:bodyPr/>
          <a:lstStyle/>
          <a:p>
            <a:r>
              <a:rPr lang="en-US" dirty="0" smtClean="0"/>
              <a:t>Collection of primary field data for planning</a:t>
            </a:r>
            <a:endParaRPr lang="en-US" dirty="0"/>
          </a:p>
        </p:txBody>
      </p:sp>
      <p:sp>
        <p:nvSpPr>
          <p:cNvPr id="4" name="Content Placeholder 2"/>
          <p:cNvSpPr txBox="1">
            <a:spLocks/>
          </p:cNvSpPr>
          <p:nvPr/>
        </p:nvSpPr>
        <p:spPr>
          <a:xfrm>
            <a:off x="214282" y="988961"/>
            <a:ext cx="8929718" cy="5429288"/>
          </a:xfrm>
          <a:prstGeom prst="rect">
            <a:avLst/>
          </a:prstGeom>
        </p:spPr>
        <p:txBody>
          <a:bodyPr/>
          <a:lst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endParaRPr lang="en-US" sz="1400" b="1" smtClean="0">
              <a:latin typeface="Arial" pitchFamily="34" charset="0"/>
              <a:cs typeface="Arial" pitchFamily="34" charset="0"/>
            </a:endParaRPr>
          </a:p>
          <a:p>
            <a:pPr>
              <a:buFont typeface="Wingdings" pitchFamily="2" charset="2"/>
              <a:buNone/>
            </a:pPr>
            <a:endParaRPr lang="en-US" sz="2000" b="1" dirty="0" smtClean="0">
              <a:solidFill>
                <a:schemeClr val="tx2"/>
              </a:solidFill>
            </a:endParaRPr>
          </a:p>
        </p:txBody>
      </p:sp>
      <p:sp>
        <p:nvSpPr>
          <p:cNvPr id="6" name="TextBox 5"/>
          <p:cNvSpPr txBox="1"/>
          <p:nvPr/>
        </p:nvSpPr>
        <p:spPr>
          <a:xfrm>
            <a:off x="243870" y="3325880"/>
            <a:ext cx="3286156" cy="307777"/>
          </a:xfrm>
          <a:prstGeom prst="rect">
            <a:avLst/>
          </a:prstGeom>
          <a:noFill/>
        </p:spPr>
        <p:txBody>
          <a:bodyPr wrap="square" rtlCol="0">
            <a:spAutoFit/>
          </a:bodyPr>
          <a:lstStyle/>
          <a:p>
            <a:r>
              <a:rPr lang="en-US" sz="1400" b="1" dirty="0" smtClean="0">
                <a:solidFill>
                  <a:schemeClr val="bg2"/>
                </a:solidFill>
              </a:rPr>
              <a:t>29 Cluster Plots—mean +/-95% CI</a:t>
            </a:r>
            <a:endParaRPr lang="en-US" sz="1400" b="1" dirty="0">
              <a:solidFill>
                <a:schemeClr val="bg2"/>
              </a:solidFill>
            </a:endParaRPr>
          </a:p>
        </p:txBody>
      </p:sp>
      <p:pic>
        <p:nvPicPr>
          <p:cNvPr id="8" name="Picture 7"/>
          <p:cNvPicPr/>
          <p:nvPr/>
        </p:nvPicPr>
        <p:blipFill rotWithShape="1">
          <a:blip r:embed="rId3" cstate="email">
            <a:extLst>
              <a:ext uri="{28A0092B-C50C-407E-A947-70E740481C1C}">
                <a14:useLocalDpi xmlns:a14="http://schemas.microsoft.com/office/drawing/2010/main" val="0"/>
              </a:ext>
            </a:extLst>
          </a:blip>
          <a:srcRect t="3475" b="1"/>
          <a:stretch/>
        </p:blipFill>
        <p:spPr bwMode="auto">
          <a:xfrm>
            <a:off x="6822708" y="1123949"/>
            <a:ext cx="2090334" cy="2774745"/>
          </a:xfrm>
          <a:prstGeom prst="rect">
            <a:avLst/>
          </a:prstGeom>
          <a:noFill/>
          <a:ln w="9525">
            <a:noFill/>
            <a:miter lim="800000"/>
            <a:headEnd/>
            <a:tailEnd/>
          </a:ln>
        </p:spPr>
      </p:pic>
      <p:sp>
        <p:nvSpPr>
          <p:cNvPr id="9" name="TextBox 8"/>
          <p:cNvSpPr txBox="1"/>
          <p:nvPr/>
        </p:nvSpPr>
        <p:spPr>
          <a:xfrm>
            <a:off x="320040" y="1242210"/>
            <a:ext cx="3733800" cy="307777"/>
          </a:xfrm>
          <a:prstGeom prst="rect">
            <a:avLst/>
          </a:prstGeom>
          <a:noFill/>
        </p:spPr>
        <p:txBody>
          <a:bodyPr wrap="square" rtlCol="0">
            <a:spAutoFit/>
          </a:bodyPr>
          <a:lstStyle/>
          <a:p>
            <a:r>
              <a:rPr lang="en-US" sz="1400" b="1" dirty="0" smtClean="0">
                <a:solidFill>
                  <a:schemeClr val="bg2"/>
                </a:solidFill>
              </a:rPr>
              <a:t>24 Single Plots—mean +/- 95% CI</a:t>
            </a:r>
            <a:endParaRPr lang="en-US" sz="1400" b="1" dirty="0">
              <a:solidFill>
                <a:schemeClr val="bg2"/>
              </a:solidFill>
            </a:endParaRPr>
          </a:p>
        </p:txBody>
      </p:sp>
      <p:pic>
        <p:nvPicPr>
          <p:cNvPr id="4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r="19855"/>
          <a:stretch>
            <a:fillRect/>
          </a:stretch>
        </p:blipFill>
        <p:spPr bwMode="auto">
          <a:xfrm>
            <a:off x="5379400" y="3692626"/>
            <a:ext cx="3690966" cy="2446328"/>
          </a:xfrm>
          <a:prstGeom prst="rect">
            <a:avLst/>
          </a:prstGeom>
          <a:noFill/>
          <a:ln w="9525">
            <a:noFill/>
            <a:miter lim="800000"/>
            <a:headEnd/>
            <a:tailEnd/>
          </a:ln>
          <a:effectLst/>
        </p:spPr>
      </p:pic>
      <p:sp>
        <p:nvSpPr>
          <p:cNvPr id="3" name="TextBox 2"/>
          <p:cNvSpPr txBox="1"/>
          <p:nvPr/>
        </p:nvSpPr>
        <p:spPr>
          <a:xfrm>
            <a:off x="320524" y="5396321"/>
            <a:ext cx="4298677" cy="553998"/>
          </a:xfrm>
          <a:prstGeom prst="rect">
            <a:avLst/>
          </a:prstGeom>
          <a:solidFill>
            <a:schemeClr val="accent3"/>
          </a:solidFill>
        </p:spPr>
        <p:txBody>
          <a:bodyPr wrap="none" rtlCol="0">
            <a:spAutoFit/>
          </a:bodyPr>
          <a:lstStyle/>
          <a:p>
            <a:pPr>
              <a:lnSpc>
                <a:spcPts val="1800"/>
              </a:lnSpc>
            </a:pPr>
            <a:r>
              <a:rPr lang="en-US" sz="1400" dirty="0" smtClean="0">
                <a:latin typeface="Verdana" pitchFamily="34" charset="0"/>
              </a:rPr>
              <a:t>No difference in C stocks of main forest types</a:t>
            </a:r>
          </a:p>
          <a:p>
            <a:pPr>
              <a:lnSpc>
                <a:spcPts val="1800"/>
              </a:lnSpc>
            </a:pPr>
            <a:r>
              <a:rPr lang="en-US" sz="1400" dirty="0" smtClean="0">
                <a:latin typeface="Verdana" pitchFamily="34" charset="0"/>
              </a:rPr>
              <a:t>No further stratification by forest type </a:t>
            </a: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2196" b="12565"/>
          <a:stretch/>
        </p:blipFill>
        <p:spPr bwMode="auto">
          <a:xfrm>
            <a:off x="243870" y="1554480"/>
            <a:ext cx="5163735" cy="1650634"/>
          </a:xfrm>
          <a:prstGeom prst="rect">
            <a:avLst/>
          </a:prstGeom>
          <a:solidFill>
            <a:schemeClr val="bg1"/>
          </a:solidFill>
          <a:ln>
            <a:noFill/>
          </a:ln>
          <a:effectLst/>
        </p:spPr>
      </p:pic>
      <p:pic>
        <p:nvPicPr>
          <p:cNvPr id="1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2196" b="10614"/>
          <a:stretch/>
        </p:blipFill>
        <p:spPr bwMode="auto">
          <a:xfrm>
            <a:off x="243868" y="3639266"/>
            <a:ext cx="5180306" cy="1692873"/>
          </a:xfrm>
          <a:prstGeom prst="rect">
            <a:avLst/>
          </a:prstGeom>
          <a:solidFill>
            <a:schemeClr val="bg1"/>
          </a:solidFill>
          <a:ln>
            <a:noFill/>
          </a:ln>
          <a:effectLst/>
        </p:spPr>
      </p:pic>
      <p:sp>
        <p:nvSpPr>
          <p:cNvPr id="5" name="TextBox 4"/>
          <p:cNvSpPr txBox="1"/>
          <p:nvPr/>
        </p:nvSpPr>
        <p:spPr>
          <a:xfrm>
            <a:off x="5399948" y="3925066"/>
            <a:ext cx="387029" cy="1565493"/>
          </a:xfrm>
          <a:prstGeom prst="rect">
            <a:avLst/>
          </a:prstGeom>
          <a:solidFill>
            <a:schemeClr val="bg1"/>
          </a:solidFill>
          <a:ln>
            <a:noFill/>
          </a:ln>
        </p:spPr>
        <p:txBody>
          <a:bodyPr vert="vert270" wrap="none" rtlCol="0">
            <a:spAutoFit/>
          </a:bodyPr>
          <a:lstStyle/>
          <a:p>
            <a:pPr>
              <a:lnSpc>
                <a:spcPts val="1800"/>
              </a:lnSpc>
            </a:pPr>
            <a:r>
              <a:rPr lang="en-US" sz="1100" dirty="0" smtClean="0">
                <a:solidFill>
                  <a:schemeClr val="accent6"/>
                </a:solidFill>
                <a:latin typeface="Verdana" pitchFamily="34" charset="0"/>
              </a:rPr>
              <a:t>Mean t C/ha±95%CI</a:t>
            </a:r>
          </a:p>
        </p:txBody>
      </p:sp>
      <p:sp>
        <p:nvSpPr>
          <p:cNvPr id="7" name="Rectangle 6"/>
          <p:cNvSpPr/>
          <p:nvPr/>
        </p:nvSpPr>
        <p:spPr>
          <a:xfrm>
            <a:off x="6774759" y="2294241"/>
            <a:ext cx="781250" cy="1094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extBox 9"/>
          <p:cNvSpPr txBox="1"/>
          <p:nvPr/>
        </p:nvSpPr>
        <p:spPr>
          <a:xfrm>
            <a:off x="7235190" y="5745480"/>
            <a:ext cx="986167" cy="294696"/>
          </a:xfrm>
          <a:prstGeom prst="rect">
            <a:avLst/>
          </a:prstGeom>
          <a:solidFill>
            <a:schemeClr val="bg1"/>
          </a:solidFill>
        </p:spPr>
        <p:txBody>
          <a:bodyPr wrap="none" rtlCol="0">
            <a:spAutoFit/>
          </a:bodyPr>
          <a:lstStyle/>
          <a:p>
            <a:pPr>
              <a:lnSpc>
                <a:spcPts val="1800"/>
              </a:lnSpc>
            </a:pPr>
            <a:r>
              <a:rPr lang="en-GB" sz="1100" dirty="0" smtClean="0">
                <a:solidFill>
                  <a:schemeClr val="accent6"/>
                </a:solidFill>
                <a:latin typeface="Verdana" pitchFamily="34" charset="0"/>
              </a:rPr>
              <a:t>Forest type</a:t>
            </a:r>
          </a:p>
        </p:txBody>
      </p:sp>
      <p:pic>
        <p:nvPicPr>
          <p:cNvPr id="13" name="Picture 12"/>
          <p:cNvPicPr/>
          <p:nvPr/>
        </p:nvPicPr>
        <p:blipFill rotWithShape="1">
          <a:blip r:embed="rId3" cstate="email">
            <a:extLst>
              <a:ext uri="{28A0092B-C50C-407E-A947-70E740481C1C}">
                <a14:useLocalDpi xmlns:a14="http://schemas.microsoft.com/office/drawing/2010/main" val="0"/>
              </a:ext>
            </a:extLst>
          </a:blip>
          <a:srcRect t="43120" r="63786" b="16365"/>
          <a:stretch/>
        </p:blipFill>
        <p:spPr bwMode="auto">
          <a:xfrm>
            <a:off x="5463127" y="1143258"/>
            <a:ext cx="1663982" cy="2560868"/>
          </a:xfrm>
          <a:prstGeom prst="rect">
            <a:avLst/>
          </a:prstGeom>
          <a:noFill/>
          <a:ln w="9525">
            <a:noFill/>
            <a:miter lim="800000"/>
            <a:headEnd/>
            <a:tailEnd/>
          </a:ln>
        </p:spPr>
      </p:pic>
    </p:spTree>
    <p:extLst>
      <p:ext uri="{BB962C8B-B14F-4D97-AF65-F5344CB8AC3E}">
        <p14:creationId xmlns:p14="http://schemas.microsoft.com/office/powerpoint/2010/main" val="973341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196960"/>
          </a:xfrm>
        </p:spPr>
        <p:txBody>
          <a:bodyPr/>
          <a:lstStyle/>
          <a:p>
            <a:r>
              <a:rPr lang="en-US" dirty="0" smtClean="0"/>
              <a:t>Decisions on sampling design for developing emission factors</a:t>
            </a:r>
            <a:endParaRPr lang="en-US" dirty="0"/>
          </a:p>
        </p:txBody>
      </p:sp>
      <p:sp>
        <p:nvSpPr>
          <p:cNvPr id="3" name="Text Placeholder 2"/>
          <p:cNvSpPr>
            <a:spLocks noGrp="1"/>
          </p:cNvSpPr>
          <p:nvPr>
            <p:ph type="body" sz="quarter" idx="10"/>
          </p:nvPr>
        </p:nvSpPr>
        <p:spPr>
          <a:xfrm>
            <a:off x="421200" y="1698631"/>
            <a:ext cx="8521188" cy="4427644"/>
          </a:xfrm>
        </p:spPr>
        <p:txBody>
          <a:bodyPr/>
          <a:lstStyle/>
          <a:p>
            <a:pPr>
              <a:spcBef>
                <a:spcPts val="400"/>
              </a:spcBef>
            </a:pPr>
            <a:r>
              <a:rPr lang="en-US" sz="1800" dirty="0"/>
              <a:t>U</a:t>
            </a:r>
            <a:r>
              <a:rPr lang="en-US" sz="1800" dirty="0" smtClean="0"/>
              <a:t>se stratified </a:t>
            </a:r>
            <a:r>
              <a:rPr lang="en-US" sz="1800" dirty="0"/>
              <a:t>two-stage list sampling design with clustered plots </a:t>
            </a:r>
          </a:p>
          <a:p>
            <a:pPr>
              <a:spcBef>
                <a:spcPts val="400"/>
              </a:spcBef>
            </a:pPr>
            <a:r>
              <a:rPr lang="en-US" sz="1800" dirty="0" smtClean="0"/>
              <a:t>Divide sampling into three phases: phase 1 = high threat area, phase 2 = medium threat area, phase 3 = low threat area</a:t>
            </a:r>
          </a:p>
          <a:p>
            <a:pPr>
              <a:spcBef>
                <a:spcPts val="400"/>
              </a:spcBef>
            </a:pPr>
            <a:r>
              <a:rPr lang="en-US" sz="1800" dirty="0"/>
              <a:t>N</a:t>
            </a:r>
            <a:r>
              <a:rPr lang="en-US" sz="1800" dirty="0" smtClean="0"/>
              <a:t>o need to stratify by forest type in high threat zone</a:t>
            </a:r>
          </a:p>
          <a:p>
            <a:pPr>
              <a:spcBef>
                <a:spcPts val="400"/>
              </a:spcBef>
            </a:pPr>
            <a:r>
              <a:rPr lang="en-US" sz="1800" dirty="0"/>
              <a:t>N</a:t>
            </a:r>
            <a:r>
              <a:rPr lang="en-US" sz="1800" dirty="0" smtClean="0"/>
              <a:t>eed to stratify by accessibility for cost-effective sampling—divided into </a:t>
            </a:r>
            <a:r>
              <a:rPr lang="en-US" sz="1800" i="1" dirty="0" smtClean="0"/>
              <a:t>more accessible </a:t>
            </a:r>
            <a:r>
              <a:rPr lang="en-US" sz="1800" dirty="0" smtClean="0"/>
              <a:t>(area of buffer of 5 km width on each side of all roads) and </a:t>
            </a:r>
            <a:r>
              <a:rPr lang="en-US" sz="1800" i="1" dirty="0" smtClean="0"/>
              <a:t>less accessible </a:t>
            </a:r>
            <a:r>
              <a:rPr lang="en-US" sz="1800" dirty="0" smtClean="0"/>
              <a:t>(area outside buffer)</a:t>
            </a:r>
          </a:p>
          <a:p>
            <a:pPr>
              <a:spcBef>
                <a:spcPts val="400"/>
              </a:spcBef>
            </a:pPr>
            <a:r>
              <a:rPr lang="en-US" sz="1800" dirty="0" smtClean="0"/>
              <a:t>Preliminary data used to estimate number of cluster plots to be installed in the </a:t>
            </a:r>
            <a:r>
              <a:rPr lang="en-US" sz="1800" i="1" dirty="0" smtClean="0"/>
              <a:t>more accessible </a:t>
            </a:r>
            <a:r>
              <a:rPr lang="en-US" sz="1800" dirty="0" smtClean="0"/>
              <a:t>and </a:t>
            </a:r>
            <a:r>
              <a:rPr lang="en-US" sz="1800" i="1" dirty="0" smtClean="0"/>
              <a:t>less</a:t>
            </a:r>
            <a:r>
              <a:rPr lang="en-US" sz="1800" dirty="0" smtClean="0"/>
              <a:t> accessible strata </a:t>
            </a:r>
          </a:p>
          <a:p>
            <a:pPr>
              <a:spcBef>
                <a:spcPts val="200"/>
              </a:spcBef>
            </a:pPr>
            <a:r>
              <a:rPr lang="en-US" sz="1800" dirty="0" smtClean="0"/>
              <a:t>Include the following C pools: aboveground biomass of trees to 5 cm minimum DBH, standing and lying dead wood, litter, and soil to 30 cm depth</a:t>
            </a:r>
            <a:endParaRPr lang="en-US" sz="1800" dirty="0"/>
          </a:p>
        </p:txBody>
      </p:sp>
    </p:spTree>
    <p:extLst>
      <p:ext uri="{BB962C8B-B14F-4D97-AF65-F5344CB8AC3E}">
        <p14:creationId xmlns:p14="http://schemas.microsoft.com/office/powerpoint/2010/main" val="3216400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15681</TotalTime>
  <Words>1034</Words>
  <Application>Microsoft Office PowerPoint</Application>
  <PresentationFormat>On-screen Show (4:3)</PresentationFormat>
  <Paragraphs>125</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Wageningen UR</vt:lpstr>
      <vt:lpstr>Module 2.3 Estimating emission factors for forest cover change: Deforestation</vt:lpstr>
      <vt:lpstr>Outline of country example</vt:lpstr>
      <vt:lpstr>REDD+ development in Guyana</vt:lpstr>
      <vt:lpstr>Drivers of deforestation and degradation in Guyana</vt:lpstr>
      <vt:lpstr>Stratification by threat using spatially explicit land-use change modeling </vt:lpstr>
      <vt:lpstr>Stratifying forest lands in Guyana</vt:lpstr>
      <vt:lpstr>Stratification by threat of deforestation</vt:lpstr>
      <vt:lpstr>Collection of primary field data for planning</vt:lpstr>
      <vt:lpstr>Decisions on sampling design for developing emission factors</vt:lpstr>
      <vt:lpstr>Sampling design for obtaining estimates of C stocks for developing EFs</vt:lpstr>
      <vt:lpstr>QA/QC: SOPs and tools to automate calculations for all field data</vt:lpstr>
      <vt:lpstr>Development of emission factors (EFs) for  deforestation</vt:lpstr>
      <vt:lpstr>Development of emission factors for  deforestation</vt:lpstr>
      <vt:lpstr>Recommended modules as follow-up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781</cp:revision>
  <dcterms:created xsi:type="dcterms:W3CDTF">2011-09-29T08:30:03Z</dcterms:created>
  <dcterms:modified xsi:type="dcterms:W3CDTF">2015-05-20T14:35:50Z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