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4" r:id="rId2"/>
    <p:sldId id="356" r:id="rId3"/>
    <p:sldId id="367" r:id="rId4"/>
    <p:sldId id="357" r:id="rId5"/>
    <p:sldId id="368" r:id="rId6"/>
    <p:sldId id="362" r:id="rId7"/>
    <p:sldId id="363" r:id="rId8"/>
    <p:sldId id="364" r:id="rId9"/>
    <p:sldId id="370" r:id="rId10"/>
    <p:sldId id="371" r:id="rId11"/>
    <p:sldId id="366" r:id="rId12"/>
    <p:sldId id="372" r:id="rId13"/>
    <p:sldId id="369" r:id="rId14"/>
    <p:sldId id="373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F9C35"/>
    <a:srgbClr val="34B233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2590" autoAdjust="0"/>
  </p:normalViewPr>
  <p:slideViewPr>
    <p:cSldViewPr snapToGrid="0" showGuides="1">
      <p:cViewPr varScale="1">
        <p:scale>
          <a:sx n="61" d="100"/>
          <a:sy n="61" d="100"/>
        </p:scale>
        <p:origin x="1722" y="6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051F1-F30E-4917-A026-AAEAE1540B3D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C08363C0-FE88-4712-9C3F-4CAEC242559A}">
      <dgm:prSet phldrT="[Text]" custT="1"/>
      <dgm:spPr/>
      <dgm:t>
        <a:bodyPr/>
        <a:lstStyle/>
        <a:p>
          <a:pPr algn="l" rtl="0"/>
          <a:r>
            <a:rPr lang="fr-FR" sz="1500" b="0" i="0" u="none" baseline="0" dirty="0"/>
            <a:t>Utilisation d'un modèle </a:t>
          </a:r>
          <a:r>
            <a:rPr lang="fr-FR" sz="1500" b="0" i="0" u="none" baseline="0" dirty="0" smtClean="0"/>
            <a:t>explicite sur le plan spatial du </a:t>
          </a:r>
          <a:r>
            <a:rPr lang="fr-FR" sz="1500" b="0" i="0" u="none" baseline="0" dirty="0"/>
            <a:t>changement d'affectation des terres</a:t>
          </a:r>
          <a:endParaRPr lang="fr-FR" sz="1500" dirty="0"/>
        </a:p>
      </dgm:t>
    </dgm:pt>
    <dgm:pt modelId="{850C2493-4CC5-4A69-A25A-0BEF96AB9C39}" type="parTrans" cxnId="{C5A8CD22-5180-471D-AE24-72CCF3085089}">
      <dgm:prSet/>
      <dgm:spPr/>
      <dgm:t>
        <a:bodyPr/>
        <a:lstStyle/>
        <a:p>
          <a:endParaRPr lang="fr-FR"/>
        </a:p>
      </dgm:t>
    </dgm:pt>
    <dgm:pt modelId="{413D7277-3D9B-4399-A3D0-D7A5F76C56FB}" type="sibTrans" cxnId="{C5A8CD22-5180-471D-AE24-72CCF3085089}">
      <dgm:prSet/>
      <dgm:spPr/>
      <dgm:t>
        <a:bodyPr/>
        <a:lstStyle/>
        <a:p>
          <a:endParaRPr lang="fr-FR"/>
        </a:p>
      </dgm:t>
    </dgm:pt>
    <dgm:pt modelId="{971BB3DA-B88D-4255-8532-5F21FDF95214}">
      <dgm:prSet phldrT="[Text]" custT="1"/>
      <dgm:spPr/>
      <dgm:t>
        <a:bodyPr/>
        <a:lstStyle/>
        <a:p>
          <a:pPr algn="l" rtl="0"/>
          <a:r>
            <a:rPr lang="fr-FR" sz="1500" b="0" i="0" u="none" baseline="0" dirty="0"/>
            <a:t>Recensement des principaux facteurs ayant une incidence sur les modèles historiques de </a:t>
          </a:r>
          <a:r>
            <a:rPr lang="fr-FR" sz="1500" b="0" i="0" u="none" baseline="0" dirty="0" smtClean="0"/>
            <a:t>déboisement</a:t>
          </a:r>
          <a:endParaRPr lang="fr-FR" sz="1500" dirty="0"/>
        </a:p>
      </dgm:t>
    </dgm:pt>
    <dgm:pt modelId="{1453CE43-F7AF-4A4D-9F6F-F2E488FB2BDC}" type="parTrans" cxnId="{83E20665-AE1C-4932-B817-E3253F4F6806}">
      <dgm:prSet/>
      <dgm:spPr/>
      <dgm:t>
        <a:bodyPr/>
        <a:lstStyle/>
        <a:p>
          <a:endParaRPr lang="fr-FR"/>
        </a:p>
      </dgm:t>
    </dgm:pt>
    <dgm:pt modelId="{C59A3A41-A0C8-49CC-BF60-2915EDA8EA8A}" type="sibTrans" cxnId="{83E20665-AE1C-4932-B817-E3253F4F6806}">
      <dgm:prSet/>
      <dgm:spPr/>
      <dgm:t>
        <a:bodyPr/>
        <a:lstStyle/>
        <a:p>
          <a:endParaRPr lang="fr-FR"/>
        </a:p>
      </dgm:t>
    </dgm:pt>
    <dgm:pt modelId="{B16FD49B-AE90-46A7-B8F7-180ABA9A4616}">
      <dgm:prSet phldrT="[Text]" custT="1"/>
      <dgm:spPr/>
      <dgm:t>
        <a:bodyPr/>
        <a:lstStyle/>
        <a:p>
          <a:pPr algn="l" rtl="0"/>
          <a:r>
            <a:rPr lang="fr-FR" sz="1500" b="0" i="0" u="none" baseline="0" dirty="0"/>
            <a:t>Recensement des zones très propices </a:t>
          </a:r>
          <a:r>
            <a:rPr lang="fr-FR" sz="1500" b="0" i="0" u="none" baseline="0" dirty="0" smtClean="0"/>
            <a:t>au déboisement</a:t>
          </a:r>
          <a:endParaRPr lang="fr-FR" sz="1500" dirty="0"/>
        </a:p>
      </dgm:t>
    </dgm:pt>
    <dgm:pt modelId="{86122F08-78FF-477A-B1E9-15FD3CD3928D}" type="parTrans" cxnId="{CE82575B-2715-49A9-AFEE-3EDB0FE078AE}">
      <dgm:prSet/>
      <dgm:spPr/>
      <dgm:t>
        <a:bodyPr/>
        <a:lstStyle/>
        <a:p>
          <a:endParaRPr lang="fr-FR"/>
        </a:p>
      </dgm:t>
    </dgm:pt>
    <dgm:pt modelId="{C9783288-3381-47B3-B415-B1BA970DB361}" type="sibTrans" cxnId="{CE82575B-2715-49A9-AFEE-3EDB0FE078AE}">
      <dgm:prSet/>
      <dgm:spPr/>
      <dgm:t>
        <a:bodyPr/>
        <a:lstStyle/>
        <a:p>
          <a:endParaRPr lang="fr-FR"/>
        </a:p>
      </dgm:t>
    </dgm:pt>
    <dgm:pt modelId="{A0110011-B545-4677-B6E5-832EDACF91DE}">
      <dgm:prSet phldrT="[Text]" custT="1"/>
      <dgm:spPr/>
      <dgm:t>
        <a:bodyPr/>
        <a:lstStyle/>
        <a:p>
          <a:pPr algn="l" rtl="0"/>
          <a:r>
            <a:rPr lang="fr-FR" sz="1500" b="0" i="0" u="none" baseline="0" dirty="0"/>
            <a:t>Élaboration d'une carte des </a:t>
          </a:r>
          <a:r>
            <a:rPr lang="fr-FR" sz="1500" b="0" i="0" u="none" baseline="0" dirty="0" smtClean="0"/>
            <a:t>risques de déboisement</a:t>
          </a:r>
          <a:endParaRPr lang="fr-FR" sz="1500" dirty="0"/>
        </a:p>
      </dgm:t>
    </dgm:pt>
    <dgm:pt modelId="{F4D7C8EA-98FE-4700-9FA4-FD89BCA7B5A4}" type="parTrans" cxnId="{8551CF01-0CBA-4B85-BA7E-E89C3F357FE9}">
      <dgm:prSet/>
      <dgm:spPr/>
      <dgm:t>
        <a:bodyPr/>
        <a:lstStyle/>
        <a:p>
          <a:endParaRPr lang="fr-FR"/>
        </a:p>
      </dgm:t>
    </dgm:pt>
    <dgm:pt modelId="{BA9646AE-2294-411B-98DD-54D031F65BBD}" type="sibTrans" cxnId="{8551CF01-0CBA-4B85-BA7E-E89C3F357FE9}">
      <dgm:prSet/>
      <dgm:spPr/>
      <dgm:t>
        <a:bodyPr/>
        <a:lstStyle/>
        <a:p>
          <a:endParaRPr lang="fr-FR"/>
        </a:p>
      </dgm:t>
    </dgm:pt>
    <dgm:pt modelId="{275CE848-9E35-4424-A173-B59AA69D1752}" type="pres">
      <dgm:prSet presAssocID="{9FE051F1-F30E-4917-A026-AAEAE1540B3D}" presName="arrowDiagram" presStyleCnt="0">
        <dgm:presLayoutVars>
          <dgm:chMax val="5"/>
          <dgm:dir/>
          <dgm:resizeHandles val="exact"/>
        </dgm:presLayoutVars>
      </dgm:prSet>
      <dgm:spPr/>
    </dgm:pt>
    <dgm:pt modelId="{CB84C178-A95A-454D-9165-62F62765FC90}" type="pres">
      <dgm:prSet presAssocID="{9FE051F1-F30E-4917-A026-AAEAE1540B3D}" presName="arrow" presStyleLbl="bgShp" presStyleIdx="0" presStyleCnt="1" custLinFactNeighborX="-22500" custLinFactNeighborY="8000"/>
      <dgm:spPr/>
    </dgm:pt>
    <dgm:pt modelId="{29D3E023-5B56-41E3-8BE8-99E77D928A68}" type="pres">
      <dgm:prSet presAssocID="{9FE051F1-F30E-4917-A026-AAEAE1540B3D}" presName="arrowDiagram4" presStyleCnt="0"/>
      <dgm:spPr/>
    </dgm:pt>
    <dgm:pt modelId="{B4E7BE90-F90D-4520-8723-EC1E9B03DFF0}" type="pres">
      <dgm:prSet presAssocID="{C08363C0-FE88-4712-9C3F-4CAEC242559A}" presName="bullet4a" presStyleLbl="node1" presStyleIdx="0" presStyleCnt="4"/>
      <dgm:spPr/>
    </dgm:pt>
    <dgm:pt modelId="{049ABEAD-6C22-4B63-A526-98F8AE0C4AA7}" type="pres">
      <dgm:prSet presAssocID="{C08363C0-FE88-4712-9C3F-4CAEC242559A}" presName="textBox4a" presStyleLbl="revTx" presStyleIdx="0" presStyleCnt="4" custScaleX="225561" custScaleY="57641" custLinFactNeighborX="79096" custLinFactNeighborY="-6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F41453-E74B-4E5D-B461-11B1D67E9FC0}" type="pres">
      <dgm:prSet presAssocID="{971BB3DA-B88D-4255-8532-5F21FDF95214}" presName="bullet4b" presStyleLbl="node1" presStyleIdx="1" presStyleCnt="4"/>
      <dgm:spPr/>
    </dgm:pt>
    <dgm:pt modelId="{75E25DF9-46A5-4465-8DF5-74F0F0F4DFD6}" type="pres">
      <dgm:prSet presAssocID="{971BB3DA-B88D-4255-8532-5F21FDF95214}" presName="textBox4b" presStyleLbl="revTx" presStyleIdx="1" presStyleCnt="4" custAng="10800000" custFlipVert="1" custScaleX="254216" custScaleY="34667" custLinFactNeighborX="5229" custLinFactNeighborY="-249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882DC7-2142-41F7-9E5F-C0FF70C8714C}" type="pres">
      <dgm:prSet presAssocID="{B16FD49B-AE90-46A7-B8F7-180ABA9A4616}" presName="bullet4c" presStyleLbl="node1" presStyleIdx="2" presStyleCnt="4"/>
      <dgm:spPr/>
    </dgm:pt>
    <dgm:pt modelId="{8540E200-5D3D-4631-A020-F9373ED538D4}" type="pres">
      <dgm:prSet presAssocID="{B16FD49B-AE90-46A7-B8F7-180ABA9A4616}" presName="textBox4c" presStyleLbl="revTx" presStyleIdx="2" presStyleCnt="4" custScaleX="150013" custScaleY="22330" custLinFactNeighborX="26631" custLinFactNeighborY="-343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E5167F-42C5-42F7-AC54-013B743A808B}" type="pres">
      <dgm:prSet presAssocID="{A0110011-B545-4677-B6E5-832EDACF91DE}" presName="bullet4d" presStyleLbl="node1" presStyleIdx="3" presStyleCnt="4"/>
      <dgm:spPr/>
    </dgm:pt>
    <dgm:pt modelId="{3D96CB7C-152C-49FD-A440-29FB665FA76E}" type="pres">
      <dgm:prSet presAssocID="{A0110011-B545-4677-B6E5-832EDACF91DE}" presName="textBox4d" presStyleLbl="revTx" presStyleIdx="3" presStyleCnt="4" custScaleX="133333" custScaleY="25746" custLinFactNeighborX="20290" custLinFactNeighborY="-46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C58860-A9B0-4A5D-9C37-489F4D77065D}" type="presOf" srcId="{C08363C0-FE88-4712-9C3F-4CAEC242559A}" destId="{049ABEAD-6C22-4B63-A526-98F8AE0C4AA7}" srcOrd="0" destOrd="0" presId="urn:microsoft.com/office/officeart/2005/8/layout/arrow2"/>
    <dgm:cxn modelId="{8551CF01-0CBA-4B85-BA7E-E89C3F357FE9}" srcId="{9FE051F1-F30E-4917-A026-AAEAE1540B3D}" destId="{A0110011-B545-4677-B6E5-832EDACF91DE}" srcOrd="3" destOrd="0" parTransId="{F4D7C8EA-98FE-4700-9FA4-FD89BCA7B5A4}" sibTransId="{BA9646AE-2294-411B-98DD-54D031F65BBD}"/>
    <dgm:cxn modelId="{C5A8CD22-5180-471D-AE24-72CCF3085089}" srcId="{9FE051F1-F30E-4917-A026-AAEAE1540B3D}" destId="{C08363C0-FE88-4712-9C3F-4CAEC242559A}" srcOrd="0" destOrd="0" parTransId="{850C2493-4CC5-4A69-A25A-0BEF96AB9C39}" sibTransId="{413D7277-3D9B-4399-A3D0-D7A5F76C56FB}"/>
    <dgm:cxn modelId="{C83C5C6B-CF2C-4EBA-BD36-B4C3ADE71C0B}" type="presOf" srcId="{971BB3DA-B88D-4255-8532-5F21FDF95214}" destId="{75E25DF9-46A5-4465-8DF5-74F0F0F4DFD6}" srcOrd="0" destOrd="0" presId="urn:microsoft.com/office/officeart/2005/8/layout/arrow2"/>
    <dgm:cxn modelId="{4564415C-6611-4E5E-92B1-3C80654BAC0D}" type="presOf" srcId="{B16FD49B-AE90-46A7-B8F7-180ABA9A4616}" destId="{8540E200-5D3D-4631-A020-F9373ED538D4}" srcOrd="0" destOrd="0" presId="urn:microsoft.com/office/officeart/2005/8/layout/arrow2"/>
    <dgm:cxn modelId="{83E20665-AE1C-4932-B817-E3253F4F6806}" srcId="{9FE051F1-F30E-4917-A026-AAEAE1540B3D}" destId="{971BB3DA-B88D-4255-8532-5F21FDF95214}" srcOrd="1" destOrd="0" parTransId="{1453CE43-F7AF-4A4D-9F6F-F2E488FB2BDC}" sibTransId="{C59A3A41-A0C8-49CC-BF60-2915EDA8EA8A}"/>
    <dgm:cxn modelId="{CE82575B-2715-49A9-AFEE-3EDB0FE078AE}" srcId="{9FE051F1-F30E-4917-A026-AAEAE1540B3D}" destId="{B16FD49B-AE90-46A7-B8F7-180ABA9A4616}" srcOrd="2" destOrd="0" parTransId="{86122F08-78FF-477A-B1E9-15FD3CD3928D}" sibTransId="{C9783288-3381-47B3-B415-B1BA970DB361}"/>
    <dgm:cxn modelId="{D04BEA69-42BD-4637-8F7E-176A3D494824}" type="presOf" srcId="{A0110011-B545-4677-B6E5-832EDACF91DE}" destId="{3D96CB7C-152C-49FD-A440-29FB665FA76E}" srcOrd="0" destOrd="0" presId="urn:microsoft.com/office/officeart/2005/8/layout/arrow2"/>
    <dgm:cxn modelId="{F510B28C-DB55-43F5-BF1E-F56F2E8CADFC}" type="presOf" srcId="{9FE051F1-F30E-4917-A026-AAEAE1540B3D}" destId="{275CE848-9E35-4424-A173-B59AA69D1752}" srcOrd="0" destOrd="0" presId="urn:microsoft.com/office/officeart/2005/8/layout/arrow2"/>
    <dgm:cxn modelId="{9EB2BA99-BD66-4280-9EDF-1D0EC2721ABA}" type="presParOf" srcId="{275CE848-9E35-4424-A173-B59AA69D1752}" destId="{CB84C178-A95A-454D-9165-62F62765FC90}" srcOrd="0" destOrd="0" presId="urn:microsoft.com/office/officeart/2005/8/layout/arrow2"/>
    <dgm:cxn modelId="{68A07F8D-E5E6-4D9C-BAA7-39E0B4AD43DC}" type="presParOf" srcId="{275CE848-9E35-4424-A173-B59AA69D1752}" destId="{29D3E023-5B56-41E3-8BE8-99E77D928A68}" srcOrd="1" destOrd="0" presId="urn:microsoft.com/office/officeart/2005/8/layout/arrow2"/>
    <dgm:cxn modelId="{12EACA64-B429-4F03-8AB0-3FF6E1DBA66C}" type="presParOf" srcId="{29D3E023-5B56-41E3-8BE8-99E77D928A68}" destId="{B4E7BE90-F90D-4520-8723-EC1E9B03DFF0}" srcOrd="0" destOrd="0" presId="urn:microsoft.com/office/officeart/2005/8/layout/arrow2"/>
    <dgm:cxn modelId="{DF59E294-8B3F-4A1D-943A-69FD3FB1D9F2}" type="presParOf" srcId="{29D3E023-5B56-41E3-8BE8-99E77D928A68}" destId="{049ABEAD-6C22-4B63-A526-98F8AE0C4AA7}" srcOrd="1" destOrd="0" presId="urn:microsoft.com/office/officeart/2005/8/layout/arrow2"/>
    <dgm:cxn modelId="{7C66A025-DB8D-43F1-8D37-715327747EFC}" type="presParOf" srcId="{29D3E023-5B56-41E3-8BE8-99E77D928A68}" destId="{20F41453-E74B-4E5D-B461-11B1D67E9FC0}" srcOrd="2" destOrd="0" presId="urn:microsoft.com/office/officeart/2005/8/layout/arrow2"/>
    <dgm:cxn modelId="{879C592D-92EB-4D28-804B-BDB7532CFBDA}" type="presParOf" srcId="{29D3E023-5B56-41E3-8BE8-99E77D928A68}" destId="{75E25DF9-46A5-4465-8DF5-74F0F0F4DFD6}" srcOrd="3" destOrd="0" presId="urn:microsoft.com/office/officeart/2005/8/layout/arrow2"/>
    <dgm:cxn modelId="{442358E0-FCA0-41D9-AF7F-07BF2F587AC6}" type="presParOf" srcId="{29D3E023-5B56-41E3-8BE8-99E77D928A68}" destId="{AA882DC7-2142-41F7-9E5F-C0FF70C8714C}" srcOrd="4" destOrd="0" presId="urn:microsoft.com/office/officeart/2005/8/layout/arrow2"/>
    <dgm:cxn modelId="{213F49A8-18A4-4F06-983D-2D254FED4F71}" type="presParOf" srcId="{29D3E023-5B56-41E3-8BE8-99E77D928A68}" destId="{8540E200-5D3D-4631-A020-F9373ED538D4}" srcOrd="5" destOrd="0" presId="urn:microsoft.com/office/officeart/2005/8/layout/arrow2"/>
    <dgm:cxn modelId="{23E33565-24B3-4F4A-B7EB-B7A1973D3FC1}" type="presParOf" srcId="{29D3E023-5B56-41E3-8BE8-99E77D928A68}" destId="{4EE5167F-42C5-42F7-AC54-013B743A808B}" srcOrd="6" destOrd="0" presId="urn:microsoft.com/office/officeart/2005/8/layout/arrow2"/>
    <dgm:cxn modelId="{E7CB4F43-E060-4EEC-95FB-3B1EEB11B2AA}" type="presParOf" srcId="{29D3E023-5B56-41E3-8BE8-99E77D928A68}" destId="{3D96CB7C-152C-49FD-A440-29FB665FA76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C178-A95A-454D-9165-62F62765FC90}">
      <dsp:nvSpPr>
        <dsp:cNvPr id="0" name=""/>
        <dsp:cNvSpPr/>
      </dsp:nvSpPr>
      <dsp:spPr>
        <a:xfrm>
          <a:off x="0" y="222250"/>
          <a:ext cx="6959600" cy="43497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BE90-F90D-4520-8723-EC1E9B03DFF0}">
      <dsp:nvSpPr>
        <dsp:cNvPr id="0" name=""/>
        <dsp:cNvSpPr/>
      </dsp:nvSpPr>
      <dsp:spPr>
        <a:xfrm>
          <a:off x="685520" y="3345599"/>
          <a:ext cx="160070" cy="160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ABEAD-6C22-4B63-A526-98F8AE0C4AA7}">
      <dsp:nvSpPr>
        <dsp:cNvPr id="0" name=""/>
        <dsp:cNvSpPr/>
      </dsp:nvSpPr>
      <dsp:spPr>
        <a:xfrm>
          <a:off x="959725" y="3574165"/>
          <a:ext cx="2684382" cy="59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8" tIns="0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u="none" kern="1200" baseline="0" dirty="0"/>
            <a:t>Utilisation d'un modèle </a:t>
          </a:r>
          <a:r>
            <a:rPr lang="fr-FR" sz="1500" b="0" i="0" u="none" kern="1200" baseline="0" dirty="0" smtClean="0"/>
            <a:t>explicite sur le plan spatial du </a:t>
          </a:r>
          <a:r>
            <a:rPr lang="fr-FR" sz="1500" b="0" i="0" u="none" kern="1200" baseline="0" dirty="0"/>
            <a:t>changement d'affectation des terres</a:t>
          </a:r>
          <a:endParaRPr lang="fr-FR" sz="1500" kern="1200" dirty="0"/>
        </a:p>
      </dsp:txBody>
      <dsp:txXfrm>
        <a:off x="959725" y="3574165"/>
        <a:ext cx="2684382" cy="596722"/>
      </dsp:txXfrm>
    </dsp:sp>
    <dsp:sp modelId="{20F41453-E74B-4E5D-B461-11B1D67E9FC0}">
      <dsp:nvSpPr>
        <dsp:cNvPr id="0" name=""/>
        <dsp:cNvSpPr/>
      </dsp:nvSpPr>
      <dsp:spPr>
        <a:xfrm>
          <a:off x="1816455" y="2333847"/>
          <a:ext cx="278384" cy="2783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25DF9-46A5-4465-8DF5-74F0F0F4DFD6}">
      <dsp:nvSpPr>
        <dsp:cNvPr id="0" name=""/>
        <dsp:cNvSpPr/>
      </dsp:nvSpPr>
      <dsp:spPr>
        <a:xfrm rot="10800000" flipV="1">
          <a:off x="905124" y="2626609"/>
          <a:ext cx="3715407" cy="68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10" tIns="0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u="none" kern="1200" baseline="0" dirty="0"/>
            <a:t>Recensement des principaux facteurs ayant une incidence sur les modèles historiques de </a:t>
          </a:r>
          <a:r>
            <a:rPr lang="fr-FR" sz="1500" b="0" i="0" u="none" kern="1200" baseline="0" dirty="0" smtClean="0"/>
            <a:t>déboisement</a:t>
          </a:r>
          <a:endParaRPr lang="fr-FR" sz="1500" kern="1200" dirty="0"/>
        </a:p>
      </dsp:txBody>
      <dsp:txXfrm rot="-10800000">
        <a:off x="905124" y="2626609"/>
        <a:ext cx="3715407" cy="689123"/>
      </dsp:txXfrm>
    </dsp:sp>
    <dsp:sp modelId="{AA882DC7-2142-41F7-9E5F-C0FF70C8714C}">
      <dsp:nvSpPr>
        <dsp:cNvPr id="0" name=""/>
        <dsp:cNvSpPr/>
      </dsp:nvSpPr>
      <dsp:spPr>
        <a:xfrm>
          <a:off x="3260572" y="1588300"/>
          <a:ext cx="368858" cy="3688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0E200-5D3D-4631-A020-F9373ED538D4}">
      <dsp:nvSpPr>
        <dsp:cNvPr id="0" name=""/>
        <dsp:cNvSpPr/>
      </dsp:nvSpPr>
      <dsp:spPr>
        <a:xfrm>
          <a:off x="3468744" y="1894314"/>
          <a:ext cx="2192463" cy="600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451" tIns="0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u="none" kern="1200" baseline="0" dirty="0"/>
            <a:t>Recensement des zones très propices </a:t>
          </a:r>
          <a:r>
            <a:rPr lang="fr-FR" sz="1500" b="0" i="0" u="none" kern="1200" baseline="0" dirty="0" smtClean="0"/>
            <a:t>au déboisement</a:t>
          </a:r>
          <a:endParaRPr lang="fr-FR" sz="1500" kern="1200" dirty="0"/>
        </a:p>
      </dsp:txBody>
      <dsp:txXfrm>
        <a:off x="3468744" y="1894314"/>
        <a:ext cx="2192463" cy="600262"/>
      </dsp:txXfrm>
    </dsp:sp>
    <dsp:sp modelId="{4EE5167F-42C5-42F7-AC54-013B743A808B}">
      <dsp:nvSpPr>
        <dsp:cNvPr id="0" name=""/>
        <dsp:cNvSpPr/>
      </dsp:nvSpPr>
      <dsp:spPr>
        <a:xfrm>
          <a:off x="4833442" y="1095038"/>
          <a:ext cx="494131" cy="494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CB7C-152C-49FD-A440-29FB665FA76E}">
      <dsp:nvSpPr>
        <dsp:cNvPr id="0" name=""/>
        <dsp:cNvSpPr/>
      </dsp:nvSpPr>
      <dsp:spPr>
        <a:xfrm>
          <a:off x="5010916" y="1035560"/>
          <a:ext cx="1948683" cy="80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830" tIns="0" rIns="0" bIns="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i="0" u="none" kern="1200" baseline="0" dirty="0"/>
            <a:t>Élaboration d'une carte des </a:t>
          </a:r>
          <a:r>
            <a:rPr lang="fr-FR" sz="1500" b="0" i="0" u="none" kern="1200" baseline="0" dirty="0" smtClean="0"/>
            <a:t>risques de déboisement</a:t>
          </a:r>
          <a:endParaRPr lang="fr-FR" sz="1500" kern="1200" dirty="0"/>
        </a:p>
      </dsp:txBody>
      <dsp:txXfrm>
        <a:off x="5010916" y="1035560"/>
        <a:ext cx="1948683" cy="802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3860-4368-477E-949C-EFFB2D7A6FCF}" type="datetimeFigureOut">
              <a:rPr lang="nl-NL" smtClean="0"/>
              <a:pPr/>
              <a:t>4-7-2015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CCC5-82E5-465D-9C4B-E9A05E0E54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6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A3A1-DC64-4EF9-BE01-EE8ACAEB9029}" type="datetimeFigureOut">
              <a:rPr lang="en-GB" smtClean="0"/>
              <a:pPr/>
              <a:t>04/07/2015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9C58-F26E-484C-B158-D7CF572B49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9C58-F26E-484C-B158-D7CF572B491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5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9C58-F26E-484C-B158-D7CF572B491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6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Calibri" panose="020F0502020204030204" pitchFamily="34" charset="0"/>
              <a:buChar char="−"/>
            </a:pPr>
            <a:r>
              <a:rPr lang="fr-FR" b="0" i="0" u="none" baseline="0" dirty="0"/>
              <a:t>Cet exemple inclut une modélisation </a:t>
            </a:r>
            <a:r>
              <a:rPr lang="fr-FR" b="0" i="0" u="none" baseline="0" dirty="0" smtClean="0"/>
              <a:t>explicite sur le plan spatial du changement d’affectation des terres permettant d’établir une </a:t>
            </a:r>
            <a:r>
              <a:rPr lang="fr-FR" b="0" i="0" u="none" baseline="0" dirty="0"/>
              <a:t>carte </a:t>
            </a:r>
            <a:r>
              <a:rPr lang="fr-FR" b="0" i="0" u="none" baseline="0" dirty="0" smtClean="0"/>
              <a:t>de stratification. </a:t>
            </a:r>
            <a:r>
              <a:rPr lang="fr-FR" b="0" i="0" u="none" baseline="0" dirty="0"/>
              <a:t>Toutefois, il n'est pas toujours nécessaire de procéder à </a:t>
            </a:r>
            <a:r>
              <a:rPr lang="fr-FR" b="0" i="0" u="none" baseline="0" dirty="0" smtClean="0"/>
              <a:t>une analyse aussi exhaustive. </a:t>
            </a:r>
            <a:r>
              <a:rPr lang="fr-FR" b="0" i="0" u="none" baseline="0" dirty="0"/>
              <a:t>Les pays peuvent opter pour une procédure </a:t>
            </a:r>
            <a:r>
              <a:rPr lang="fr-FR" b="0" i="0" u="none" baseline="0" dirty="0" smtClean="0"/>
              <a:t>de stratification moins poussée selon le risque </a:t>
            </a:r>
            <a:r>
              <a:rPr lang="fr-FR" b="0" i="0" u="none" baseline="0" dirty="0"/>
              <a:t>de </a:t>
            </a:r>
            <a:r>
              <a:rPr lang="fr-FR" b="0" i="0" u="none" baseline="0" dirty="0" smtClean="0"/>
              <a:t>déboisement, </a:t>
            </a:r>
            <a:r>
              <a:rPr lang="fr-FR" b="0" i="0" u="none" baseline="0" dirty="0"/>
              <a:t>et obtenir malgré tout des strates </a:t>
            </a:r>
            <a:r>
              <a:rPr lang="fr-FR" b="0" i="0" u="none" baseline="0" dirty="0" smtClean="0"/>
              <a:t>convenables qui </a:t>
            </a:r>
            <a:r>
              <a:rPr lang="fr-FR" b="0" i="0" u="none" baseline="0" dirty="0"/>
              <a:t>devraient garantir l'efficacité des échantillonnages.  </a:t>
            </a:r>
          </a:p>
          <a:p>
            <a:pPr marL="171450" indent="-171450" algn="l" rtl="0">
              <a:buFont typeface="Calibri" panose="020F0502020204030204" pitchFamily="34" charset="0"/>
              <a:buChar char="−"/>
            </a:pPr>
            <a:endParaRPr lang="fr-FR" dirty="0" smtClean="0"/>
          </a:p>
          <a:p>
            <a:pPr marL="171450" indent="-171450" algn="l" rtl="0">
              <a:buFont typeface="Calibri" panose="020F0502020204030204" pitchFamily="34" charset="0"/>
              <a:buChar char="−"/>
            </a:pPr>
            <a:r>
              <a:rPr lang="fr-FR" b="0" i="0" u="none" baseline="0" dirty="0"/>
              <a:t>Se reporter aux diapositives du module 2.3, en particulier les diapositives 25 à 28, qui décrivent les </a:t>
            </a:r>
            <a:r>
              <a:rPr lang="fr-FR" b="0" i="0" u="none" baseline="0" dirty="0" smtClean="0"/>
              <a:t>raisons </a:t>
            </a:r>
            <a:r>
              <a:rPr lang="fr-FR" b="0" i="0" u="none" baseline="0" dirty="0"/>
              <a:t>pour lesquelles la stratification en fonction </a:t>
            </a:r>
            <a:r>
              <a:rPr lang="fr-FR" b="0" i="0" u="none" baseline="0" dirty="0" smtClean="0"/>
              <a:t>du risque </a:t>
            </a:r>
            <a:r>
              <a:rPr lang="fr-FR" b="0" i="0" u="none" baseline="0" dirty="0"/>
              <a:t>peut être utile à la stratification </a:t>
            </a:r>
            <a:r>
              <a:rPr lang="fr-FR" b="0" i="0" u="none" baseline="0" dirty="0" smtClean="0"/>
              <a:t>du déboisement. Pour le Guyana</a:t>
            </a:r>
            <a:r>
              <a:rPr lang="fr-FR" b="0" i="0" u="none" baseline="0" dirty="0"/>
              <a:t>, où la majeure partie de la forêt est à la fois intacte et très difficile d'accès, la stratification en fonction </a:t>
            </a:r>
            <a:r>
              <a:rPr lang="fr-FR" b="0" i="0" u="none" baseline="0" dirty="0" smtClean="0"/>
              <a:t>du risque </a:t>
            </a:r>
            <a:r>
              <a:rPr lang="fr-FR" b="0" i="0" u="none" baseline="0" dirty="0"/>
              <a:t>se justifiait pleinement compte tenu des ressources disponibles limitées pour collecter des données </a:t>
            </a:r>
            <a:r>
              <a:rPr lang="fr-FR" b="0" i="0" u="none" baseline="0" dirty="0" smtClean="0"/>
              <a:t>sur le terrain. </a:t>
            </a:r>
            <a:r>
              <a:rPr lang="fr-FR" b="0" i="0" u="none" baseline="0" dirty="0"/>
              <a:t>En outre, la zone la plus </a:t>
            </a:r>
            <a:r>
              <a:rPr lang="fr-FR" b="0" i="0" u="none" baseline="0" dirty="0" smtClean="0"/>
              <a:t>à risque est </a:t>
            </a:r>
            <a:r>
              <a:rPr lang="fr-FR" b="0" i="0" u="none" baseline="0" dirty="0"/>
              <a:t>celle qui a connu </a:t>
            </a:r>
            <a:r>
              <a:rPr lang="fr-FR" b="0" i="0" u="none" baseline="0" dirty="0" smtClean="0"/>
              <a:t>le déboisement le plus important.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6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b="0" i="0" u="none" baseline="0" dirty="0"/>
              <a:t>Ces cartes indiquent les facteurs </a:t>
            </a:r>
            <a:r>
              <a:rPr lang="fr-FR" b="0" i="0" u="none" baseline="0" dirty="0" smtClean="0"/>
              <a:t>sur lesquels se fondent la stratification selon les risques </a:t>
            </a:r>
            <a:r>
              <a:rPr lang="fr-FR" b="0" i="0" u="none" baseline="0" dirty="0"/>
              <a:t>de </a:t>
            </a:r>
            <a:r>
              <a:rPr lang="fr-FR" b="0" i="0" u="none" baseline="0" dirty="0" smtClean="0"/>
              <a:t>déboisement au Guyana. </a:t>
            </a:r>
            <a:r>
              <a:rPr lang="fr-FR" b="0" i="0" u="none" baseline="0" dirty="0"/>
              <a:t>Ce travail a été réalisé dans un SIG utilisant le logiciel de modélisation des changements </a:t>
            </a:r>
            <a:r>
              <a:rPr lang="fr-FR" b="0" i="0" u="none" baseline="0" dirty="0" smtClean="0"/>
              <a:t>d’affectation des terres d'</a:t>
            </a:r>
            <a:r>
              <a:rPr lang="fr-FR" b="0" i="0" u="none" baseline="0" dirty="0" err="1" smtClean="0"/>
              <a:t>Isidri</a:t>
            </a:r>
            <a:r>
              <a:rPr lang="fr-FR" b="0" i="0" u="none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1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b="0" i="0" u="none" baseline="0" dirty="0"/>
              <a:t>La </a:t>
            </a:r>
            <a:r>
              <a:rPr lang="fr-FR" b="0" i="0" u="none" baseline="0" dirty="0" smtClean="0"/>
              <a:t>valeur moyenne générale </a:t>
            </a:r>
            <a:r>
              <a:rPr lang="fr-FR" b="0" i="0" u="none" baseline="0" dirty="0"/>
              <a:t>était la même pour les parcelles individuelles que pour les parcelles </a:t>
            </a:r>
            <a:r>
              <a:rPr lang="fr-FR" b="0" i="0" u="none" baseline="0" dirty="0" smtClean="0"/>
              <a:t>regroupées, </a:t>
            </a:r>
            <a:r>
              <a:rPr lang="fr-FR" b="0" i="0" u="none" baseline="0" dirty="0"/>
              <a:t>mais ces dernières affichent un intervalle de confiance nettement inférieur.  Notons également que la </a:t>
            </a:r>
            <a:r>
              <a:rPr lang="fr-FR" b="0" i="0" u="none" baseline="0" dirty="0" smtClean="0"/>
              <a:t>valeur moyenne par </a:t>
            </a:r>
            <a:r>
              <a:rPr lang="fr-FR" b="0" i="0" u="none" baseline="0" dirty="0"/>
              <a:t>type de forêts (environ 250 t C/ha ou moins) est inférieure à la </a:t>
            </a:r>
            <a:r>
              <a:rPr lang="fr-FR" b="0" i="0" u="none" baseline="0" dirty="0" smtClean="0"/>
              <a:t>moyenne totale </a:t>
            </a:r>
            <a:r>
              <a:rPr lang="fr-FR" b="0" i="0" u="none" baseline="0" dirty="0"/>
              <a:t>figurant dans les tableaux parce que le </a:t>
            </a:r>
            <a:r>
              <a:rPr lang="fr-FR" b="0" i="0" u="none" baseline="0" dirty="0" smtClean="0"/>
              <a:t>graphique représente uniquement </a:t>
            </a:r>
            <a:r>
              <a:rPr lang="fr-FR" b="0" i="0" u="none" baseline="0" dirty="0"/>
              <a:t>la somme du carbone </a:t>
            </a:r>
            <a:r>
              <a:rPr lang="fr-FR" b="0" i="0" u="none" baseline="0" dirty="0" smtClean="0"/>
              <a:t>des biomasses </a:t>
            </a:r>
            <a:r>
              <a:rPr lang="fr-FR" b="0" i="0" u="none" baseline="0" dirty="0"/>
              <a:t>aérienne et souterraine des </a:t>
            </a:r>
            <a:r>
              <a:rPr lang="fr-FR" b="0" i="0" u="none" baseline="0" dirty="0" smtClean="0"/>
              <a:t>forêts.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44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b="0" i="0" u="none" baseline="0" dirty="0" smtClean="0"/>
              <a:t>DHP </a:t>
            </a:r>
            <a:r>
              <a:rPr lang="fr-FR" b="0" i="0" u="none" baseline="0" dirty="0"/>
              <a:t>= diamètre à hauteur de poitrine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89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2599C58-F26E-484C-B158-D7CF572B4912}" type="slidenum">
              <a:rPr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5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6517" y="6141730"/>
            <a:ext cx="79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Module 2.3 – Estimation des facteurs d’émission liés à l’évolution du couvert forestier (déboisement et dégradation des forêts)</a:t>
            </a:r>
          </a:p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Matériels de formation REDD+ mis au point par GOFC-GOLD, Université </a:t>
            </a:r>
            <a:r>
              <a:rPr lang="fr-FR" sz="10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 Wageningen, FCPF de la Banque mondiale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8555724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err="1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4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879" y="233487"/>
            <a:ext cx="8442796" cy="1288646"/>
          </a:xfrm>
        </p:spPr>
        <p:txBody>
          <a:bodyPr/>
          <a:lstStyle/>
          <a:p>
            <a:pPr algn="l" rtl="0"/>
            <a:r>
              <a:rPr lang="fr-FR" sz="2400" b="0" i="0" u="none" baseline="0" dirty="0"/>
              <a:t>Module 2.3 - Estimation des facteurs d’émission </a:t>
            </a:r>
            <a:r>
              <a:rPr lang="fr-FR" sz="2400" b="0" i="0" u="none" baseline="0" dirty="0" smtClean="0"/>
              <a:t>liés à l’évolution </a:t>
            </a:r>
            <a:r>
              <a:rPr lang="fr-FR" sz="2400" b="0" i="0" u="none" baseline="0" dirty="0"/>
              <a:t>du couvert forestier </a:t>
            </a:r>
            <a:r>
              <a:rPr lang="fr-FR" sz="2400" b="0" i="0" u="none" baseline="0" dirty="0" smtClean="0"/>
              <a:t>: déboisement</a:t>
            </a:r>
            <a:endParaRPr lang="fr-FR" sz="24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42588" y="2196934"/>
            <a:ext cx="5428954" cy="3318309"/>
          </a:xfrm>
        </p:spPr>
        <p:txBody>
          <a:bodyPr/>
          <a:lstStyle/>
          <a:p>
            <a:pPr algn="l" rtl="0">
              <a:lnSpc>
                <a:spcPct val="100000"/>
              </a:lnSpc>
              <a:buNone/>
            </a:pPr>
            <a:r>
              <a:rPr lang="fr-FR" sz="1600" b="0" i="1" u="none" baseline="0" dirty="0" smtClean="0"/>
              <a:t>Auteurs du module</a:t>
            </a:r>
            <a:r>
              <a:rPr lang="fr-FR" sz="1600" b="0" i="1" u="none" baseline="0" dirty="0"/>
              <a:t> :</a:t>
            </a:r>
          </a:p>
          <a:p>
            <a:pPr lvl="1" indent="-531813" algn="l" rtl="0">
              <a:lnSpc>
                <a:spcPct val="100000"/>
              </a:lnSpc>
              <a:buNone/>
            </a:pPr>
            <a:r>
              <a:rPr lang="fr-FR" sz="1400" b="0" i="0" u="none" baseline="0" dirty="0"/>
              <a:t>Sandra Brown, </a:t>
            </a:r>
            <a:r>
              <a:rPr lang="fr-FR" sz="1400" b="0" i="0" u="none" baseline="0" dirty="0" err="1"/>
              <a:t>Winrock</a:t>
            </a:r>
            <a:r>
              <a:rPr lang="fr-FR" sz="1400" b="0" i="0" u="none" baseline="0" dirty="0"/>
              <a:t> International</a:t>
            </a:r>
          </a:p>
          <a:p>
            <a:pPr lvl="1" indent="-531813" algn="l" rtl="0">
              <a:lnSpc>
                <a:spcPct val="100000"/>
              </a:lnSpc>
              <a:buNone/>
            </a:pPr>
            <a:r>
              <a:rPr lang="fr-FR" sz="1400" b="0" i="0" u="none" baseline="0" dirty="0"/>
              <a:t>Lara Murray, </a:t>
            </a:r>
            <a:r>
              <a:rPr lang="fr-FR" sz="1400" b="0" i="0" u="none" baseline="0" dirty="0" err="1"/>
              <a:t>Winrock</a:t>
            </a:r>
            <a:r>
              <a:rPr lang="fr-FR" sz="1400" b="0" i="0" u="none" baseline="0" dirty="0"/>
              <a:t> International</a:t>
            </a:r>
          </a:p>
          <a:p>
            <a:pPr lvl="1" indent="-531813" algn="l" rtl="0">
              <a:lnSpc>
                <a:spcPct val="100000"/>
              </a:lnSpc>
              <a:buNone/>
            </a:pPr>
            <a:endParaRPr lang="fr-FR" sz="1400" dirty="0"/>
          </a:p>
          <a:p>
            <a:pPr indent="-531813" algn="l" rtl="0">
              <a:lnSpc>
                <a:spcPct val="100000"/>
              </a:lnSpc>
              <a:buNone/>
            </a:pPr>
            <a:r>
              <a:rPr lang="fr-FR" sz="2000" b="1" i="0" u="none" baseline="0" dirty="0"/>
              <a:t>Exemple national</a:t>
            </a:r>
          </a:p>
          <a:p>
            <a:pPr lvl="1" indent="-531813" algn="l" rtl="0">
              <a:lnSpc>
                <a:spcPct val="100000"/>
              </a:lnSpc>
              <a:buNone/>
            </a:pPr>
            <a:r>
              <a:rPr lang="fr-FR" sz="1800" b="0" i="0" u="none" baseline="0" dirty="0"/>
              <a:t>Guyana</a:t>
            </a:r>
          </a:p>
          <a:p>
            <a:pPr marL="457200" lvl="1" indent="-15875" rtl="0">
              <a:lnSpc>
                <a:spcPct val="100000"/>
              </a:lnSpc>
              <a:buNone/>
            </a:pPr>
            <a:r>
              <a:rPr lang="fr-FR" sz="1400" b="0" i="0" u="none" baseline="0" dirty="0"/>
              <a:t>Toutes les données ont été gracieusement fournies par </a:t>
            </a:r>
            <a:r>
              <a:rPr lang="fr-FR" sz="1400" b="0" i="0" u="none" baseline="0" dirty="0" err="1"/>
              <a:t>Winrock</a:t>
            </a:r>
            <a:r>
              <a:rPr lang="fr-FR" sz="1400" b="0" i="0" u="none" baseline="0" dirty="0"/>
              <a:t> International et la Commission forestière du Guyana (</a:t>
            </a:r>
            <a:r>
              <a:rPr lang="fr-FR" sz="1400" b="0" i="0" u="none" baseline="0" dirty="0" err="1"/>
              <a:t>GFC</a:t>
            </a:r>
            <a:r>
              <a:rPr lang="fr-FR" sz="1400" b="0" i="0" u="none" baseline="0" dirty="0"/>
              <a:t>) </a:t>
            </a:r>
            <a:endParaRPr lang="fr-FR" sz="1400" dirty="0"/>
          </a:p>
          <a:p>
            <a:pPr lvl="1" indent="-531813" algn="l" rtl="0">
              <a:lnSpc>
                <a:spcPct val="100000"/>
              </a:lnSpc>
              <a:buNone/>
            </a:pPr>
            <a:endParaRPr lang="fr-FR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42874" y="5762625"/>
            <a:ext cx="8780585" cy="89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12" name="Picture 11" descr="GOFC-Gold Tray cover only 2010_200dpi"/>
          <p:cNvPicPr/>
          <p:nvPr/>
        </p:nvPicPr>
        <p:blipFill>
          <a:blip r:embed="rId4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1" descr="logo_WB FCP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4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0" i="0" u="none" baseline="0">
                <a:solidFill>
                  <a:schemeClr val="accent6"/>
                </a:solidFill>
              </a:rPr>
              <a:t>Licence Creative Commons</a:t>
            </a:r>
            <a:endParaRPr lang="fr-FR" sz="11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995209" y="5515243"/>
            <a:ext cx="1876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200" b="0" i="0" u="none" baseline="0">
                <a:latin typeface="Verdana" pitchFamily="34" charset="0"/>
              </a:rPr>
              <a:t>V1, mai 2015 </a:t>
            </a:r>
          </a:p>
        </p:txBody>
      </p:sp>
      <p:pic>
        <p:nvPicPr>
          <p:cNvPr id="15" name="Picture 1" descr="C:\Users\Eigenaar\Documents\WUR_GOFC_GOLD\Training material GOFC-GOLD\Images ppts\Selected Pics\P6240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5786" y="3384151"/>
            <a:ext cx="2853505" cy="2140129"/>
          </a:xfrm>
          <a:prstGeom prst="rect">
            <a:avLst/>
          </a:prstGeom>
          <a:noFill/>
        </p:spPr>
      </p:pic>
      <p:pic>
        <p:nvPicPr>
          <p:cNvPr id="19" name="Picture 3" descr="C:\Users\lmurray.WINROCK\Desktop\Selective logging diagram\selective logging diagram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366" y="1599825"/>
            <a:ext cx="2301623" cy="17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13935"/>
            <a:ext cx="9144000" cy="124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052" y="106363"/>
            <a:ext cx="8616386" cy="1288646"/>
          </a:xfrm>
        </p:spPr>
        <p:txBody>
          <a:bodyPr/>
          <a:lstStyle/>
          <a:p>
            <a:pPr algn="l" rtl="0"/>
            <a:r>
              <a:rPr lang="fr-FR" sz="2400" b="0" i="0" u="none" baseline="0" dirty="0"/>
              <a:t>Plan d'échantillonnage pour </a:t>
            </a:r>
            <a:r>
              <a:rPr lang="fr-FR" sz="2400" b="0" i="0" u="none" baseline="0" dirty="0" smtClean="0"/>
              <a:t>estimer les </a:t>
            </a:r>
            <a:r>
              <a:rPr lang="fr-FR" sz="2400" b="0" i="0" u="none" baseline="0" dirty="0"/>
              <a:t>stocks de carbone en vue </a:t>
            </a:r>
            <a:r>
              <a:rPr lang="fr-FR" sz="2400" b="0" i="0" u="none" baseline="0" dirty="0" smtClean="0"/>
              <a:t>de déterminer les </a:t>
            </a:r>
            <a:r>
              <a:rPr lang="fr-FR" sz="2400" b="0" i="0" u="none" baseline="0" dirty="0"/>
              <a:t>facteurs </a:t>
            </a:r>
            <a:r>
              <a:rPr lang="fr-FR" sz="2400" b="0" i="0" u="none" baseline="0" dirty="0" smtClean="0"/>
              <a:t>d'émission</a:t>
            </a:r>
            <a:endParaRPr lang="fr-F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51755"/>
            <a:ext cx="269716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6" y="1381918"/>
            <a:ext cx="2636837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381918"/>
            <a:ext cx="2811463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66" y="4917280"/>
            <a:ext cx="9026525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171450" indent="-171450" algn="l" rtl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350" b="0" i="0" u="none" baseline="0" dirty="0">
                <a:latin typeface="Verdana" pitchFamily="34" charset="0"/>
              </a:rPr>
              <a:t>Le pays est systématiquement divisé en blocs de 10 km </a:t>
            </a:r>
            <a:r>
              <a:rPr lang="fr-FR" sz="1350" b="0" i="0" u="none" baseline="0" dirty="0" smtClean="0">
                <a:latin typeface="Verdana" pitchFamily="34" charset="0"/>
              </a:rPr>
              <a:t>x 10 km </a:t>
            </a:r>
            <a:r>
              <a:rPr lang="fr-FR" sz="1350" b="0" i="0" u="none" baseline="0" dirty="0">
                <a:latin typeface="Verdana" pitchFamily="34" charset="0"/>
              </a:rPr>
              <a:t>(unités </a:t>
            </a:r>
            <a:r>
              <a:rPr lang="fr-FR" sz="1350" b="0" i="0" u="none" baseline="0" dirty="0" smtClean="0">
                <a:latin typeface="Verdana" pitchFamily="34" charset="0"/>
              </a:rPr>
              <a:t>primaires </a:t>
            </a:r>
            <a:r>
              <a:rPr lang="fr-FR" sz="1350" b="0" i="0" u="none" dirty="0" smtClean="0">
                <a:latin typeface="Verdana" pitchFamily="34" charset="0"/>
              </a:rPr>
              <a:t>d</a:t>
            </a:r>
            <a:r>
              <a:rPr lang="fr-FR" sz="1350" b="0" i="0" u="none" baseline="0" dirty="0" smtClean="0">
                <a:latin typeface="Verdana" pitchFamily="34" charset="0"/>
              </a:rPr>
              <a:t>'échantillonnage</a:t>
            </a:r>
            <a:r>
              <a:rPr lang="fr-FR" sz="1350" b="0" i="0" u="none" baseline="0" dirty="0">
                <a:latin typeface="Verdana" pitchFamily="34" charset="0"/>
              </a:rPr>
              <a:t>) </a:t>
            </a:r>
            <a:r>
              <a:rPr lang="fr-FR" sz="1350" b="0" i="0" u="none" baseline="0" dirty="0" smtClean="0">
                <a:latin typeface="Verdana" pitchFamily="34" charset="0"/>
              </a:rPr>
              <a:t>(graphique de gauche</a:t>
            </a:r>
            <a:r>
              <a:rPr lang="fr-FR" sz="1350" b="0" i="0" u="none" baseline="0" dirty="0">
                <a:latin typeface="Verdana" pitchFamily="34" charset="0"/>
              </a:rPr>
              <a:t>)</a:t>
            </a:r>
          </a:p>
          <a:p>
            <a:pPr marL="171450" indent="-171450" algn="l" rtl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350" b="0" i="0" u="none" baseline="0" dirty="0">
                <a:latin typeface="Verdana" pitchFamily="34" charset="0"/>
              </a:rPr>
              <a:t>La forêt est divisée en strates et en phases d'accessibilité </a:t>
            </a:r>
            <a:r>
              <a:rPr lang="fr-FR" sz="1350" b="0" i="0" u="none" baseline="0" dirty="0" smtClean="0">
                <a:latin typeface="Verdana" pitchFamily="34" charset="0"/>
              </a:rPr>
              <a:t>(graphique du</a:t>
            </a:r>
            <a:r>
              <a:rPr lang="fr-FR" sz="1350" b="0" i="0" u="none" dirty="0" smtClean="0">
                <a:latin typeface="Verdana" pitchFamily="34" charset="0"/>
              </a:rPr>
              <a:t> </a:t>
            </a:r>
            <a:r>
              <a:rPr lang="fr-FR" sz="1350" b="0" i="0" u="none" baseline="0" dirty="0" smtClean="0">
                <a:latin typeface="Verdana" pitchFamily="34" charset="0"/>
              </a:rPr>
              <a:t>centre</a:t>
            </a:r>
            <a:r>
              <a:rPr lang="fr-FR" sz="1350" b="0" i="0" u="none" baseline="0" dirty="0">
                <a:latin typeface="Verdana" pitchFamily="34" charset="0"/>
              </a:rPr>
              <a:t>). 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350" b="0" i="0" u="none" baseline="0" dirty="0">
                <a:latin typeface="Verdana" pitchFamily="34" charset="0"/>
              </a:rPr>
              <a:t>Dans chaque strate, les unités primaires d'échantillonnage sont sélectionnées via un plan </a:t>
            </a:r>
            <a:r>
              <a:rPr lang="fr-FR" sz="1350" dirty="0">
                <a:latin typeface="Verdana" pitchFamily="34" charset="0"/>
              </a:rPr>
              <a:t>d'échantillonnage </a:t>
            </a:r>
            <a:r>
              <a:rPr lang="fr-FR" sz="1350" dirty="0" smtClean="0">
                <a:latin typeface="Verdana" pitchFamily="34" charset="0"/>
              </a:rPr>
              <a:t>stratifié </a:t>
            </a:r>
            <a:r>
              <a:rPr lang="fr-FR" sz="1350" b="0" i="0" u="none" baseline="0" dirty="0">
                <a:latin typeface="Verdana" pitchFamily="34" charset="0"/>
              </a:rPr>
              <a:t>avec une liste </a:t>
            </a:r>
            <a:r>
              <a:rPr lang="fr-FR" sz="1350" b="0" i="0" u="none" baseline="0" dirty="0" smtClean="0">
                <a:latin typeface="Verdana" pitchFamily="34" charset="0"/>
              </a:rPr>
              <a:t>à </a:t>
            </a:r>
            <a:r>
              <a:rPr lang="fr-FR" sz="1350" b="0" i="0" u="none" baseline="0" dirty="0">
                <a:latin typeface="Verdana" pitchFamily="34" charset="0"/>
              </a:rPr>
              <a:t>deux niveaux pour mesurer le carbone </a:t>
            </a:r>
            <a:r>
              <a:rPr lang="fr-FR" sz="1350" b="0" i="0" u="none" baseline="0" dirty="0" smtClean="0">
                <a:latin typeface="Verdana" pitchFamily="34" charset="0"/>
              </a:rPr>
              <a:t>(graphique de droite</a:t>
            </a:r>
            <a:r>
              <a:rPr lang="fr-FR" sz="1350" b="0" i="0" u="none" baseline="0" dirty="0">
                <a:latin typeface="Verdana" pitchFamily="34" charset="0"/>
              </a:rPr>
              <a:t>).</a:t>
            </a:r>
          </a:p>
          <a:p>
            <a:pPr marL="171450" indent="-171450" algn="l" rtl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FR" sz="1350" b="0" i="0" u="none" baseline="0" dirty="0">
                <a:latin typeface="Verdana" pitchFamily="34" charset="0"/>
              </a:rPr>
              <a:t>Des unités secondaires d'échantillonnage, conçues comme des </a:t>
            </a:r>
            <a:r>
              <a:rPr lang="fr-FR" sz="1350" b="0" i="0" u="none" baseline="0" dirty="0" smtClean="0">
                <a:latin typeface="Verdana" pitchFamily="34" charset="0"/>
              </a:rPr>
              <a:t>grappes </a:t>
            </a:r>
            <a:r>
              <a:rPr lang="fr-FR" sz="1350" b="0" i="0" u="none" baseline="0" dirty="0">
                <a:latin typeface="Verdana" pitchFamily="34" charset="0"/>
              </a:rPr>
              <a:t>en forme de L, sont </a:t>
            </a:r>
            <a:r>
              <a:rPr lang="fr-FR" sz="1350" b="0" i="0" u="none" baseline="0" dirty="0" smtClean="0">
                <a:latin typeface="Verdana" pitchFamily="34" charset="0"/>
              </a:rPr>
              <a:t>établies </a:t>
            </a:r>
            <a:r>
              <a:rPr lang="fr-FR" sz="1350" b="0" i="0" u="none" baseline="0" dirty="0">
                <a:latin typeface="Verdana" pitchFamily="34" charset="0"/>
              </a:rPr>
              <a:t>dans chaque unité </a:t>
            </a:r>
            <a:r>
              <a:rPr lang="fr-FR" sz="1350" b="0" i="0" u="none" baseline="0" dirty="0" smtClean="0">
                <a:latin typeface="Verdana" pitchFamily="34" charset="0"/>
              </a:rPr>
              <a:t>primaire</a:t>
            </a:r>
            <a:r>
              <a:rPr lang="fr-FR" sz="1350" b="0" i="0" u="none" dirty="0" smtClean="0">
                <a:latin typeface="Verdana" pitchFamily="34" charset="0"/>
              </a:rPr>
              <a:t> </a:t>
            </a:r>
            <a:r>
              <a:rPr lang="fr-FR" sz="1350" b="0" i="0" u="none" baseline="0" dirty="0" smtClean="0">
                <a:latin typeface="Verdana" pitchFamily="34" charset="0"/>
              </a:rPr>
              <a:t>d'échantillonnage</a:t>
            </a:r>
            <a:r>
              <a:rPr lang="fr-FR" sz="1350" b="0" i="0" u="none" baseline="0" dirty="0">
                <a:latin typeface="Verdana" pitchFamily="34" charset="0"/>
              </a:rPr>
              <a:t>, </a:t>
            </a:r>
            <a:r>
              <a:rPr lang="fr-FR" sz="1350" b="0" i="0" u="none" baseline="0" dirty="0" smtClean="0">
                <a:latin typeface="Verdana" pitchFamily="34" charset="0"/>
              </a:rPr>
              <a:t>ce qui permet d’obtenir des </a:t>
            </a:r>
            <a:r>
              <a:rPr lang="fr-FR" sz="1350" b="0" i="0" u="none" baseline="0" dirty="0">
                <a:latin typeface="Verdana" pitchFamily="34" charset="0"/>
              </a:rPr>
              <a:t>mesures de </a:t>
            </a:r>
            <a:r>
              <a:rPr lang="fr-FR" sz="1350" b="0" i="0" u="none" baseline="0" dirty="0" smtClean="0">
                <a:latin typeface="Verdana" pitchFamily="34" charset="0"/>
              </a:rPr>
              <a:t>carbone. </a:t>
            </a:r>
            <a:endParaRPr lang="fr-FR" sz="1350" b="0" i="0" u="none" baseline="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13935"/>
            <a:ext cx="9144000" cy="124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866047"/>
          </a:xfrm>
        </p:spPr>
        <p:txBody>
          <a:bodyPr/>
          <a:lstStyle/>
          <a:p>
            <a:pPr algn="l" rtl="0">
              <a:lnSpc>
                <a:spcPts val="3000"/>
              </a:lnSpc>
            </a:pPr>
            <a:r>
              <a:rPr lang="fr-FR" sz="2400" b="0" i="0" u="none" baseline="0" dirty="0" smtClean="0"/>
              <a:t>Contrôle/assurance de la qualité : outils </a:t>
            </a:r>
            <a:r>
              <a:rPr lang="fr-FR" sz="2400" b="0" i="0" u="none" baseline="0" dirty="0"/>
              <a:t>et procédures opérationnelles normalisées pour automatiser les calculs de l'ensemble des données </a:t>
            </a:r>
            <a:r>
              <a:rPr lang="fr-FR" sz="2400" b="0" i="0" u="none" baseline="0" dirty="0" smtClean="0"/>
              <a:t>de terrain</a:t>
            </a:r>
            <a:endParaRPr lang="fr-FR" sz="24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l" rtl="0">
              <a:defRPr/>
            </a:pPr>
            <a:fld id="{B31D579E-D41E-4828-B7CB-9B29B4EE4EE4}" type="slidenum">
              <a:rPr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7840"/>
            <a:ext cx="868680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95968" y="1991383"/>
            <a:ext cx="2948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+mn-lt"/>
              </a:rPr>
              <a:t>Liens </a:t>
            </a:r>
            <a:r>
              <a:rPr lang="fr-BE" sz="1600" dirty="0" smtClean="0">
                <a:latin typeface="+mn-lt"/>
              </a:rPr>
              <a:t>des tableurs vers les </a:t>
            </a:r>
            <a:r>
              <a:rPr lang="fr-BE" sz="1600" dirty="0">
                <a:latin typeface="+mn-lt"/>
              </a:rPr>
              <a:t>données </a:t>
            </a:r>
            <a:r>
              <a:rPr lang="fr-BE" sz="1600" dirty="0" smtClean="0">
                <a:latin typeface="+mn-lt"/>
              </a:rPr>
              <a:t>recueillies suivant des </a:t>
            </a:r>
            <a:r>
              <a:rPr lang="fr-BE" sz="1600" dirty="0">
                <a:latin typeface="+mn-lt"/>
              </a:rPr>
              <a:t>procédures opérationnelles normalisées.</a:t>
            </a:r>
            <a:endParaRPr lang="fr-FR" sz="16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3505200"/>
            <a:ext cx="3810000" cy="321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17" y="113901"/>
            <a:ext cx="8442796" cy="1299290"/>
          </a:xfrm>
        </p:spPr>
        <p:txBody>
          <a:bodyPr/>
          <a:lstStyle/>
          <a:p>
            <a:pPr algn="l" rtl="0"/>
            <a:r>
              <a:rPr lang="fr-FR" sz="2800" b="0" i="0" u="none" baseline="0" dirty="0" smtClean="0"/>
              <a:t>Détermination des facteurs </a:t>
            </a:r>
            <a:r>
              <a:rPr lang="fr-FR" sz="2800" b="0" i="0" u="none" baseline="0" dirty="0"/>
              <a:t>d'émission </a:t>
            </a:r>
            <a:r>
              <a:rPr lang="fr-FR" sz="2800" b="0" i="0" u="none" baseline="0" dirty="0" smtClean="0"/>
              <a:t>liés au déboisement</a:t>
            </a:r>
            <a:endParaRPr lang="fr-F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5527" y="1275087"/>
            <a:ext cx="869750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sz="1600" b="0" i="0" u="none" baseline="0" dirty="0"/>
              <a:t>Facteurs </a:t>
            </a:r>
            <a:r>
              <a:rPr lang="fr-FR" sz="1600" b="0" i="0" u="none" baseline="0" dirty="0" smtClean="0"/>
              <a:t>d’émission établis </a:t>
            </a:r>
            <a:r>
              <a:rPr lang="fr-FR" sz="1600" b="0" i="0" u="none" baseline="0" dirty="0"/>
              <a:t>= à partir de </a:t>
            </a:r>
            <a:r>
              <a:rPr lang="fr-FR" sz="1600" b="0" i="0" u="none" baseline="0" dirty="0" smtClean="0"/>
              <a:t>mesures obtenues</a:t>
            </a:r>
            <a:r>
              <a:rPr lang="fr-FR" sz="1600" b="0" i="0" u="none" dirty="0" smtClean="0"/>
              <a:t> sur le terrain sur </a:t>
            </a:r>
            <a:r>
              <a:rPr lang="fr-FR" sz="1600" b="0" i="0" u="none" baseline="0" dirty="0" smtClean="0"/>
              <a:t>40 </a:t>
            </a:r>
            <a:r>
              <a:rPr lang="fr-FR" sz="1600" b="0" i="0" u="none" baseline="0" dirty="0"/>
              <a:t>parcelles </a:t>
            </a:r>
            <a:r>
              <a:rPr lang="fr-FR" sz="1600" b="0" i="0" u="none" baseline="0" dirty="0" smtClean="0"/>
              <a:t>regroupées </a:t>
            </a:r>
            <a:r>
              <a:rPr lang="fr-FR" sz="1600" b="0" i="0" u="none" baseline="0" dirty="0"/>
              <a:t>(précision globale de 95 %, </a:t>
            </a:r>
            <a:r>
              <a:rPr lang="fr-FR" sz="1600" b="0" i="0" u="none" baseline="0" dirty="0" smtClean="0"/>
              <a:t>IC = 12 </a:t>
            </a:r>
            <a:r>
              <a:rPr lang="fr-FR" sz="1600" b="0" i="0" u="none" baseline="0" dirty="0"/>
              <a:t>% de la </a:t>
            </a:r>
            <a:r>
              <a:rPr lang="fr-FR" sz="1600" b="0" i="0" u="none" baseline="0" dirty="0" smtClean="0"/>
              <a:t>moyenne)</a:t>
            </a:r>
            <a:endParaRPr lang="fr-FR" sz="1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998"/>
            <a:ext cx="9007396" cy="119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496"/>
            <a:ext cx="6640121" cy="2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837" y="1910046"/>
            <a:ext cx="26837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900" b="0" i="0" u="none" baseline="0" dirty="0">
                <a:latin typeface="Verdana" pitchFamily="34" charset="0"/>
              </a:rPr>
              <a:t>Stocks de carbone </a:t>
            </a:r>
            <a:r>
              <a:rPr lang="fr-FR" sz="900" b="0" i="0" u="none" baseline="0" dirty="0" smtClean="0">
                <a:latin typeface="Verdana" pitchFamily="34" charset="0"/>
              </a:rPr>
              <a:t>dans tous </a:t>
            </a:r>
            <a:r>
              <a:rPr lang="fr-FR" sz="900" b="0" i="0" u="none" baseline="0" dirty="0">
                <a:latin typeface="Verdana" pitchFamily="34" charset="0"/>
              </a:rPr>
              <a:t>les réservoirs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13971"/>
            <a:ext cx="21002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900" b="0" i="0" u="none" baseline="0" dirty="0">
                <a:latin typeface="Verdana" pitchFamily="34" charset="0"/>
              </a:rPr>
              <a:t>Évolution des stocks de carbone </a:t>
            </a:r>
            <a:r>
              <a:rPr lang="fr-FR" sz="900" b="0" i="0" u="none" baseline="0" dirty="0" smtClean="0">
                <a:latin typeface="Verdana" pitchFamily="34" charset="0"/>
              </a:rPr>
              <a:t/>
            </a:r>
            <a:br>
              <a:rPr lang="fr-FR" sz="900" b="0" i="0" u="none" baseline="0" dirty="0" smtClean="0">
                <a:latin typeface="Verdana" pitchFamily="34" charset="0"/>
              </a:rPr>
            </a:br>
            <a:r>
              <a:rPr lang="fr-FR" sz="900" b="0" i="0" u="none" baseline="0" dirty="0" smtClean="0">
                <a:latin typeface="Verdana" pitchFamily="34" charset="0"/>
              </a:rPr>
              <a:t>dans </a:t>
            </a:r>
            <a:r>
              <a:rPr lang="fr-FR" sz="900" b="0" i="0" u="none" baseline="0" dirty="0">
                <a:latin typeface="Verdana" pitchFamily="34" charset="0"/>
              </a:rPr>
              <a:t>le sol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2776" y="3347982"/>
            <a:ext cx="1970254" cy="24006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400" b="0" i="0" u="none" baseline="0" dirty="0">
                <a:latin typeface="Verdana" pitchFamily="34" charset="0"/>
              </a:rPr>
              <a:t>Ces valeurs servent à </a:t>
            </a:r>
            <a:r>
              <a:rPr lang="fr-FR" sz="1400" b="0" i="0" u="none" baseline="0" dirty="0" smtClean="0">
                <a:latin typeface="Verdana" pitchFamily="34" charset="0"/>
              </a:rPr>
              <a:t>déterminer les </a:t>
            </a:r>
            <a:r>
              <a:rPr lang="fr-FR" sz="1400" b="0" i="0" u="none" baseline="0" dirty="0">
                <a:latin typeface="Verdana" pitchFamily="34" charset="0"/>
              </a:rPr>
              <a:t>facteurs d'émission </a:t>
            </a:r>
            <a:r>
              <a:rPr lang="fr-FR" sz="1400" b="0" i="0" u="none" baseline="0" dirty="0" smtClean="0">
                <a:latin typeface="Verdana" pitchFamily="34" charset="0"/>
              </a:rPr>
              <a:t>liés au déboisement.</a:t>
            </a:r>
            <a:r>
              <a:rPr lang="fr-FR" sz="1400" dirty="0">
                <a:latin typeface="Verdana" pitchFamily="34" charset="0"/>
              </a:rPr>
              <a:t/>
            </a:r>
            <a:br>
              <a:rPr lang="fr-FR" sz="1400" dirty="0">
                <a:latin typeface="Verdana" pitchFamily="34" charset="0"/>
              </a:rPr>
            </a:br>
            <a:endParaRPr lang="fr-FR" sz="1400" dirty="0">
              <a:latin typeface="Verdana" pitchFamily="34" charset="0"/>
            </a:endParaRPr>
          </a:p>
          <a:p>
            <a:pPr algn="l" rtl="0">
              <a:lnSpc>
                <a:spcPts val="1800"/>
              </a:lnSpc>
            </a:pPr>
            <a:r>
              <a:rPr lang="fr-FR" sz="1400" b="0" i="0" u="none" baseline="0" dirty="0">
                <a:latin typeface="Verdana" pitchFamily="34" charset="0"/>
              </a:rPr>
              <a:t>Stocks </a:t>
            </a:r>
            <a:r>
              <a:rPr lang="fr-FR" sz="1400" b="0" i="0" u="none" baseline="0" dirty="0" smtClean="0">
                <a:latin typeface="Verdana" pitchFamily="34" charset="0"/>
              </a:rPr>
              <a:t>de carbone dans</a:t>
            </a:r>
            <a:r>
              <a:rPr lang="fr-FR" sz="1400" b="0" i="0" u="none" dirty="0" smtClean="0">
                <a:latin typeface="Verdana" pitchFamily="34" charset="0"/>
              </a:rPr>
              <a:t> les réservoirs de biomasse </a:t>
            </a:r>
            <a:r>
              <a:rPr lang="fr-FR" sz="1400" b="0" i="0" u="none" baseline="0" dirty="0" smtClean="0">
                <a:latin typeface="Verdana" pitchFamily="34" charset="0"/>
              </a:rPr>
              <a:t>après déboisement  = </a:t>
            </a:r>
            <a:r>
              <a:rPr lang="fr-FR" sz="1400" b="0" i="0" u="none" baseline="0" dirty="0">
                <a:latin typeface="Verdana" pitchFamily="34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1548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17" y="113901"/>
            <a:ext cx="8442796" cy="1299290"/>
          </a:xfrm>
        </p:spPr>
        <p:txBody>
          <a:bodyPr/>
          <a:lstStyle/>
          <a:p>
            <a:pPr algn="l" rtl="0"/>
            <a:r>
              <a:rPr lang="fr-FR" sz="2800" b="0" i="0" u="none" baseline="0" dirty="0" smtClean="0"/>
              <a:t>Détermination</a:t>
            </a:r>
            <a:r>
              <a:rPr lang="fr-FR" sz="2800" b="0" i="0" u="none" dirty="0" smtClean="0"/>
              <a:t> </a:t>
            </a:r>
            <a:r>
              <a:rPr lang="fr-FR" sz="2800" b="0" i="0" u="none" baseline="0" dirty="0" smtClean="0"/>
              <a:t>des </a:t>
            </a:r>
            <a:r>
              <a:rPr lang="fr-FR" sz="2800" b="0" i="0" u="none" baseline="0" dirty="0"/>
              <a:t>facteurs d'émission </a:t>
            </a:r>
            <a:r>
              <a:rPr lang="fr-FR" sz="2800" b="0" i="0" u="none" baseline="0" dirty="0" smtClean="0"/>
              <a:t>liés au déboisement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4" y="2214309"/>
            <a:ext cx="598539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449" y="1467224"/>
            <a:ext cx="76676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sz="1600" b="0" i="0" u="none" baseline="0" dirty="0" smtClean="0"/>
              <a:t>Facteurs d'émission, </a:t>
            </a:r>
            <a:r>
              <a:rPr lang="fr-FR" sz="1600" b="0" i="0" u="none" baseline="0" dirty="0"/>
              <a:t>y compris tous les </a:t>
            </a:r>
            <a:r>
              <a:rPr lang="fr-FR" sz="1600" b="0" i="0" u="none" baseline="0" dirty="0" smtClean="0"/>
              <a:t>réservoirs </a:t>
            </a:r>
            <a:r>
              <a:rPr lang="fr-FR" sz="1600" b="0" i="0" u="none" baseline="0" dirty="0"/>
              <a:t>et </a:t>
            </a:r>
            <a:r>
              <a:rPr lang="fr-FR" sz="1600" b="0" i="0" u="none" baseline="0" dirty="0" smtClean="0"/>
              <a:t>évolution des </a:t>
            </a:r>
            <a:r>
              <a:rPr lang="fr-FR" sz="1600" b="0" i="0" u="none" baseline="0" dirty="0"/>
              <a:t>stocks de carbone </a:t>
            </a:r>
            <a:r>
              <a:rPr lang="fr-FR" sz="1600" b="0" i="0" u="none" baseline="0" dirty="0" smtClean="0"/>
              <a:t>dans les sols</a:t>
            </a:r>
            <a:r>
              <a:rPr lang="fr-FR" sz="1600" b="0" i="0" u="none" baseline="0" dirty="0"/>
              <a:t>, par strate et facteur de </a:t>
            </a:r>
            <a:r>
              <a:rPr lang="fr-FR" sz="1600" b="0" i="0" u="none" baseline="0" dirty="0" smtClean="0"/>
              <a:t>déboisement, </a:t>
            </a:r>
            <a:r>
              <a:rPr lang="fr-FR" sz="1600" b="0" i="0" u="none" baseline="0" dirty="0"/>
              <a:t>pour les zones </a:t>
            </a:r>
            <a:r>
              <a:rPr lang="fr-FR" sz="1600" dirty="0" smtClean="0"/>
              <a:t>à haut risque</a:t>
            </a:r>
            <a:r>
              <a:rPr lang="fr-FR" sz="1600" b="0" i="0" u="none" baseline="0" dirty="0" smtClean="0"/>
              <a:t>.</a:t>
            </a:r>
            <a:endParaRPr lang="fr-FR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120462" y="2128849"/>
            <a:ext cx="0" cy="3311525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094115"/>
          </a:xfrm>
        </p:spPr>
        <p:txBody>
          <a:bodyPr/>
          <a:lstStyle/>
          <a:p>
            <a:pPr algn="l" rtl="0"/>
            <a:r>
              <a:rPr lang="fr-FR" sz="2800" b="0" i="0" u="none" baseline="0" dirty="0"/>
              <a:t>Modules complémentaires recommandés aux fins de suivi</a:t>
            </a:r>
            <a:endParaRPr lang="fr-FR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21200" y="1567340"/>
            <a:ext cx="8521188" cy="4404807"/>
          </a:xfrm>
        </p:spPr>
        <p:txBody>
          <a:bodyPr/>
          <a:lstStyle/>
          <a:p>
            <a:r>
              <a:rPr lang="fr-FR" b="0" i="0" u="none" baseline="0" dirty="0">
                <a:solidFill>
                  <a:schemeClr val="accent4"/>
                </a:solidFill>
              </a:rPr>
              <a:t>Module 2.4 </a:t>
            </a:r>
            <a:r>
              <a:rPr lang="fr-FR" b="0" i="0" u="none" baseline="0" dirty="0"/>
              <a:t>pour en savoir davantage sur </a:t>
            </a:r>
            <a:r>
              <a:rPr lang="fr-FR" b="0" i="0" u="none" baseline="0" dirty="0" smtClean="0"/>
              <a:t>la participation</a:t>
            </a:r>
            <a:r>
              <a:rPr lang="fr-FR" b="0" i="0" u="none" dirty="0" smtClean="0"/>
              <a:t> des </a:t>
            </a:r>
            <a:r>
              <a:rPr lang="fr-FR" dirty="0"/>
              <a:t>collectivités</a:t>
            </a:r>
            <a:r>
              <a:rPr lang="fr-FR" dirty="0" smtClean="0"/>
              <a:t>/ experts </a:t>
            </a:r>
            <a:r>
              <a:rPr lang="fr-FR" b="0" i="0" u="none" baseline="0" dirty="0" smtClean="0"/>
              <a:t>à </a:t>
            </a:r>
            <a:r>
              <a:rPr lang="fr-FR" b="0" i="0" u="none" baseline="0" dirty="0"/>
              <a:t>la surveillance </a:t>
            </a:r>
            <a:r>
              <a:rPr lang="fr-FR" b="0" i="0" u="none" baseline="0" dirty="0" smtClean="0"/>
              <a:t>de l’évolution des zones </a:t>
            </a:r>
            <a:r>
              <a:rPr lang="fr-FR" b="0" i="0" u="none" baseline="0" dirty="0"/>
              <a:t>forestières et </a:t>
            </a:r>
            <a:r>
              <a:rPr lang="fr-FR" b="0" i="0" u="none" baseline="0" dirty="0" smtClean="0"/>
              <a:t>des </a:t>
            </a:r>
            <a:r>
              <a:rPr lang="fr-FR" b="0" i="0" u="none" baseline="0" dirty="0"/>
              <a:t>stocks de carbone.</a:t>
            </a:r>
          </a:p>
          <a:p>
            <a:pPr algn="l" rtl="0"/>
            <a:r>
              <a:rPr lang="fr-FR" dirty="0">
                <a:solidFill>
                  <a:schemeClr val="accent4"/>
                </a:solidFill>
              </a:rPr>
              <a:t>M</a:t>
            </a:r>
            <a:r>
              <a:rPr lang="fr-FR" b="0" i="0" u="none" baseline="0" dirty="0" smtClean="0">
                <a:solidFill>
                  <a:schemeClr val="accent4"/>
                </a:solidFill>
              </a:rPr>
              <a:t>odule </a:t>
            </a:r>
            <a:r>
              <a:rPr lang="fr-FR" b="0" i="0" u="none" baseline="0" dirty="0">
                <a:solidFill>
                  <a:schemeClr val="accent4"/>
                </a:solidFill>
              </a:rPr>
              <a:t>2.5</a:t>
            </a:r>
            <a:r>
              <a:rPr lang="fr-FR" b="0" i="0" u="none" baseline="0" dirty="0"/>
              <a:t> pour en savoir plus sur les émissions de carbone dues </a:t>
            </a:r>
            <a:r>
              <a:rPr lang="fr-FR" b="0" i="0" u="none" baseline="0" dirty="0" smtClean="0"/>
              <a:t>au déboisement et </a:t>
            </a:r>
            <a:r>
              <a:rPr lang="fr-FR" b="0" i="0" u="none" baseline="0" dirty="0"/>
              <a:t>à la dégradation des forêts.</a:t>
            </a:r>
          </a:p>
          <a:p>
            <a:pPr algn="l" rtl="0"/>
            <a:r>
              <a:rPr lang="fr-FR" b="0" i="0" u="none" baseline="0" dirty="0">
                <a:solidFill>
                  <a:schemeClr val="accent4"/>
                </a:solidFill>
              </a:rPr>
              <a:t>Modules 3.1 </a:t>
            </a:r>
            <a:r>
              <a:rPr lang="fr-FR" b="0" i="0" u="none" baseline="0" dirty="0" smtClean="0">
                <a:solidFill>
                  <a:schemeClr val="accent4"/>
                </a:solidFill>
              </a:rPr>
              <a:t>à 3.3 </a:t>
            </a:r>
            <a:r>
              <a:rPr lang="fr-FR" b="0" i="0" u="none" baseline="0" dirty="0"/>
              <a:t>pour l'évaluation </a:t>
            </a:r>
            <a:r>
              <a:rPr lang="fr-FR" b="0" i="0" u="none" baseline="0" dirty="0" smtClean="0"/>
              <a:t>au titre de la REDD</a:t>
            </a:r>
            <a:r>
              <a:rPr lang="fr-FR" b="0" i="0" u="none" baseline="0" dirty="0"/>
              <a:t>+ et l'élaboration de rapports.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6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b="0" i="0" u="none" baseline="0" dirty="0" smtClean="0"/>
              <a:t>Résumé de la</a:t>
            </a:r>
            <a:r>
              <a:rPr lang="fr-FR" b="0" i="0" u="none" dirty="0" smtClean="0"/>
              <a:t> situation au Guyana</a:t>
            </a:r>
            <a:endParaRPr lang="fr-F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21200" y="1472162"/>
            <a:ext cx="8521188" cy="4606688"/>
          </a:xfrm>
        </p:spPr>
        <p:txBody>
          <a:bodyPr/>
          <a:lstStyle/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 smtClean="0"/>
              <a:t>Élaboration du </a:t>
            </a:r>
            <a:r>
              <a:rPr lang="fr-FR" sz="1800" dirty="0" smtClean="0"/>
              <a:t>programme </a:t>
            </a:r>
            <a:r>
              <a:rPr lang="fr-FR" sz="1800" b="0" i="0" u="none" baseline="0" dirty="0" smtClean="0"/>
              <a:t>REDD</a:t>
            </a:r>
            <a:r>
              <a:rPr lang="fr-FR" sz="1800" b="0" i="0" u="none" baseline="0" dirty="0"/>
              <a:t>+ </a:t>
            </a:r>
            <a:r>
              <a:rPr lang="fr-FR" sz="1800" b="0" i="0" u="none" baseline="0" dirty="0" smtClean="0"/>
              <a:t>au Guyana</a:t>
            </a:r>
            <a:endParaRPr lang="fr-FR" sz="1800" b="0" i="0" u="none" baseline="0" dirty="0"/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/>
              <a:t>Approche de l'échantillonnage et de la stratification </a:t>
            </a:r>
            <a:r>
              <a:rPr lang="fr-FR" sz="1800" b="0" i="0" u="none" baseline="0" dirty="0" smtClean="0"/>
              <a:t>au Guyana</a:t>
            </a:r>
            <a:endParaRPr lang="fr-FR" sz="1800" b="0" i="0" u="none" baseline="0" dirty="0"/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/>
              <a:t>Stratification selon </a:t>
            </a:r>
            <a:r>
              <a:rPr lang="fr-FR" sz="1800" b="0" i="0" u="none" baseline="0" dirty="0" smtClean="0"/>
              <a:t>le</a:t>
            </a:r>
            <a:r>
              <a:rPr lang="fr-FR" sz="1800" dirty="0" smtClean="0"/>
              <a:t>s risques </a:t>
            </a:r>
            <a:r>
              <a:rPr lang="fr-FR" sz="1800" b="0" i="0" u="none" baseline="0" dirty="0" smtClean="0"/>
              <a:t>de déboisement</a:t>
            </a:r>
            <a:endParaRPr lang="fr-FR" sz="1800" b="0" i="0" u="none" baseline="0" dirty="0"/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/>
              <a:t>Collecte de données brutes </a:t>
            </a:r>
            <a:r>
              <a:rPr lang="fr-FR" sz="1800" b="0" i="0" u="none" baseline="0" dirty="0" smtClean="0"/>
              <a:t>du terrain à des fins </a:t>
            </a:r>
            <a:r>
              <a:rPr lang="fr-FR" sz="1800" b="0" i="0" u="none" baseline="0" dirty="0"/>
              <a:t>de planification</a:t>
            </a:r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/>
              <a:t>Mesures de contrôle/assurance de la qualité</a:t>
            </a:r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r>
              <a:rPr lang="fr-FR" sz="1800" b="0" i="0" u="none" baseline="0" dirty="0" smtClean="0"/>
              <a:t>Stocks de </a:t>
            </a:r>
            <a:r>
              <a:rPr lang="fr-FR" sz="1800" b="0" i="0" u="none" baseline="0" dirty="0"/>
              <a:t>carbone et </a:t>
            </a:r>
            <a:r>
              <a:rPr lang="fr-FR" sz="1800" b="0" i="0" u="none" baseline="0" dirty="0" smtClean="0"/>
              <a:t>facteurs </a:t>
            </a:r>
            <a:r>
              <a:rPr lang="fr-FR" sz="1800" b="0" i="0" u="none" baseline="0" dirty="0"/>
              <a:t>d’émission</a:t>
            </a:r>
          </a:p>
          <a:p>
            <a:pPr marL="342900" lvl="0" indent="-342900" algn="l" rtl="0">
              <a:lnSpc>
                <a:spcPct val="100000"/>
              </a:lnSpc>
              <a:buSzPct val="115000"/>
              <a:buFont typeface="+mj-lt"/>
              <a:buAutoNum type="arabicPeriod"/>
            </a:pPr>
            <a:endParaRPr lang="fr-FR" sz="1800" dirty="0" smtClean="0"/>
          </a:p>
          <a:p>
            <a:pPr marL="342900" indent="-342900" algn="l" rtl="0">
              <a:buFont typeface="+mj-lt"/>
              <a:buAutoNum type="arabicPeriod"/>
            </a:pP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pPr algn="l" rtl="0"/>
            <a:r>
              <a:rPr lang="fr-FR" sz="2800" b="0" i="0" u="none" baseline="0" dirty="0" smtClean="0"/>
              <a:t>Élaboration du programme REDD</a:t>
            </a:r>
            <a:r>
              <a:rPr lang="fr-FR" sz="2800" b="0" i="0" u="none" baseline="0" dirty="0"/>
              <a:t>+ </a:t>
            </a:r>
            <a:r>
              <a:rPr lang="fr-FR" sz="2800" b="0" i="0" u="none" baseline="0" dirty="0" smtClean="0"/>
              <a:t>au Guyana</a:t>
            </a:r>
            <a:endParaRPr lang="fr-F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709233"/>
            <a:ext cx="8521188" cy="4404807"/>
          </a:xfrm>
        </p:spPr>
        <p:txBody>
          <a:bodyPr/>
          <a:lstStyle/>
          <a:p>
            <a:r>
              <a:rPr lang="fr-BE" dirty="0"/>
              <a:t>Le Guyana </a:t>
            </a:r>
            <a:r>
              <a:rPr lang="fr-BE" dirty="0" smtClean="0"/>
              <a:t>est un exemple de pays à couvert </a:t>
            </a:r>
            <a:r>
              <a:rPr lang="fr-BE" dirty="0"/>
              <a:t>forestier très </a:t>
            </a:r>
            <a:r>
              <a:rPr lang="fr-BE" dirty="0" smtClean="0"/>
              <a:t>vaste et à faible </a:t>
            </a:r>
            <a:r>
              <a:rPr lang="fr-BE" dirty="0"/>
              <a:t>taux de </a:t>
            </a:r>
            <a:r>
              <a:rPr lang="fr-BE" dirty="0" smtClean="0"/>
              <a:t>déboisement</a:t>
            </a:r>
            <a:r>
              <a:rPr lang="fr-FR" b="0" i="0" u="none" baseline="0" dirty="0" smtClean="0"/>
              <a:t>.</a:t>
            </a:r>
            <a:endParaRPr lang="fr-FR" b="0" i="0" u="none" baseline="0" dirty="0"/>
          </a:p>
          <a:p>
            <a:pPr algn="l" rtl="0"/>
            <a:r>
              <a:rPr lang="fr-FR" b="0" i="0" u="none" baseline="0" dirty="0"/>
              <a:t>Depuis 2009, </a:t>
            </a:r>
            <a:r>
              <a:rPr lang="fr-FR" b="0" i="0" u="none" baseline="0" dirty="0" smtClean="0"/>
              <a:t>le Gouvernement norvégien fournit des financements fondés sur les résultats pour la mise en œuvre d’une stratégie </a:t>
            </a:r>
            <a:r>
              <a:rPr lang="fr-FR" b="0" i="0" u="none" baseline="0" dirty="0"/>
              <a:t>de développement à faible émission de carbone.</a:t>
            </a:r>
          </a:p>
          <a:p>
            <a:r>
              <a:rPr lang="fr-BE" dirty="0"/>
              <a:t>Le Guyana est un pays-pilote </a:t>
            </a:r>
            <a:r>
              <a:rPr lang="fr-BE" dirty="0" smtClean="0"/>
              <a:t>FCPF </a:t>
            </a:r>
            <a:r>
              <a:rPr lang="fr-BE" dirty="0"/>
              <a:t>de la Banque </a:t>
            </a:r>
            <a:r>
              <a:rPr lang="fr-BE" dirty="0" smtClean="0"/>
              <a:t>mondiale</a:t>
            </a:r>
            <a:r>
              <a:rPr lang="fr-FR" b="0" i="0" u="none" baseline="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6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fr-BE" dirty="0"/>
              <a:t>Facteurs de </a:t>
            </a:r>
            <a:r>
              <a:rPr lang="fr-BE" dirty="0" smtClean="0"/>
              <a:t>déboisement et </a:t>
            </a:r>
            <a:r>
              <a:rPr lang="fr-BE" dirty="0"/>
              <a:t>de </a:t>
            </a:r>
            <a:r>
              <a:rPr lang="fr-BE" dirty="0" smtClean="0"/>
              <a:t>dégradation </a:t>
            </a:r>
            <a:r>
              <a:rPr lang="fr-BE" dirty="0"/>
              <a:t>des </a:t>
            </a:r>
            <a:r>
              <a:rPr lang="fr-BE" dirty="0" smtClean="0"/>
              <a:t>forêt</a:t>
            </a:r>
            <a:r>
              <a:rPr lang="fr-FR" b="0" i="0" u="none" baseline="0" dirty="0" smtClean="0"/>
              <a:t>s</a:t>
            </a:r>
            <a:endParaRPr lang="fr-FR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97449" y="1480539"/>
            <a:ext cx="4699739" cy="4382399"/>
          </a:xfrm>
        </p:spPr>
        <p:txBody>
          <a:bodyPr/>
          <a:lstStyle/>
          <a:p>
            <a:pPr marL="0" indent="0" algn="l" rtl="0">
              <a:spcBef>
                <a:spcPts val="2400"/>
              </a:spcBef>
              <a:buNone/>
            </a:pPr>
            <a:r>
              <a:rPr lang="fr-FR" sz="1500" b="0" i="0" u="none" baseline="0" dirty="0" smtClean="0"/>
              <a:t>Portée nationale</a:t>
            </a:r>
            <a:endParaRPr lang="fr-FR" sz="1500" b="0" i="0" u="none" baseline="0" dirty="0"/>
          </a:p>
          <a:p>
            <a:pPr algn="l" rtl="0">
              <a:lnSpc>
                <a:spcPct val="100000"/>
              </a:lnSpc>
            </a:pPr>
            <a:r>
              <a:rPr lang="fr-FR" sz="1500" dirty="0"/>
              <a:t>D</a:t>
            </a:r>
            <a:r>
              <a:rPr lang="fr-FR" sz="1500" b="0" i="0" u="none" baseline="0" dirty="0" smtClean="0"/>
              <a:t>éboisement</a:t>
            </a:r>
            <a:endParaRPr lang="fr-FR" sz="1500" b="0" i="0" u="none" baseline="0" dirty="0"/>
          </a:p>
          <a:p>
            <a:pPr marL="623888" lvl="1">
              <a:lnSpc>
                <a:spcPct val="100000"/>
              </a:lnSpc>
              <a:spcBef>
                <a:spcPts val="600"/>
              </a:spcBef>
            </a:pPr>
            <a:r>
              <a:rPr lang="fr-FR" sz="1500" b="0" i="0" u="none" baseline="0" dirty="0"/>
              <a:t>Exploitation minière </a:t>
            </a:r>
            <a:r>
              <a:rPr lang="fr-FR" sz="1500" dirty="0"/>
              <a:t> – à </a:t>
            </a:r>
            <a:r>
              <a:rPr lang="fr-FR" sz="1500" b="0" i="0" u="none" baseline="0" dirty="0"/>
              <a:t>moyenne et </a:t>
            </a:r>
            <a:r>
              <a:rPr lang="fr-FR" sz="1500" b="0" i="0" u="none" baseline="0" dirty="0" smtClean="0"/>
              <a:t>grande </a:t>
            </a:r>
            <a:r>
              <a:rPr lang="fr-FR" sz="1500" b="0" i="0" u="none" baseline="0" dirty="0"/>
              <a:t>échelle</a:t>
            </a:r>
          </a:p>
          <a:p>
            <a:pPr marL="623888"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500" b="0" i="0" u="none" baseline="0" dirty="0" smtClean="0"/>
              <a:t>Infrastructures – routes </a:t>
            </a:r>
            <a:r>
              <a:rPr lang="fr-FR" sz="1500" b="0" i="0" u="none" baseline="0" dirty="0"/>
              <a:t>et </a:t>
            </a:r>
            <a:r>
              <a:rPr lang="fr-FR" sz="1500" b="0" i="0" u="none" baseline="0" dirty="0" smtClean="0"/>
              <a:t>établissements</a:t>
            </a:r>
            <a:endParaRPr lang="fr-FR" sz="1500" b="0" i="0" u="none" baseline="0" dirty="0"/>
          </a:p>
          <a:p>
            <a:pPr marL="623888" lvl="1">
              <a:lnSpc>
                <a:spcPct val="100000"/>
              </a:lnSpc>
              <a:spcBef>
                <a:spcPts val="600"/>
              </a:spcBef>
            </a:pPr>
            <a:r>
              <a:rPr lang="fr-FR" sz="1500" dirty="0"/>
              <a:t>Agriculture </a:t>
            </a:r>
            <a:r>
              <a:rPr lang="fr-FR" sz="1500" dirty="0" smtClean="0"/>
              <a:t>– permanente</a:t>
            </a:r>
            <a:endParaRPr lang="fr-FR" sz="1500" b="0" i="0" u="none" baseline="0" dirty="0"/>
          </a:p>
          <a:p>
            <a:pPr marL="623888"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500" dirty="0"/>
              <a:t>Incendies</a:t>
            </a:r>
            <a:r>
              <a:rPr lang="fr-FR" sz="1500" b="0" i="0" u="none" baseline="0" dirty="0"/>
              <a:t> d'origine humaine</a:t>
            </a:r>
          </a:p>
          <a:p>
            <a:pPr algn="l" rtl="0">
              <a:lnSpc>
                <a:spcPct val="100000"/>
              </a:lnSpc>
            </a:pPr>
            <a:r>
              <a:rPr lang="fr-FR" sz="1500" b="0" i="0" u="none" baseline="0" dirty="0" smtClean="0"/>
              <a:t>Dégradation</a:t>
            </a:r>
            <a:endParaRPr lang="fr-FR" sz="1500" b="0" i="0" u="none" baseline="0" dirty="0"/>
          </a:p>
          <a:p>
            <a:pPr marL="623888" lvl="1">
              <a:lnSpc>
                <a:spcPct val="100000"/>
              </a:lnSpc>
              <a:spcBef>
                <a:spcPts val="600"/>
              </a:spcBef>
            </a:pPr>
            <a:r>
              <a:rPr lang="fr-FR" sz="1500" dirty="0"/>
              <a:t>Exploitation </a:t>
            </a:r>
            <a:r>
              <a:rPr lang="fr-FR" sz="1500" dirty="0" smtClean="0"/>
              <a:t>forestière </a:t>
            </a:r>
            <a:r>
              <a:rPr lang="fr-FR" sz="1500" dirty="0"/>
              <a:t> – </a:t>
            </a:r>
            <a:r>
              <a:rPr lang="fr-FR" sz="1500" dirty="0" smtClean="0"/>
              <a:t>production</a:t>
            </a:r>
            <a:br>
              <a:rPr lang="fr-FR" sz="1500" dirty="0" smtClean="0"/>
            </a:br>
            <a:r>
              <a:rPr lang="fr-FR" sz="1500" dirty="0" smtClean="0"/>
              <a:t>de </a:t>
            </a:r>
            <a:r>
              <a:rPr lang="fr-FR" sz="1500" dirty="0"/>
              <a:t>bois d'œuvre</a:t>
            </a:r>
          </a:p>
          <a:p>
            <a:pPr marL="623888" lvl="1">
              <a:lnSpc>
                <a:spcPct val="100000"/>
              </a:lnSpc>
              <a:spcBef>
                <a:spcPts val="600"/>
              </a:spcBef>
            </a:pPr>
            <a:r>
              <a:rPr lang="fr-FR" sz="1500" dirty="0"/>
              <a:t>Exploitation </a:t>
            </a:r>
            <a:r>
              <a:rPr lang="fr-FR" sz="1500" dirty="0" smtClean="0"/>
              <a:t>minière </a:t>
            </a:r>
            <a:r>
              <a:rPr lang="fr-FR" sz="1500" dirty="0"/>
              <a:t> – </a:t>
            </a:r>
            <a:r>
              <a:rPr lang="fr-FR" sz="1500" dirty="0" smtClean="0"/>
              <a:t>à petite </a:t>
            </a:r>
            <a:r>
              <a:rPr lang="fr-FR" sz="1500" dirty="0"/>
              <a:t>échelle </a:t>
            </a:r>
          </a:p>
          <a:p>
            <a:pPr marL="623888"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500" dirty="0"/>
              <a:t>Cultures itinérantes</a:t>
            </a:r>
          </a:p>
          <a:p>
            <a:pPr marL="623888" lvl="1" algn="l" rtl="0">
              <a:lnSpc>
                <a:spcPct val="100000"/>
              </a:lnSpc>
              <a:spcBef>
                <a:spcPts val="600"/>
              </a:spcBef>
            </a:pPr>
            <a:r>
              <a:rPr lang="fr-FR" sz="1500" dirty="0" smtClean="0"/>
              <a:t>Incendi</a:t>
            </a:r>
            <a:r>
              <a:rPr lang="fr-FR" sz="1500" b="0" i="0" u="none" baseline="0" dirty="0" smtClean="0"/>
              <a:t>es</a:t>
            </a:r>
            <a:r>
              <a:rPr lang="fr-FR" sz="1500" b="0" i="0" u="none" dirty="0" smtClean="0"/>
              <a:t> </a:t>
            </a:r>
            <a:r>
              <a:rPr lang="fr-FR" sz="1500" b="0" i="0" u="none" baseline="0" dirty="0" smtClean="0"/>
              <a:t>d'origine </a:t>
            </a:r>
            <a:r>
              <a:rPr lang="fr-FR" sz="1500" b="0" i="0" u="none" baseline="0" dirty="0"/>
              <a:t>humaine</a:t>
            </a:r>
            <a:endParaRPr lang="fr-FR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5172" y="1480539"/>
            <a:ext cx="3472404" cy="43633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07719" y="1072707"/>
            <a:ext cx="311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0" i="0" u="none" baseline="0" dirty="0">
                <a:latin typeface="+mn-lt"/>
              </a:rPr>
              <a:t>Évolution du couvert forestier</a:t>
            </a:r>
            <a:endParaRPr lang="fr-F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0988" y="4180463"/>
            <a:ext cx="14664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accent6"/>
                </a:solidFill>
                <a:latin typeface="Verdana" pitchFamily="34" charset="0"/>
              </a:rPr>
              <a:t>2009-2010</a:t>
            </a:r>
          </a:p>
          <a:p>
            <a:pPr algn="l" rtl="0"/>
            <a:r>
              <a:rPr lang="fr-FR" sz="1200" b="0" i="0" u="none" baseline="0">
                <a:solidFill>
                  <a:schemeClr val="accent6"/>
                </a:solidFill>
                <a:latin typeface="Verdana" pitchFamily="34" charset="0"/>
              </a:rPr>
              <a:t>2005-2009</a:t>
            </a:r>
          </a:p>
          <a:p>
            <a:pPr algn="l" rtl="0"/>
            <a:r>
              <a:rPr lang="fr-FR" sz="1200" b="0" i="0" u="none" baseline="0">
                <a:solidFill>
                  <a:schemeClr val="accent6"/>
                </a:solidFill>
                <a:latin typeface="Verdana" pitchFamily="34" charset="0"/>
              </a:rPr>
              <a:t>2000-2005</a:t>
            </a:r>
          </a:p>
          <a:p>
            <a:pPr algn="l" rtl="0"/>
            <a:r>
              <a:rPr lang="fr-FR" sz="1200" b="0" i="0" u="none" baseline="0">
                <a:solidFill>
                  <a:schemeClr val="accent6"/>
                </a:solidFill>
                <a:latin typeface="Verdana" pitchFamily="34" charset="0"/>
              </a:rPr>
              <a:t>1990-2000</a:t>
            </a:r>
          </a:p>
          <a:p>
            <a:pPr algn="l" rtl="0"/>
            <a:r>
              <a:rPr lang="fr-FR" sz="1200" b="0" i="0" u="none" baseline="0">
                <a:solidFill>
                  <a:schemeClr val="accent6"/>
                </a:solidFill>
                <a:latin typeface="Verdana" pitchFamily="34" charset="0"/>
              </a:rPr>
              <a:t>Couvert non forestier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65680" r="83853" b="17161"/>
          <a:stretch/>
        </p:blipFill>
        <p:spPr bwMode="auto">
          <a:xfrm>
            <a:off x="4827866" y="4229100"/>
            <a:ext cx="269322" cy="996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62763" y="3904817"/>
            <a:ext cx="2250937" cy="2946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100" b="1" i="0" u="none" baseline="0">
                <a:solidFill>
                  <a:schemeClr val="accent6"/>
                </a:solidFill>
                <a:latin typeface="Verdana" pitchFamily="34" charset="0"/>
              </a:rPr>
              <a:t>Recul total des forêts par période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4180463"/>
            <a:ext cx="212900" cy="12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st Carbon Sampling_map_v2.pn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486400" y="1390650"/>
            <a:ext cx="3292258" cy="360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657850" y="3028950"/>
            <a:ext cx="1304925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2379008"/>
          </a:xfrm>
        </p:spPr>
        <p:txBody>
          <a:bodyPr/>
          <a:lstStyle/>
          <a:p>
            <a:r>
              <a:rPr lang="fr-FR" b="0" i="0" u="none" baseline="0" dirty="0"/>
              <a:t>Stratification </a:t>
            </a:r>
            <a:r>
              <a:rPr lang="fr-FR" b="0" i="0" u="none" baseline="0" dirty="0" smtClean="0"/>
              <a:t>selon les risques </a:t>
            </a:r>
            <a:r>
              <a:rPr lang="fr-FR" b="0" i="0" u="none" baseline="0" dirty="0"/>
              <a:t>en utilisant une modélisation </a:t>
            </a:r>
            <a:r>
              <a:rPr lang="fr-FR" b="0" i="0" u="none" baseline="0" dirty="0" smtClean="0"/>
              <a:t>explicite sur </a:t>
            </a:r>
            <a:r>
              <a:rPr lang="fr-FR" dirty="0"/>
              <a:t>le plan </a:t>
            </a:r>
            <a:r>
              <a:rPr lang="fr-FR" dirty="0" smtClean="0"/>
              <a:t>spatial </a:t>
            </a:r>
            <a:r>
              <a:rPr lang="fr-FR" b="0" i="0" u="none" baseline="0" dirty="0" smtClean="0"/>
              <a:t>du </a:t>
            </a:r>
            <a:r>
              <a:rPr lang="fr-FR" b="0" i="0" u="none" baseline="0" dirty="0"/>
              <a:t>changement </a:t>
            </a:r>
            <a:r>
              <a:rPr lang="fr-FR" b="0" i="0" u="none" baseline="0" dirty="0" smtClean="0"/>
              <a:t/>
            </a:r>
            <a:br>
              <a:rPr lang="fr-FR" b="0" i="0" u="none" baseline="0" dirty="0" smtClean="0"/>
            </a:br>
            <a:r>
              <a:rPr lang="fr-FR" b="0" i="0" u="none" baseline="0" dirty="0" smtClean="0"/>
              <a:t>d'affectation </a:t>
            </a:r>
            <a:r>
              <a:rPr lang="fr-FR" b="0" i="0" u="none" baseline="0" dirty="0"/>
              <a:t>des terres </a:t>
            </a:r>
            <a:endParaRPr lang="fr-F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7842440"/>
              </p:ext>
            </p:extLst>
          </p:nvPr>
        </p:nvGraphicFramePr>
        <p:xfrm>
          <a:off x="172929" y="1421516"/>
          <a:ext cx="695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Forest Carbon Sampling_map_v2.png"/>
          <p:cNvPicPr>
            <a:picLocks noChangeAspect="1"/>
          </p:cNvPicPr>
          <p:nvPr/>
        </p:nvPicPr>
        <p:blipFill rotWithShape="1">
          <a:blip r:embed="rId3" cstate="email"/>
          <a:srcRect l="4299" t="46916" r="54206" b="23701"/>
          <a:stretch/>
        </p:blipFill>
        <p:spPr>
          <a:xfrm>
            <a:off x="4737910" y="4048125"/>
            <a:ext cx="2248677" cy="18333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pPr algn="l" rtl="0"/>
            <a:r>
              <a:rPr lang="fr-FR" b="0" i="0" u="none" baseline="0" dirty="0"/>
              <a:t>Stratification des </a:t>
            </a:r>
            <a:r>
              <a:rPr lang="fr-FR" b="0" i="0" u="none" baseline="0" dirty="0" smtClean="0"/>
              <a:t>espaces forestiers au Guyana</a:t>
            </a:r>
            <a:endParaRPr lang="fr-FR" b="0" i="0" u="none" baseline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357" y="1524724"/>
            <a:ext cx="4103298" cy="4975061"/>
          </a:xfrm>
        </p:spPr>
        <p:txBody>
          <a:bodyPr/>
          <a:lstStyle/>
          <a:p>
            <a:pPr algn="l" rtl="0">
              <a:buNone/>
            </a:pPr>
            <a:r>
              <a:rPr lang="fr-FR" sz="1600" b="0" i="0" u="none" baseline="0" dirty="0" smtClean="0"/>
              <a:t>Facteurs </a:t>
            </a:r>
            <a:r>
              <a:rPr lang="fr-FR" sz="1600" b="0" i="0" u="none" baseline="0" dirty="0"/>
              <a:t>en 2000 :</a:t>
            </a:r>
            <a:endParaRPr lang="fr-FR" sz="160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 smtClean="0"/>
              <a:t>Routes </a:t>
            </a:r>
            <a:r>
              <a:rPr lang="fr-FR" sz="1200" b="0" i="0" u="none" baseline="0" dirty="0"/>
              <a:t>(</a:t>
            </a:r>
            <a:r>
              <a:rPr lang="fr-FR" sz="1200" b="0" i="0" u="none" baseline="0" dirty="0" smtClean="0"/>
              <a:t>principales </a:t>
            </a:r>
            <a:r>
              <a:rPr lang="fr-FR" sz="1200" b="0" i="0" u="none" baseline="0" dirty="0"/>
              <a:t>et </a:t>
            </a:r>
            <a:r>
              <a:rPr lang="fr-FR" sz="1200" b="0" i="0" u="none" baseline="0" dirty="0" smtClean="0"/>
              <a:t>secondaires)</a:t>
            </a:r>
            <a:endParaRPr lang="fr-FR" sz="1200" b="0" i="0" u="none" baseline="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 smtClean="0"/>
              <a:t>Cours d’eau</a:t>
            </a:r>
            <a:endParaRPr lang="fr-FR" sz="1200" b="0" i="0" u="none" baseline="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 smtClean="0"/>
              <a:t>Établissements</a:t>
            </a:r>
            <a:endParaRPr lang="fr-FR" sz="1200" b="0" i="0" u="none" baseline="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 smtClean="0"/>
              <a:t>Agglomérations </a:t>
            </a:r>
            <a:r>
              <a:rPr lang="fr-FR" sz="1200" b="0" i="0" u="none" baseline="0" dirty="0"/>
              <a:t>(marchés)</a:t>
            </a:r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/>
              <a:t>Zones éligibles (</a:t>
            </a:r>
            <a:r>
              <a:rPr lang="fr-FR" sz="1200" b="0" i="1" u="none" baseline="0" dirty="0"/>
              <a:t>concessions minières et forestières, aires protégées, forêts domaniales, terrains domaniaux, terres amérindiennes</a:t>
            </a:r>
            <a:r>
              <a:rPr lang="fr-FR" sz="1200" b="0" i="0" u="none" baseline="0" dirty="0" smtClean="0"/>
              <a:t>)</a:t>
            </a:r>
            <a:endParaRPr lang="fr-FR" sz="1200" b="0" i="0" u="none" baseline="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/>
              <a:t>Composition des espèces forestières</a:t>
            </a:r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/>
              <a:t>Incendie ou incident connexe par type d'espèces forestières</a:t>
            </a:r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/>
              <a:t>Altitude</a:t>
            </a:r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 smtClean="0"/>
              <a:t>Pente</a:t>
            </a:r>
            <a:endParaRPr lang="fr-FR" sz="1200" b="0" i="0" u="none" baseline="0" dirty="0"/>
          </a:p>
          <a:p>
            <a:pPr marL="688975" lvl="1" indent="-344488" algn="l" rtl="0">
              <a:lnSpc>
                <a:spcPct val="100000"/>
              </a:lnSpc>
              <a:spcBef>
                <a:spcPts val="400"/>
              </a:spcBef>
            </a:pPr>
            <a:r>
              <a:rPr lang="fr-FR" sz="1200" b="0" i="0" u="none" baseline="0" dirty="0"/>
              <a:t>Classe de sol dominante</a:t>
            </a:r>
          </a:p>
          <a:p>
            <a:endParaRPr lang="fr-FR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80096" y="1634526"/>
            <a:ext cx="2156627" cy="63084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11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Facteurs heuristiques </a:t>
            </a:r>
            <a:endParaRPr kumimoji="0" lang="fr-FR" sz="1100" b="1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394" y="2942662"/>
            <a:ext cx="41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9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Routes</a:t>
            </a:r>
            <a:endParaRPr lang="fr-F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8994" y="5759830"/>
            <a:ext cx="41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9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Routes</a:t>
            </a:r>
            <a:endParaRPr lang="fr-F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5292" y="5849930"/>
            <a:ext cx="5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9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Altitude</a:t>
            </a:r>
            <a:endParaRPr lang="fr-F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57835" y="5055519"/>
            <a:ext cx="2356444" cy="67658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1400" b="1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Facteurs empiriques </a:t>
            </a:r>
            <a:endParaRPr kumimoji="0" lang="fr-FR" sz="1400" b="1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3" y="1165032"/>
            <a:ext cx="1459230" cy="15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24" y="1493005"/>
            <a:ext cx="1459230" cy="15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01" y="2171080"/>
            <a:ext cx="1554234" cy="15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00" y="2864187"/>
            <a:ext cx="1459230" cy="15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02275" y="1940248"/>
            <a:ext cx="83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Altitude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5987" y="3721512"/>
            <a:ext cx="669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9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Terrains éligibles </a:t>
            </a:r>
          </a:p>
          <a:p>
            <a:pPr algn="l" rtl="0"/>
            <a:r>
              <a:rPr lang="fr-FR" sz="9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fr-F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000" y="3778011"/>
            <a:ext cx="132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Agglomérations/ </a:t>
            </a:r>
            <a:endParaRPr lang="fr-FR" sz="1200" b="0" i="0" u="none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fr-FR" sz="1200" b="0" i="0" u="none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Marchés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67" y="3377549"/>
            <a:ext cx="1565632" cy="16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4" y="4185066"/>
            <a:ext cx="1565632" cy="16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99" y="4727218"/>
            <a:ext cx="1565632" cy="16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568" y="5146375"/>
            <a:ext cx="1493432" cy="15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319270" y="160491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Routes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0751" y="2371081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Terrains éligibles </a:t>
            </a:r>
          </a:p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1735" y="6176620"/>
            <a:ext cx="1183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100" b="0" i="0" u="none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Agglomérations/ </a:t>
            </a:r>
            <a:r>
              <a:rPr lang="fr-FR" sz="1100" b="0" i="0" u="none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Marchés </a:t>
            </a:r>
          </a:p>
          <a:p>
            <a:pPr algn="l" rtl="0"/>
            <a:endParaRPr lang="fr-F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2136" y="5865072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Terrains éligibles </a:t>
            </a:r>
          </a:p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9427" y="5419319"/>
            <a:ext cx="85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Altitude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6146" y="471593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b="0" i="0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Routes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0188"/>
            <a:ext cx="8892480" cy="840125"/>
          </a:xfrm>
        </p:spPr>
        <p:txBody>
          <a:bodyPr/>
          <a:lstStyle/>
          <a:p>
            <a:pPr algn="l" rtl="0"/>
            <a:r>
              <a:rPr lang="fr-FR" b="0" i="0" u="none" baseline="0" dirty="0"/>
              <a:t>Stratification selon </a:t>
            </a:r>
            <a:r>
              <a:rPr lang="fr-FR" b="0" i="0" u="none" baseline="0" dirty="0" smtClean="0"/>
              <a:t>le risque</a:t>
            </a:r>
            <a:r>
              <a:rPr lang="fr-FR" b="0" i="0" u="none" dirty="0" smtClean="0"/>
              <a:t> </a:t>
            </a:r>
            <a:r>
              <a:rPr lang="fr-FR" b="0" i="0" u="none" baseline="0" dirty="0" smtClean="0"/>
              <a:t>de déboisement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142262" y="1098090"/>
            <a:ext cx="472439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spcAft>
                <a:spcPts val="600"/>
              </a:spcAft>
              <a:buSzPct val="140000"/>
              <a:buFont typeface="Wingdings" panose="05000000000000000000" pitchFamily="2" charset="2"/>
              <a:buChar char="§"/>
            </a:pPr>
            <a:r>
              <a:rPr lang="fr-FR" b="0" i="0" u="none" baseline="0" dirty="0">
                <a:latin typeface="+mn-lt"/>
              </a:rPr>
              <a:t>Une analyse GEOMOD a été utilisée pour déterminer les </a:t>
            </a:r>
            <a:r>
              <a:rPr lang="fr-FR" b="0" i="0" u="none" baseline="0" dirty="0" smtClean="0">
                <a:latin typeface="+mn-lt"/>
              </a:rPr>
              <a:t>caractéristiques spatiales </a:t>
            </a:r>
            <a:r>
              <a:rPr lang="fr-FR" b="0" i="0" u="none" baseline="0" dirty="0">
                <a:latin typeface="+mn-lt"/>
              </a:rPr>
              <a:t>des changements par rapport aux </a:t>
            </a:r>
            <a:r>
              <a:rPr lang="fr-FR" b="0" i="0" u="none" baseline="0" dirty="0" smtClean="0">
                <a:latin typeface="+mn-lt"/>
              </a:rPr>
              <a:t>moteurs et autres facteurs </a:t>
            </a:r>
            <a:r>
              <a:rPr lang="fr-FR" b="0" i="0" u="none" baseline="0" dirty="0">
                <a:latin typeface="+mn-lt"/>
              </a:rPr>
              <a:t>et </a:t>
            </a:r>
            <a:r>
              <a:rPr lang="fr-FR" dirty="0" smtClean="0">
                <a:latin typeface="+mn-lt"/>
              </a:rPr>
              <a:t>dresser une « </a:t>
            </a:r>
            <a:r>
              <a:rPr lang="fr-FR" b="0" i="0" u="none" baseline="0" dirty="0" smtClean="0">
                <a:latin typeface="+mn-lt"/>
              </a:rPr>
              <a:t>carte</a:t>
            </a:r>
            <a:r>
              <a:rPr lang="fr-FR" b="0" i="0" u="none" dirty="0" smtClean="0">
                <a:latin typeface="+mn-lt"/>
              </a:rPr>
              <a:t> </a:t>
            </a:r>
            <a:r>
              <a:rPr lang="fr-FR" b="0" i="0" u="none" baseline="0" dirty="0" smtClean="0">
                <a:latin typeface="+mn-lt"/>
              </a:rPr>
              <a:t>des risques ».</a:t>
            </a:r>
            <a:endParaRPr lang="fr-FR" b="0" i="0" u="none" baseline="0" dirty="0">
              <a:latin typeface="+mn-lt"/>
            </a:endParaRPr>
          </a:p>
          <a:p>
            <a:pPr marL="342900" indent="-342900" algn="l" rtl="0">
              <a:spcAft>
                <a:spcPts val="600"/>
              </a:spcAft>
              <a:buSzPct val="140000"/>
              <a:buFont typeface="Wingdings" panose="05000000000000000000" pitchFamily="2" charset="2"/>
              <a:buChar char="§"/>
            </a:pPr>
            <a:r>
              <a:rPr lang="fr-FR" b="0" i="0" u="none" baseline="0" dirty="0">
                <a:latin typeface="+mn-lt"/>
              </a:rPr>
              <a:t>La stratification </a:t>
            </a:r>
            <a:r>
              <a:rPr lang="fr-FR" b="0" i="0" u="none" baseline="0" dirty="0" smtClean="0">
                <a:latin typeface="+mn-lt"/>
              </a:rPr>
              <a:t>en fonction du «</a:t>
            </a:r>
            <a:r>
              <a:rPr lang="fr-FR" b="0" i="0" u="none" baseline="0" dirty="0">
                <a:latin typeface="+mn-lt"/>
              </a:rPr>
              <a:t> </a:t>
            </a:r>
            <a:r>
              <a:rPr lang="fr-FR" b="0" i="0" u="none" baseline="0" dirty="0" smtClean="0">
                <a:latin typeface="+mn-lt"/>
              </a:rPr>
              <a:t>risque</a:t>
            </a:r>
            <a:r>
              <a:rPr lang="fr-FR" b="0" i="0" u="none" baseline="0" dirty="0">
                <a:latin typeface="+mn-lt"/>
              </a:rPr>
              <a:t> » permet d'estimer les stocks de carbone forestier dans les zones où des changements sont intervenus ou sont susceptibles de se produire.</a:t>
            </a:r>
            <a:endParaRPr lang="fr-FR" dirty="0">
              <a:latin typeface="+mn-lt"/>
            </a:endParaRPr>
          </a:p>
          <a:p>
            <a:pPr marL="342900" indent="-342900">
              <a:spcAft>
                <a:spcPts val="600"/>
              </a:spcAft>
              <a:buSzPct val="140000"/>
              <a:buFont typeface="Wingdings" panose="05000000000000000000" pitchFamily="2" charset="2"/>
              <a:buChar char="§"/>
            </a:pPr>
            <a:r>
              <a:rPr lang="fr-BE" dirty="0">
                <a:latin typeface="+mn-lt"/>
              </a:rPr>
              <a:t>Cette technique permet </a:t>
            </a:r>
            <a:r>
              <a:rPr lang="fr-BE" dirty="0" smtClean="0">
                <a:latin typeface="+mn-lt"/>
              </a:rPr>
              <a:t>de limiter l'effort </a:t>
            </a:r>
            <a:r>
              <a:rPr lang="fr-BE" dirty="0">
                <a:latin typeface="+mn-lt"/>
              </a:rPr>
              <a:t>d'échantillonnage tout en réduisant </a:t>
            </a:r>
            <a:r>
              <a:rPr lang="fr-BE" dirty="0" smtClean="0">
                <a:latin typeface="+mn-lt"/>
              </a:rPr>
              <a:t>les </a:t>
            </a:r>
            <a:r>
              <a:rPr lang="fr-BE" dirty="0">
                <a:latin typeface="+mn-lt"/>
              </a:rPr>
              <a:t>incertitudes </a:t>
            </a:r>
            <a:r>
              <a:rPr lang="fr-BE" dirty="0" smtClean="0">
                <a:latin typeface="+mn-lt"/>
              </a:rPr>
              <a:t>quant aux estimations </a:t>
            </a:r>
            <a:r>
              <a:rPr lang="fr-BE" dirty="0">
                <a:latin typeface="+mn-lt"/>
              </a:rPr>
              <a:t>des facteurs </a:t>
            </a:r>
            <a:r>
              <a:rPr lang="fr-BE" dirty="0" smtClean="0">
                <a:latin typeface="+mn-lt"/>
              </a:rPr>
              <a:t>d'émission</a:t>
            </a:r>
            <a:r>
              <a:rPr lang="fr-FR" b="0" i="0" u="none" baseline="0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/>
          <a:stretch/>
        </p:blipFill>
        <p:spPr bwMode="auto">
          <a:xfrm>
            <a:off x="587140" y="1041586"/>
            <a:ext cx="3555125" cy="467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53272" r="67645" b="29859"/>
          <a:stretch/>
        </p:blipFill>
        <p:spPr bwMode="auto">
          <a:xfrm>
            <a:off x="251520" y="3380963"/>
            <a:ext cx="1663908" cy="111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857"/>
            <a:ext cx="8782038" cy="1094324"/>
          </a:xfrm>
        </p:spPr>
        <p:txBody>
          <a:bodyPr/>
          <a:lstStyle/>
          <a:p>
            <a:pPr algn="l" rtl="0"/>
            <a:r>
              <a:rPr lang="fr-FR" sz="2800" b="0" i="0" u="none" baseline="0" dirty="0"/>
              <a:t>Collecte de données brutes </a:t>
            </a:r>
            <a:r>
              <a:rPr lang="fr-FR" sz="2800" b="0" i="0" u="none" baseline="0" dirty="0" smtClean="0"/>
              <a:t>de terrain </a:t>
            </a:r>
            <a:r>
              <a:rPr lang="fr-FR" sz="2800" b="0" i="0" u="none" baseline="0" dirty="0"/>
              <a:t>aux fins de planification</a:t>
            </a:r>
            <a:endParaRPr lang="fr-FR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988961"/>
            <a:ext cx="8929718" cy="5429288"/>
          </a:xfrm>
          <a:prstGeom prst="rect">
            <a:avLst/>
          </a:prstGeom>
        </p:spPr>
        <p:txBody>
          <a:bodyPr/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None/>
            </a:pPr>
            <a:endParaRPr lang="fr-FR" sz="1400" b="1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fr-FR" sz="2000" b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 b="1"/>
          <a:stretch/>
        </p:blipFill>
        <p:spPr bwMode="auto">
          <a:xfrm>
            <a:off x="6822708" y="1123949"/>
            <a:ext cx="2090334" cy="27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1109690"/>
            <a:ext cx="5165118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b="1" i="0" u="none" baseline="0" dirty="0">
                <a:solidFill>
                  <a:schemeClr val="bg2"/>
                </a:solidFill>
              </a:rPr>
              <a:t>24 parcelles individuelles </a:t>
            </a:r>
            <a:r>
              <a:rPr lang="fr-FR" sz="1400" b="1" i="0" u="none" baseline="0" dirty="0" smtClean="0">
                <a:solidFill>
                  <a:schemeClr val="bg2"/>
                </a:solidFill>
              </a:rPr>
              <a:t>— Intervalle </a:t>
            </a:r>
            <a:r>
              <a:rPr lang="fr-FR" sz="1400" b="1" i="0" u="none" baseline="0" dirty="0">
                <a:solidFill>
                  <a:schemeClr val="bg2"/>
                </a:solidFill>
              </a:rPr>
              <a:t>de </a:t>
            </a:r>
            <a:r>
              <a:rPr lang="fr-FR" sz="1400" b="1" dirty="0">
                <a:solidFill>
                  <a:schemeClr val="bg2"/>
                </a:solidFill>
              </a:rPr>
              <a:t>confiance </a:t>
            </a:r>
            <a:r>
              <a:rPr lang="fr-FR" sz="1400" b="1" dirty="0" smtClean="0">
                <a:solidFill>
                  <a:schemeClr val="bg2"/>
                </a:solidFill>
              </a:rPr>
              <a:t>moyenne à ±95 </a:t>
            </a:r>
            <a:r>
              <a:rPr lang="fr-FR" sz="1400" b="1" dirty="0">
                <a:solidFill>
                  <a:schemeClr val="bg2"/>
                </a:solidFill>
              </a:rPr>
              <a:t>%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5"/>
          <a:stretch>
            <a:fillRect/>
          </a:stretch>
        </p:blipFill>
        <p:spPr bwMode="auto">
          <a:xfrm>
            <a:off x="5379400" y="3692626"/>
            <a:ext cx="3690966" cy="24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1012" y="5210793"/>
            <a:ext cx="5158936" cy="7848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  <a:tabLst>
                <a:tab pos="357188" algn="l"/>
              </a:tabLst>
            </a:pPr>
            <a:r>
              <a:rPr lang="fr-FR" sz="1300" b="0" i="0" u="none" baseline="0" dirty="0">
                <a:latin typeface="Verdana" pitchFamily="34" charset="0"/>
              </a:rPr>
              <a:t>Aucune différence entre les stocks de </a:t>
            </a:r>
            <a:r>
              <a:rPr lang="fr-FR" sz="1300" b="0" i="0" u="none" baseline="0" dirty="0" smtClean="0">
                <a:latin typeface="Verdana" pitchFamily="34" charset="0"/>
              </a:rPr>
              <a:t>carbone</a:t>
            </a:r>
            <a:r>
              <a:rPr lang="fr-FR" sz="1300" dirty="0">
                <a:latin typeface="Verdana" pitchFamily="34" charset="0"/>
              </a:rPr>
              <a:t> </a:t>
            </a:r>
            <a:r>
              <a:rPr lang="fr-FR" sz="1300" b="0" i="0" u="none" baseline="0" dirty="0" smtClean="0">
                <a:latin typeface="Verdana" pitchFamily="34" charset="0"/>
              </a:rPr>
              <a:t>des</a:t>
            </a:r>
            <a:r>
              <a:rPr lang="fr-FR" sz="1300" b="0" i="0" u="none" dirty="0" smtClean="0">
                <a:latin typeface="Verdana" pitchFamily="34" charset="0"/>
              </a:rPr>
              <a:t> 	</a:t>
            </a:r>
            <a:r>
              <a:rPr lang="fr-FR" sz="1300" b="0" i="0" u="none" baseline="0" dirty="0" smtClean="0">
                <a:latin typeface="Verdana" pitchFamily="34" charset="0"/>
              </a:rPr>
              <a:t>principaux </a:t>
            </a:r>
            <a:r>
              <a:rPr lang="fr-FR" sz="1300" b="0" i="0" u="none" baseline="0" dirty="0">
                <a:latin typeface="Verdana" pitchFamily="34" charset="0"/>
              </a:rPr>
              <a:t>types de forêts</a:t>
            </a:r>
          </a:p>
          <a:p>
            <a:pPr algn="l" rtl="0">
              <a:lnSpc>
                <a:spcPts val="1800"/>
              </a:lnSpc>
            </a:pPr>
            <a:r>
              <a:rPr lang="fr-FR" sz="1300" b="0" i="0" u="none" baseline="0" dirty="0">
                <a:latin typeface="Verdana" pitchFamily="34" charset="0"/>
              </a:rPr>
              <a:t>Aucune autre stratification par type de forêts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6" b="12565"/>
          <a:stretch/>
        </p:blipFill>
        <p:spPr bwMode="auto">
          <a:xfrm>
            <a:off x="243870" y="1501472"/>
            <a:ext cx="5163735" cy="1650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6" b="10614"/>
          <a:stretch/>
        </p:blipFill>
        <p:spPr bwMode="auto">
          <a:xfrm>
            <a:off x="243868" y="3493494"/>
            <a:ext cx="5180306" cy="1692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9948" y="4006718"/>
            <a:ext cx="415498" cy="162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900" b="0" i="0" u="none" baseline="0" dirty="0">
                <a:solidFill>
                  <a:schemeClr val="accent6"/>
                </a:solidFill>
                <a:latin typeface="Verdana" pitchFamily="34" charset="0"/>
              </a:rPr>
              <a:t>Moyenne t C/ha ±95 % </a:t>
            </a:r>
            <a:r>
              <a:rPr lang="fr-FR" sz="900" dirty="0" smtClean="0">
                <a:solidFill>
                  <a:schemeClr val="accent6"/>
                </a:solidFill>
                <a:latin typeface="Verdana" pitchFamily="34" charset="0"/>
              </a:rPr>
              <a:t>IC</a:t>
            </a:r>
            <a:endParaRPr lang="fr-FR" sz="9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4759" y="2294241"/>
            <a:ext cx="781250" cy="1094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225033" y="5745480"/>
            <a:ext cx="986167" cy="2946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100" b="0" i="0" u="none" baseline="0" dirty="0">
                <a:solidFill>
                  <a:schemeClr val="accent6"/>
                </a:solidFill>
                <a:latin typeface="Verdana" pitchFamily="34" charset="0"/>
              </a:rPr>
              <a:t>Type de forêts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0" r="63786" b="16365"/>
          <a:stretch/>
        </p:blipFill>
        <p:spPr bwMode="auto">
          <a:xfrm>
            <a:off x="5463127" y="1143258"/>
            <a:ext cx="1663982" cy="25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5"/>
          <p:cNvSpPr txBox="1"/>
          <p:nvPr/>
        </p:nvSpPr>
        <p:spPr>
          <a:xfrm>
            <a:off x="177609" y="3140352"/>
            <a:ext cx="528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b="1" dirty="0">
                <a:solidFill>
                  <a:schemeClr val="bg2"/>
                </a:solidFill>
              </a:rPr>
              <a:t>29 parcelles </a:t>
            </a:r>
            <a:r>
              <a:rPr lang="fr-FR" sz="1400" b="1" dirty="0" smtClean="0">
                <a:solidFill>
                  <a:schemeClr val="bg2"/>
                </a:solidFill>
              </a:rPr>
              <a:t>regroupées — </a:t>
            </a:r>
            <a:r>
              <a:rPr lang="fr-FR" sz="1400" b="1" dirty="0">
                <a:solidFill>
                  <a:schemeClr val="bg2"/>
                </a:solidFill>
              </a:rPr>
              <a:t>Intervalle de confiance </a:t>
            </a:r>
            <a:r>
              <a:rPr lang="fr-FR" sz="1400" b="1" dirty="0" smtClean="0">
                <a:solidFill>
                  <a:schemeClr val="bg2"/>
                </a:solidFill>
              </a:rPr>
              <a:t>moyenne à ± 95 %</a:t>
            </a:r>
            <a:endParaRPr lang="fr-FR" sz="1400" b="1" dirty="0">
              <a:solidFill>
                <a:schemeClr val="bg2"/>
              </a:solidFill>
            </a:endParaRPr>
          </a:p>
          <a:p>
            <a:pPr algn="l" rtl="0"/>
            <a:endParaRPr lang="fr-FR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1304611"/>
          </a:xfrm>
        </p:spPr>
        <p:txBody>
          <a:bodyPr/>
          <a:lstStyle/>
          <a:p>
            <a:pPr algn="l" rtl="0"/>
            <a:r>
              <a:rPr lang="fr-FR" b="0" i="0" u="none" baseline="0" dirty="0"/>
              <a:t>Décisions </a:t>
            </a:r>
            <a:r>
              <a:rPr lang="fr-FR" b="0" i="0" u="none" baseline="0" dirty="0" smtClean="0"/>
              <a:t>d'échantillonnage </a:t>
            </a:r>
            <a:r>
              <a:rPr lang="fr-FR" b="0" i="0" u="none" baseline="0" dirty="0"/>
              <a:t>pour </a:t>
            </a:r>
            <a:r>
              <a:rPr lang="fr-FR" b="0" i="0" u="none" baseline="0" dirty="0" smtClean="0"/>
              <a:t>la détermination des facteurs d'émission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2014329"/>
            <a:ext cx="8349174" cy="3953852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/>
              <a:t>Utiliser un plan </a:t>
            </a:r>
            <a:r>
              <a:rPr lang="fr-FR" sz="1600" b="0" i="0" u="none" baseline="0" dirty="0" smtClean="0"/>
              <a:t>d'échantillonnage</a:t>
            </a:r>
            <a:r>
              <a:rPr lang="fr-FR" sz="1600" b="0" i="0" u="none" dirty="0" smtClean="0"/>
              <a:t> </a:t>
            </a:r>
            <a:r>
              <a:rPr lang="fr-FR" sz="1600" dirty="0" smtClean="0"/>
              <a:t>stratifié avec </a:t>
            </a:r>
            <a:r>
              <a:rPr lang="fr-FR" sz="1600" b="0" i="0" u="none" baseline="0" dirty="0" smtClean="0"/>
              <a:t>liste à </a:t>
            </a:r>
            <a:r>
              <a:rPr lang="fr-FR" sz="1600" b="0" i="0" u="none" baseline="0" dirty="0"/>
              <a:t>deux niveaux, pour les parcelles </a:t>
            </a:r>
            <a:r>
              <a:rPr lang="fr-FR" sz="1600" b="0" i="0" u="none" baseline="0" dirty="0" smtClean="0"/>
              <a:t>regroupées</a:t>
            </a:r>
            <a:r>
              <a:rPr lang="fr-FR" sz="1600" b="0" i="0" u="none" baseline="0" dirty="0"/>
              <a:t>.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/>
              <a:t>Diviser </a:t>
            </a:r>
            <a:r>
              <a:rPr lang="fr-FR" sz="1600" b="0" i="0" u="none" baseline="0" dirty="0" smtClean="0"/>
              <a:t>l'échantillonnage en </a:t>
            </a:r>
            <a:r>
              <a:rPr lang="fr-FR" sz="1600" b="0" i="0" u="none" baseline="0" dirty="0"/>
              <a:t>trois phases : phase 1 = zone à </a:t>
            </a:r>
            <a:r>
              <a:rPr lang="fr-FR" sz="1600" b="0" i="0" u="none" baseline="0" dirty="0" smtClean="0"/>
              <a:t>haut risque </a:t>
            </a:r>
            <a:r>
              <a:rPr lang="fr-FR" sz="1600" b="0" i="0" u="none" baseline="0" dirty="0"/>
              <a:t>; phase 2 : zone à </a:t>
            </a:r>
            <a:r>
              <a:rPr lang="fr-FR" sz="1600" dirty="0"/>
              <a:t>risque moyen ; </a:t>
            </a:r>
            <a:r>
              <a:rPr lang="fr-FR" sz="1600" b="0" i="0" u="none" baseline="0" dirty="0"/>
              <a:t>phase 3 : zone à faible risque.</a:t>
            </a:r>
          </a:p>
          <a:p>
            <a:pPr algn="l" rt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 smtClean="0"/>
              <a:t>Pas de stratification nécessaire par </a:t>
            </a:r>
            <a:r>
              <a:rPr lang="fr-FR" sz="1600" b="0" i="0" u="none" baseline="0" dirty="0"/>
              <a:t>type de forêts dans les zones à haut risque.</a:t>
            </a:r>
          </a:p>
          <a:p>
            <a:pPr algn="l" rt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/>
              <a:t>Nécessité de stratifier par accessibilité pour </a:t>
            </a:r>
            <a:r>
              <a:rPr lang="fr-FR" sz="1600" b="0" i="0" u="none" baseline="0" dirty="0" smtClean="0"/>
              <a:t>rentabiliser l’échantillonnage</a:t>
            </a:r>
            <a:r>
              <a:rPr lang="fr-FR" sz="1600" b="0" i="0" u="none" dirty="0" smtClean="0"/>
              <a:t> </a:t>
            </a:r>
            <a:r>
              <a:rPr lang="fr-FR" sz="1600" b="0" i="0" u="none" baseline="0" dirty="0" smtClean="0"/>
              <a:t>– </a:t>
            </a:r>
            <a:r>
              <a:rPr lang="fr-FR" sz="1600" dirty="0" smtClean="0"/>
              <a:t>en scindant les aires entre les</a:t>
            </a:r>
            <a:r>
              <a:rPr lang="fr-FR" sz="1600" i="1" dirty="0" smtClean="0"/>
              <a:t> </a:t>
            </a:r>
            <a:r>
              <a:rPr lang="fr-FR" sz="1600" b="0" i="1" u="none" baseline="0" dirty="0" smtClean="0"/>
              <a:t>plus accessibles</a:t>
            </a:r>
            <a:r>
              <a:rPr lang="fr-FR" sz="1600" b="0" i="0" u="none" baseline="0" dirty="0" smtClean="0"/>
              <a:t> </a:t>
            </a:r>
            <a:r>
              <a:rPr lang="fr-FR" sz="1600" b="0" i="0" u="none" baseline="0" dirty="0"/>
              <a:t>(</a:t>
            </a:r>
            <a:r>
              <a:rPr lang="fr-FR" sz="1600" b="0" i="0" u="none" baseline="0" dirty="0" smtClean="0"/>
              <a:t>zones tampons larges </a:t>
            </a:r>
            <a:r>
              <a:rPr lang="fr-FR" sz="1600" b="0" i="0" u="none" baseline="0" dirty="0"/>
              <a:t>de 5 km de </a:t>
            </a:r>
            <a:r>
              <a:rPr lang="fr-FR" sz="1600" b="0" i="0" u="none" baseline="0" dirty="0" smtClean="0"/>
              <a:t>part et d’autre</a:t>
            </a:r>
            <a:r>
              <a:rPr lang="fr-FR" sz="1600" b="0" i="0" u="none" dirty="0" smtClean="0"/>
              <a:t> de</a:t>
            </a:r>
            <a:r>
              <a:rPr lang="fr-FR" sz="1600" b="0" i="0" u="none" baseline="0" dirty="0" smtClean="0"/>
              <a:t> </a:t>
            </a:r>
            <a:r>
              <a:rPr lang="fr-FR" sz="1600" b="0" i="0" u="none" baseline="0" dirty="0"/>
              <a:t>toutes les routes) </a:t>
            </a:r>
            <a:r>
              <a:rPr lang="fr-FR" sz="1600" b="0" i="0" u="none" baseline="0" dirty="0" smtClean="0"/>
              <a:t>et </a:t>
            </a:r>
            <a:r>
              <a:rPr lang="fr-FR" sz="1600" b="0" u="none" baseline="0" dirty="0" smtClean="0"/>
              <a:t>les</a:t>
            </a:r>
            <a:r>
              <a:rPr lang="fr-FR" sz="1600" b="0" i="1" u="none" baseline="0" dirty="0" smtClean="0"/>
              <a:t> </a:t>
            </a:r>
            <a:r>
              <a:rPr lang="fr-FR" sz="1600" b="0" i="1" u="none" baseline="0" dirty="0"/>
              <a:t>moins </a:t>
            </a:r>
            <a:r>
              <a:rPr lang="fr-FR" sz="1600" b="0" i="1" u="none" baseline="0" dirty="0" smtClean="0"/>
              <a:t>accessibles</a:t>
            </a:r>
            <a:r>
              <a:rPr lang="fr-FR" sz="1600" b="0" i="0" u="none" baseline="0" dirty="0" smtClean="0"/>
              <a:t> </a:t>
            </a:r>
            <a:r>
              <a:rPr lang="fr-FR" sz="1600" b="0" i="0" u="none" baseline="0" dirty="0"/>
              <a:t>(zones situées </a:t>
            </a:r>
            <a:r>
              <a:rPr lang="fr-FR" sz="1600" b="0" i="0" u="none" baseline="0" dirty="0" smtClean="0"/>
              <a:t>à l’extérieur de la zone tampon</a:t>
            </a:r>
            <a:r>
              <a:rPr lang="fr-FR" sz="1600" b="0" i="0" u="none" baseline="0" dirty="0"/>
              <a:t>).</a:t>
            </a:r>
          </a:p>
          <a:p>
            <a:pPr algn="l" rt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/>
              <a:t>Les données préliminaires utilisées pour évaluer le nombre de parcelles </a:t>
            </a:r>
            <a:r>
              <a:rPr lang="fr-FR" sz="1600" b="0" i="0" u="none" baseline="0" dirty="0" smtClean="0"/>
              <a:t>regroupées seron</a:t>
            </a:r>
            <a:r>
              <a:rPr lang="fr-FR" sz="1600" dirty="0" smtClean="0"/>
              <a:t>t intégrées aux</a:t>
            </a:r>
            <a:r>
              <a:rPr lang="fr-FR" sz="1600" b="0" i="0" u="none" baseline="0" dirty="0" smtClean="0"/>
              <a:t> </a:t>
            </a:r>
            <a:r>
              <a:rPr lang="fr-FR" sz="1600" b="0" i="0" u="none" baseline="0" dirty="0"/>
              <a:t>strates les </a:t>
            </a:r>
            <a:r>
              <a:rPr lang="fr-FR" sz="1600" b="0" i="1" u="none" baseline="0" dirty="0"/>
              <a:t>plus </a:t>
            </a:r>
            <a:r>
              <a:rPr lang="fr-FR" sz="1600" b="0" i="0" u="none" baseline="0" dirty="0"/>
              <a:t>et les </a:t>
            </a:r>
            <a:r>
              <a:rPr lang="fr-FR" sz="1600" b="0" i="1" u="none" baseline="0" dirty="0"/>
              <a:t>moins accessibles</a:t>
            </a:r>
            <a:r>
              <a:rPr lang="fr-FR" sz="1600" b="0" i="0" u="none" baseline="0" dirty="0"/>
              <a:t>. </a:t>
            </a:r>
          </a:p>
          <a:p>
            <a:pPr algn="l" rtl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u="none" baseline="0" dirty="0" smtClean="0"/>
              <a:t>Inclure </a:t>
            </a:r>
            <a:r>
              <a:rPr lang="fr-FR" sz="1600" b="0" i="0" u="none" baseline="0" dirty="0"/>
              <a:t>les réservoirs de carbone suivants : biomasse aérienne des arbres jusqu'à 5 centimètres minimum de diamètre à hauteur </a:t>
            </a:r>
            <a:r>
              <a:rPr lang="fr-FR" sz="1600" b="0" i="0" u="none" baseline="0" dirty="0" smtClean="0"/>
              <a:t>de poitrine (DHP), </a:t>
            </a:r>
            <a:r>
              <a:rPr lang="fr-FR" sz="1600" b="0" i="0" u="none" baseline="0" dirty="0"/>
              <a:t>arbre </a:t>
            </a:r>
            <a:r>
              <a:rPr lang="fr-FR" sz="1600" b="0" i="0" u="none" baseline="0" dirty="0" smtClean="0"/>
              <a:t>sur </a:t>
            </a:r>
            <a:r>
              <a:rPr lang="fr-FR" sz="1600" b="0" i="0" u="none" baseline="0" dirty="0"/>
              <a:t>pied ou </a:t>
            </a:r>
            <a:r>
              <a:rPr lang="fr-FR" sz="1600" b="0" i="0" u="none" baseline="0" dirty="0" smtClean="0"/>
              <a:t>abattu, </a:t>
            </a:r>
            <a:r>
              <a:rPr lang="fr-FR" sz="1600" b="0" i="0" u="none" baseline="0" dirty="0"/>
              <a:t>litière, et sol jusqu'à 30 cm de profondeur.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16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16554</TotalTime>
  <Words>1160</Words>
  <Application>Microsoft Office PowerPoint</Application>
  <PresentationFormat>On-screen Show (4:3)</PresentationFormat>
  <Paragraphs>126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Verdana</vt:lpstr>
      <vt:lpstr>Wingdings</vt:lpstr>
      <vt:lpstr>Wageningen UR</vt:lpstr>
      <vt:lpstr>Module 2.3 - Estimation des facteurs d’émission liés à l’évolution du couvert forestier : déboisement</vt:lpstr>
      <vt:lpstr>Résumé de la situation au Guyana</vt:lpstr>
      <vt:lpstr>Élaboration du programme REDD+ au Guyana</vt:lpstr>
      <vt:lpstr>Facteurs de déboisement et de dégradation des forêts</vt:lpstr>
      <vt:lpstr>Stratification selon les risques en utilisant une modélisation explicite sur le plan spatial du changement  d'affectation des terres </vt:lpstr>
      <vt:lpstr>Stratification des espaces forestiers au Guyana</vt:lpstr>
      <vt:lpstr>Stratification selon le risque de déboisement</vt:lpstr>
      <vt:lpstr>Collecte de données brutes de terrain aux fins de planification</vt:lpstr>
      <vt:lpstr>Décisions d'échantillonnage pour la détermination des facteurs d'émission</vt:lpstr>
      <vt:lpstr>Plan d'échantillonnage pour estimer les stocks de carbone en vue de déterminer les facteurs d'émission</vt:lpstr>
      <vt:lpstr>Contrôle/assurance de la qualité : outils et procédures opérationnelles normalisées pour automatiser les calculs de l'ensemble des données de terrain</vt:lpstr>
      <vt:lpstr>Détermination des facteurs d'émission liés au déboisement</vt:lpstr>
      <vt:lpstr>Détermination des facteurs d'émission liés au déboisement</vt:lpstr>
      <vt:lpstr>Modules complémentaires recommandés aux fins de suivi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Cecile Jannotin</cp:lastModifiedBy>
  <cp:revision>835</cp:revision>
  <dcterms:created xsi:type="dcterms:W3CDTF">2011-09-29T08:30:03Z</dcterms:created>
  <dcterms:modified xsi:type="dcterms:W3CDTF">2015-07-04T08:15:59Z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