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 ContentType="image/tiff"/>
  <Default Extension="tiff" ContentType="image/tiff"/>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7">
  <p:sldMasterIdLst>
    <p:sldMasterId id="2147483648" r:id="rId1"/>
  </p:sldMasterIdLst>
  <p:notesMasterIdLst>
    <p:notesMasterId r:id="rId21"/>
  </p:notesMasterIdLst>
  <p:handoutMasterIdLst>
    <p:handoutMasterId r:id="rId22"/>
  </p:handoutMasterIdLst>
  <p:sldIdLst>
    <p:sldId id="354" r:id="rId2"/>
    <p:sldId id="362" r:id="rId3"/>
    <p:sldId id="376" r:id="rId4"/>
    <p:sldId id="377" r:id="rId5"/>
    <p:sldId id="363" r:id="rId6"/>
    <p:sldId id="364" r:id="rId7"/>
    <p:sldId id="365" r:id="rId8"/>
    <p:sldId id="366" r:id="rId9"/>
    <p:sldId id="379" r:id="rId10"/>
    <p:sldId id="367" r:id="rId11"/>
    <p:sldId id="368" r:id="rId12"/>
    <p:sldId id="372" r:id="rId13"/>
    <p:sldId id="369" r:id="rId14"/>
    <p:sldId id="378" r:id="rId15"/>
    <p:sldId id="370" r:id="rId16"/>
    <p:sldId id="371" r:id="rId17"/>
    <p:sldId id="360" r:id="rId18"/>
    <p:sldId id="380" r:id="rId19"/>
    <p:sldId id="381" r:id="rId20"/>
  </p:sldIdLst>
  <p:sldSz cx="9144000" cy="6858000" type="screen4x3"/>
  <p:notesSz cx="6858000" cy="9144000"/>
  <p:defaultTextStyle>
    <a:defPPr>
      <a:defRPr lang="nl-NL"/>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 xmlns:p15="http://schemas.microsoft.com/office/powerpoint/2012/main">
        <p15:guide id="1" orient="horz" pos="1219">
          <p15:clr>
            <a:srgbClr val="A4A3A4"/>
          </p15:clr>
        </p15:guide>
        <p15:guide id="2" orient="horz" pos="147">
          <p15:clr>
            <a:srgbClr val="A4A3A4"/>
          </p15:clr>
        </p15:guide>
        <p15:guide id="3" orient="horz">
          <p15:clr>
            <a:srgbClr val="A4A3A4"/>
          </p15:clr>
        </p15:guide>
        <p15:guide id="4" orient="horz" pos="3756">
          <p15:clr>
            <a:srgbClr val="A4A3A4"/>
          </p15:clr>
        </p15:guide>
        <p15:guide id="5" pos="339">
          <p15:clr>
            <a:srgbClr val="A4A3A4"/>
          </p15:clr>
        </p15:guide>
        <p15:guide id="6" pos="5633">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3F9C35"/>
    <a:srgbClr val="34B233"/>
    <a:srgbClr val="000000"/>
    <a:srgbClr val="292929"/>
    <a:srgbClr val="D5D2CA"/>
    <a:srgbClr val="005172"/>
    <a:srgbClr val="6AAD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E8034E78-7F5D-4C2E-B375-FC64B27BC917}">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ijl, gemiddeld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ijl, gemiddeld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034E78-7F5D-4C2E-B375-FC64B27BC917}" styleName="Stijl, donker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Stijl, gemiddeld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202B0CA-FC54-4496-8BCA-5EF66A818D29}" styleName="Stijl, donker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18603FDC-E32A-4AB5-989C-0864C3EAD2B8}" styleName="Stijl, thema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B344D84-9AFB-497E-A393-DC336BA19D2E}" styleName="Stijl, gemiddeld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Stijl, gemiddeld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E25E649-3F16-4E02-A733-19D2CDBF48F0}" styleName="Stijl, gemiddeld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Stijl, gemiddeld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9631B5-78F2-41C9-869B-9F39066F8104}" styleName="Stijl, gemiddeld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A107856-5554-42FB-B03E-39F5DBC370BA}" styleName="Stijl, gemiddeld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Stijl, gemiddeld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2" autoAdjust="0"/>
    <p:restoredTop sz="84221" autoAdjust="0"/>
  </p:normalViewPr>
  <p:slideViewPr>
    <p:cSldViewPr snapToGrid="0" showGuides="1">
      <p:cViewPr varScale="1">
        <p:scale>
          <a:sx n="108" d="100"/>
          <a:sy n="108" d="100"/>
        </p:scale>
        <p:origin x="-1620" y="-90"/>
      </p:cViewPr>
      <p:guideLst>
        <p:guide orient="horz" pos="1219"/>
        <p:guide orient="horz" pos="147"/>
        <p:guide orient="horz"/>
        <p:guide orient="horz" pos="3756"/>
        <p:guide pos="339"/>
        <p:guide pos="5633"/>
      </p:guideLst>
    </p:cSldViewPr>
  </p:slideViewPr>
  <p:notesTextViewPr>
    <p:cViewPr>
      <p:scale>
        <a:sx n="120" d="100"/>
        <a:sy n="120" d="100"/>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0783860-4368-477E-949C-EFFB2D7A6FCF}" type="datetimeFigureOut">
              <a:rPr lang="nl-NL" smtClean="0"/>
              <a:pPr/>
              <a:t>20-5-2015</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48ACCC5-82E5-465D-9C4B-E9A05E0E54D2}" type="slidenum">
              <a:rPr lang="nl-NL" smtClean="0"/>
              <a:pPr/>
              <a:t>‹#›</a:t>
            </a:fld>
            <a:endParaRPr lang="nl-NL"/>
          </a:p>
        </p:txBody>
      </p:sp>
    </p:spTree>
    <p:extLst>
      <p:ext uri="{BB962C8B-B14F-4D97-AF65-F5344CB8AC3E}">
        <p14:creationId xmlns:p14="http://schemas.microsoft.com/office/powerpoint/2010/main" val="21437167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D5A3A1-DC64-4EF9-BE01-EE8ACAEB9029}" type="datetimeFigureOut">
              <a:rPr lang="en-GB" smtClean="0"/>
              <a:pPr/>
              <a:t>20/05/2015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2599C58-F26E-484C-B158-D7CF572B4912}" type="slidenum">
              <a:rPr lang="en-GB" smtClean="0"/>
              <a:pPr/>
              <a:t>‹#›</a:t>
            </a:fld>
            <a:endParaRPr lang="en-GB" dirty="0"/>
          </a:p>
        </p:txBody>
      </p:sp>
    </p:spTree>
    <p:extLst>
      <p:ext uri="{BB962C8B-B14F-4D97-AF65-F5344CB8AC3E}">
        <p14:creationId xmlns:p14="http://schemas.microsoft.com/office/powerpoint/2010/main" val="1964613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Calibri" panose="020F0502020204030204" pitchFamily="34" charset="0"/>
              <a:buChar char="−"/>
            </a:pPr>
            <a:r>
              <a:rPr lang="en-GB" sz="1200" kern="1200" dirty="0" smtClean="0">
                <a:solidFill>
                  <a:schemeClr val="tx1"/>
                </a:solidFill>
                <a:effectLst/>
                <a:latin typeface="+mn-lt"/>
                <a:ea typeface="+mn-ea"/>
                <a:cs typeface="+mn-cs"/>
              </a:rPr>
              <a:t>The DRC is strongly committed to and actively participating in REDD+. DRC’s REDD Preparation Plan (R-PP), submitted in 2010, affirmed the need to gather more information on the drivers of deforestation in the country.</a:t>
            </a:r>
          </a:p>
          <a:p>
            <a:pPr marL="171450" indent="-171450">
              <a:buFont typeface="Calibri" panose="020F0502020204030204" pitchFamily="34" charset="0"/>
              <a:buChar char="−"/>
            </a:pPr>
            <a:endParaRPr lang="en-GB" sz="1200" kern="1200" dirty="0" smtClean="0">
              <a:solidFill>
                <a:schemeClr val="tx1"/>
              </a:solidFill>
              <a:effectLst/>
              <a:latin typeface="+mn-lt"/>
              <a:ea typeface="+mn-ea"/>
              <a:cs typeface="+mn-cs"/>
            </a:endParaRPr>
          </a:p>
          <a:p>
            <a:pPr marL="171450" indent="-171450">
              <a:buFont typeface="Calibri" panose="020F0502020204030204" pitchFamily="34" charset="0"/>
              <a:buChar char="−"/>
            </a:pPr>
            <a:r>
              <a:rPr lang="en-GB" sz="1200" kern="1200" dirty="0" smtClean="0">
                <a:solidFill>
                  <a:schemeClr val="tx1"/>
                </a:solidFill>
                <a:effectLst/>
                <a:latin typeface="+mn-lt"/>
                <a:ea typeface="+mn-ea"/>
                <a:cs typeface="+mn-cs"/>
              </a:rPr>
              <a:t>In 2010 and 2011 different analyses of direct and underlying drivers of deforestation were performed by civil society from the DRC, the Food and Agriculture Organization (FAO), UCL, and UNEP. A report from the ministry of environment, conservation of nature and tourism, which was produced in the frame of the UN-REDD programme, summarizes these different studies and is used to inform the national REDD+ process in the country.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studies were complementary and included two qualitative analyses and a quantitative analysis of the drivers of deforestation and forest degradation in the DRC.</a:t>
            </a:r>
          </a:p>
          <a:p>
            <a:endParaRPr lang="en-GB" sz="1200" kern="1200" dirty="0" smtClean="0">
              <a:solidFill>
                <a:schemeClr val="tx1"/>
              </a:solidFill>
              <a:effectLst/>
              <a:latin typeface="+mn-lt"/>
              <a:ea typeface="+mn-ea"/>
              <a:cs typeface="+mn-cs"/>
            </a:endParaRPr>
          </a:p>
          <a:p>
            <a:pPr marL="228600" indent="-228600">
              <a:buAutoNum type="arabicPeriod"/>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Sources:</a:t>
            </a:r>
          </a:p>
          <a:p>
            <a:pPr lvl="0"/>
            <a:r>
              <a:rPr lang="en-GB" sz="1200" kern="1200" dirty="0" smtClean="0">
                <a:solidFill>
                  <a:schemeClr val="tx1"/>
                </a:solidFill>
                <a:effectLst/>
                <a:latin typeface="+mn-lt"/>
                <a:ea typeface="+mn-ea"/>
                <a:cs typeface="+mn-cs"/>
              </a:rPr>
              <a:t>Defourny,</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Delhage, and Kibambe Lubamba 2011;</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Mahonghol 2012;</a:t>
            </a:r>
          </a:p>
          <a:p>
            <a:pPr lvl="0"/>
            <a:r>
              <a:rPr lang="fr-FR" sz="1200" kern="1200" dirty="0" smtClean="0">
                <a:solidFill>
                  <a:schemeClr val="tx1"/>
                </a:solidFill>
                <a:effectLst/>
                <a:latin typeface="+mn-lt"/>
                <a:ea typeface="+mn-ea"/>
                <a:cs typeface="+mn-cs"/>
              </a:rPr>
              <a:t>MECNT 2012a;</a:t>
            </a:r>
          </a:p>
          <a:p>
            <a:pPr lvl="0"/>
            <a:r>
              <a:rPr lang="fr-FR" sz="1200" kern="1200" dirty="0" smtClean="0">
                <a:solidFill>
                  <a:schemeClr val="tx1"/>
                </a:solidFill>
                <a:effectLst/>
                <a:latin typeface="+mn-lt"/>
                <a:ea typeface="+mn-ea"/>
                <a:cs typeface="+mn-cs"/>
              </a:rPr>
              <a:t>MECNT 2012b.</a:t>
            </a:r>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2</a:t>
            </a:fld>
            <a:endParaRPr lang="en-GB" dirty="0"/>
          </a:p>
        </p:txBody>
      </p:sp>
    </p:spTree>
    <p:extLst>
      <p:ext uri="{BB962C8B-B14F-4D97-AF65-F5344CB8AC3E}">
        <p14:creationId xmlns:p14="http://schemas.microsoft.com/office/powerpoint/2010/main" val="37254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The next step is to map deforestation areas for the three subsequent time periods (2000–2003, 2003–2006, and 2006–2009).</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baseline="0" dirty="0" smtClean="0">
                <a:solidFill>
                  <a:schemeClr val="tx1"/>
                </a:solidFill>
                <a:effectLst/>
                <a:latin typeface="+mn-lt"/>
                <a:ea typeface="+mn-ea"/>
                <a:cs typeface="+mn-cs"/>
              </a:rPr>
              <a:t>This figure shows how deforestation, forest degradation, and reforestation / regeneration were defined. </a:t>
            </a:r>
            <a:r>
              <a:rPr lang="en-GB" sz="1200" i="1" kern="1200" dirty="0" smtClean="0">
                <a:solidFill>
                  <a:schemeClr val="tx1"/>
                </a:solidFill>
                <a:effectLst/>
                <a:latin typeface="+mn-lt"/>
                <a:ea typeface="+mn-ea"/>
                <a:cs typeface="+mn-cs"/>
              </a:rPr>
              <a:t>Deforestation</a:t>
            </a:r>
            <a:r>
              <a:rPr lang="en-GB" sz="1200" kern="1200" dirty="0" smtClean="0">
                <a:solidFill>
                  <a:schemeClr val="tx1"/>
                </a:solidFill>
                <a:effectLst/>
                <a:latin typeface="+mn-lt"/>
                <a:ea typeface="+mn-ea"/>
                <a:cs typeface="+mn-cs"/>
              </a:rPr>
              <a:t> was defined as the change from primary or degraded forest into nonforest, and </a:t>
            </a:r>
            <a:r>
              <a:rPr lang="en-GB" sz="1200" i="1" kern="1200" dirty="0" smtClean="0">
                <a:solidFill>
                  <a:schemeClr val="tx1"/>
                </a:solidFill>
                <a:effectLst/>
                <a:latin typeface="+mn-lt"/>
                <a:ea typeface="+mn-ea"/>
                <a:cs typeface="+mn-cs"/>
              </a:rPr>
              <a:t>degradation</a:t>
            </a:r>
            <a:r>
              <a:rPr lang="en-GB" sz="1200" kern="1200" dirty="0" smtClean="0">
                <a:solidFill>
                  <a:schemeClr val="tx1"/>
                </a:solidFill>
                <a:effectLst/>
                <a:latin typeface="+mn-lt"/>
                <a:ea typeface="+mn-ea"/>
                <a:cs typeface="+mn-cs"/>
              </a:rPr>
              <a:t> was defined as the change from primary forest into degraded forest. </a:t>
            </a:r>
            <a:endParaRPr lang="en-GB"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11</a:t>
            </a:fld>
            <a:endParaRPr lang="en-GB" dirty="0"/>
          </a:p>
        </p:txBody>
      </p:sp>
    </p:spTree>
    <p:extLst>
      <p:ext uri="{BB962C8B-B14F-4D97-AF65-F5344CB8AC3E}">
        <p14:creationId xmlns:p14="http://schemas.microsoft.com/office/powerpoint/2010/main" val="3053583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kern="1200" dirty="0" smtClean="0">
                <a:solidFill>
                  <a:schemeClr val="tx1"/>
                </a:solidFill>
                <a:effectLst/>
                <a:latin typeface="+mn-lt"/>
                <a:ea typeface="+mn-ea"/>
                <a:cs typeface="+mn-cs"/>
              </a:rPr>
              <a:t>Deforestation areas can be mapped and calculated by comparing different land-cover maps for two points in time.</a:t>
            </a:r>
          </a:p>
          <a:p>
            <a:pPr marL="0" indent="0">
              <a:buFontTx/>
              <a:buNone/>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Using GIS and/or Excel software, the land cover classes from the maps of 2000–2003, 2003–2006, and 2006–2009 and the entire period 2000–2009 were compared and deforestation areas were mapped.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This figure shows deforestation and degradation areas for Indonesia for 2000–2009, based on the FAO forest definition.</a:t>
            </a:r>
          </a:p>
          <a:p>
            <a:pPr marL="171450" indent="-171450">
              <a:buFontTx/>
              <a:buChar char="-"/>
            </a:pPr>
            <a:endParaRPr lang="en-GB" sz="1200" kern="1200" dirty="0" smtClean="0">
              <a:solidFill>
                <a:schemeClr val="tx1"/>
              </a:solidFill>
              <a:effectLst/>
              <a:latin typeface="+mn-lt"/>
              <a:ea typeface="+mn-ea"/>
              <a:cs typeface="+mn-cs"/>
            </a:endParaRPr>
          </a:p>
          <a:p>
            <a:pPr marL="171450" indent="-171450">
              <a:buFontTx/>
              <a:buChar char="-"/>
            </a:pPr>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12</a:t>
            </a:fld>
            <a:endParaRPr lang="en-GB" dirty="0"/>
          </a:p>
        </p:txBody>
      </p:sp>
    </p:spTree>
    <p:extLst>
      <p:ext uri="{BB962C8B-B14F-4D97-AF65-F5344CB8AC3E}">
        <p14:creationId xmlns:p14="http://schemas.microsoft.com/office/powerpoint/2010/main" val="2493878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For the areas that were deforested in a certain time step (e.g., 2000–2003), the land cover that was present in the most recent land-cover map was recorded (in this case the map of 2003). This land cover gives an indication of the activity that caused the deforestation.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The different land-cover types that could follow deforestation were grouped into several distinct categories that reflect different drivers of deforestation.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This is termed “postforest land use,” which is directly linked to the drivers of deforestation.</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13</a:t>
            </a:fld>
            <a:endParaRPr lang="en-GB" dirty="0"/>
          </a:p>
        </p:txBody>
      </p:sp>
    </p:spTree>
    <p:extLst>
      <p:ext uri="{BB962C8B-B14F-4D97-AF65-F5344CB8AC3E}">
        <p14:creationId xmlns:p14="http://schemas.microsoft.com/office/powerpoint/2010/main" val="3754701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U</a:t>
            </a:r>
            <a:r>
              <a:rPr lang="en-GB" sz="1200" kern="1200" dirty="0" smtClean="0">
                <a:solidFill>
                  <a:schemeClr val="tx1"/>
                </a:solidFill>
                <a:effectLst/>
                <a:latin typeface="+mn-lt"/>
                <a:ea typeface="+mn-ea"/>
                <a:cs typeface="+mn-cs"/>
              </a:rPr>
              <a:t>sing GIS software, the different postforest land use categories (drivers) were mapped. This map shows the postforest land-use classes</a:t>
            </a:r>
            <a:r>
              <a:rPr lang="en-GB" sz="1200" kern="1200" baseline="0" dirty="0" smtClean="0">
                <a:solidFill>
                  <a:schemeClr val="tx1"/>
                </a:solidFill>
                <a:effectLst/>
                <a:latin typeface="+mn-lt"/>
                <a:ea typeface="+mn-ea"/>
                <a:cs typeface="+mn-cs"/>
              </a:rPr>
              <a:t> for areas that were deforested between 2000 and 2009.</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14</a:t>
            </a:fld>
            <a:endParaRPr lang="en-GB" dirty="0"/>
          </a:p>
        </p:txBody>
      </p:sp>
    </p:spTree>
    <p:extLst>
      <p:ext uri="{BB962C8B-B14F-4D97-AF65-F5344CB8AC3E}">
        <p14:creationId xmlns:p14="http://schemas.microsoft.com/office/powerpoint/2010/main" val="3741951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Based</a:t>
            </a:r>
            <a:r>
              <a:rPr lang="en-GB" baseline="0" dirty="0" smtClean="0"/>
              <a:t> on the drivers maps </a:t>
            </a:r>
            <a:r>
              <a:rPr lang="en-GB" dirty="0" smtClean="0"/>
              <a:t>in GIS</a:t>
            </a:r>
            <a:r>
              <a:rPr lang="en-GB" baseline="0" dirty="0" smtClean="0"/>
              <a:t> and with use of Excel software,</a:t>
            </a:r>
            <a:r>
              <a:rPr lang="en-GB" sz="1200" kern="1200" dirty="0" smtClean="0">
                <a:solidFill>
                  <a:schemeClr val="tx1"/>
                </a:solidFill>
                <a:effectLst/>
                <a:latin typeface="+mn-lt"/>
                <a:ea typeface="+mn-ea"/>
                <a:cs typeface="+mn-cs"/>
              </a:rPr>
              <a:t> areas for each driver were calculated. The figure</a:t>
            </a:r>
            <a:r>
              <a:rPr lang="en-GB" sz="1200" kern="1200" baseline="0" dirty="0" smtClean="0">
                <a:solidFill>
                  <a:schemeClr val="tx1"/>
                </a:solidFill>
                <a:effectLst/>
                <a:latin typeface="+mn-lt"/>
                <a:ea typeface="+mn-ea"/>
                <a:cs typeface="+mn-cs"/>
              </a:rPr>
              <a:t> and the table</a:t>
            </a:r>
            <a:r>
              <a:rPr lang="en-GB" sz="1200" kern="1200" dirty="0" smtClean="0">
                <a:solidFill>
                  <a:schemeClr val="tx1"/>
                </a:solidFill>
                <a:effectLst/>
                <a:latin typeface="+mn-lt"/>
                <a:ea typeface="+mn-ea"/>
                <a:cs typeface="+mn-cs"/>
              </a:rPr>
              <a:t> show the distribution of the different drivers in terms of area change, following the FAO forest definition, for the time period 2000</a:t>
            </a:r>
            <a:r>
              <a:rPr lang="en-GB" sz="1200" kern="1200" baseline="0" dirty="0" smtClean="0">
                <a:solidFill>
                  <a:schemeClr val="tx1"/>
                </a:solidFill>
                <a:effectLst/>
                <a:latin typeface="+mn-lt"/>
                <a:ea typeface="+mn-ea"/>
                <a:cs typeface="+mn-cs"/>
              </a:rPr>
              <a:t> to </a:t>
            </a:r>
            <a:r>
              <a:rPr lang="en-GB" sz="1200" kern="1200" dirty="0" smtClean="0">
                <a:solidFill>
                  <a:schemeClr val="tx1"/>
                </a:solidFill>
                <a:effectLst/>
                <a:latin typeface="+mn-lt"/>
                <a:ea typeface="+mn-ea"/>
                <a:cs typeface="+mn-cs"/>
              </a:rPr>
              <a:t>2009.</a:t>
            </a:r>
          </a:p>
        </p:txBody>
      </p:sp>
      <p:sp>
        <p:nvSpPr>
          <p:cNvPr id="4" name="Slide Number Placeholder 3"/>
          <p:cNvSpPr>
            <a:spLocks noGrp="1"/>
          </p:cNvSpPr>
          <p:nvPr>
            <p:ph type="sldNum" sz="quarter" idx="10"/>
          </p:nvPr>
        </p:nvSpPr>
        <p:spPr/>
        <p:txBody>
          <a:bodyPr/>
          <a:lstStyle/>
          <a:p>
            <a:fld id="{02599C58-F26E-484C-B158-D7CF572B4912}" type="slidenum">
              <a:rPr lang="en-GB" smtClean="0"/>
              <a:pPr/>
              <a:t>15</a:t>
            </a:fld>
            <a:endParaRPr lang="en-GB" dirty="0"/>
          </a:p>
        </p:txBody>
      </p:sp>
    </p:spTree>
    <p:extLst>
      <p:ext uri="{BB962C8B-B14F-4D97-AF65-F5344CB8AC3E}">
        <p14:creationId xmlns:p14="http://schemas.microsoft.com/office/powerpoint/2010/main" val="1937494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Countries are encouraged to report their carbon and other GHG emissions per activity that caused deforestation. This was not done in this study. It gives important information on the amount of GHG emissions and where mitigation actions should be prioritized. It is possible to calculate this, when the following numbers are known:</a:t>
            </a:r>
          </a:p>
          <a:p>
            <a:pPr marL="228600" lvl="0" indent="-228600">
              <a:buFont typeface="+mj-lt"/>
              <a:buAutoNum type="arabicPeriod"/>
            </a:pPr>
            <a:r>
              <a:rPr lang="en-GB" sz="1200" kern="1200" dirty="0" smtClean="0">
                <a:solidFill>
                  <a:schemeClr val="tx1"/>
                </a:solidFill>
                <a:effectLst/>
                <a:latin typeface="+mn-lt"/>
                <a:ea typeface="+mn-ea"/>
                <a:cs typeface="+mn-cs"/>
              </a:rPr>
              <a:t>Carbon density for each different forest type</a:t>
            </a:r>
          </a:p>
          <a:p>
            <a:pPr marL="228600" lvl="0" indent="-228600">
              <a:buFont typeface="+mj-lt"/>
              <a:buAutoNum type="arabicPeriod"/>
            </a:pPr>
            <a:r>
              <a:rPr lang="en-GB" sz="1200" kern="1200" dirty="0" smtClean="0">
                <a:solidFill>
                  <a:schemeClr val="tx1"/>
                </a:solidFill>
                <a:effectLst/>
                <a:latin typeface="+mn-lt"/>
                <a:ea typeface="+mn-ea"/>
                <a:cs typeface="+mn-cs"/>
              </a:rPr>
              <a:t>Additional carbon emissions related to specific drivers</a:t>
            </a:r>
          </a:p>
          <a:p>
            <a:endParaRPr lang="en-GB" sz="1200" kern="1200" dirty="0" smtClean="0">
              <a:solidFill>
                <a:schemeClr val="tx1"/>
              </a:solidFill>
              <a:effectLst/>
              <a:latin typeface="+mn-lt"/>
              <a:ea typeface="+mn-ea"/>
              <a:cs typeface="+mn-cs"/>
            </a:endParaRPr>
          </a:p>
          <a:p>
            <a:pPr marL="171450" indent="-171450">
              <a:buFont typeface="Calibri" panose="020F0502020204030204" pitchFamily="34" charset="0"/>
              <a:buChar char="−"/>
            </a:pPr>
            <a:r>
              <a:rPr lang="en-GB" sz="1200" kern="1200" dirty="0" smtClean="0">
                <a:solidFill>
                  <a:schemeClr val="tx1"/>
                </a:solidFill>
                <a:effectLst/>
                <a:latin typeface="+mn-lt"/>
                <a:ea typeface="+mn-ea"/>
                <a:cs typeface="+mn-cs"/>
              </a:rPr>
              <a:t>Carbon density has to be multiplied by the area of deforestation per driver, for each type of forest. This gives the total amount of carbon emissions for the different drivers per forest type.</a:t>
            </a:r>
          </a:p>
          <a:p>
            <a:pPr marL="171450" indent="-171450">
              <a:buFont typeface="Calibri" panose="020F0502020204030204" pitchFamily="34" charset="0"/>
              <a:buChar char="−"/>
            </a:pPr>
            <a:endParaRPr lang="en-GB" sz="1200" kern="1200" dirty="0" smtClean="0">
              <a:solidFill>
                <a:schemeClr val="tx1"/>
              </a:solidFill>
              <a:effectLst/>
              <a:latin typeface="+mn-lt"/>
              <a:ea typeface="+mn-ea"/>
              <a:cs typeface="+mn-cs"/>
            </a:endParaRPr>
          </a:p>
          <a:p>
            <a:pPr marL="171450" indent="-171450">
              <a:buFont typeface="Calibri" panose="020F0502020204030204" pitchFamily="34" charset="0"/>
              <a:buChar char="−"/>
            </a:pPr>
            <a:r>
              <a:rPr lang="en-GB" sz="1200" kern="1200" dirty="0" smtClean="0">
                <a:solidFill>
                  <a:schemeClr val="tx1"/>
                </a:solidFill>
                <a:effectLst/>
                <a:latin typeface="+mn-lt"/>
                <a:ea typeface="+mn-ea"/>
                <a:cs typeface="+mn-cs"/>
              </a:rPr>
              <a:t>Some drivers have additional carbon emissions, caused by the land use that follows deforestation. An example of this is agriculture. Additional amounts of carbon and other GHGs are emitted depending on the type of crops or livestock, management type, use of fire, fertilizer, and soil carbon content. These GHG emissions should be considered as well.</a:t>
            </a:r>
          </a:p>
          <a:p>
            <a:pPr marL="171450" indent="-171450">
              <a:buFontTx/>
              <a:buChar char="-"/>
            </a:pP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16</a:t>
            </a:fld>
            <a:endParaRPr lang="en-GB" dirty="0"/>
          </a:p>
        </p:txBody>
      </p:sp>
    </p:spTree>
    <p:extLst>
      <p:ext uri="{BB962C8B-B14F-4D97-AF65-F5344CB8AC3E}">
        <p14:creationId xmlns:p14="http://schemas.microsoft.com/office/powerpoint/2010/main" val="38068282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200" b="1" kern="1200" dirty="0" smtClean="0">
                <a:solidFill>
                  <a:schemeClr val="tx1"/>
                </a:solidFill>
                <a:effectLst/>
                <a:latin typeface="+mn-lt"/>
                <a:ea typeface="+mn-ea"/>
                <a:cs typeface="+mn-cs"/>
              </a:rPr>
              <a:t>Qualitative analysis by civil society</a:t>
            </a:r>
          </a:p>
          <a:p>
            <a:r>
              <a:rPr lang="en-GB" sz="1200" kern="1200" dirty="0" smtClean="0">
                <a:solidFill>
                  <a:schemeClr val="tx1"/>
                </a:solidFill>
                <a:effectLst/>
                <a:latin typeface="+mn-lt"/>
                <a:ea typeface="+mn-ea"/>
                <a:cs typeface="+mn-cs"/>
              </a:rPr>
              <a:t>The first qualitative analysis consisted of extensive literature review and interviews with experts. Four to seven experts from universities, local communities, the forestry sector, civil society, and NGOs with a focus on nature conservation were selected per province to give their individual opinions during workshops and interviews. In focus groups the experts discussed the drivers of deforestation and reached consensus on the most important drivers for each province. This resulted in a list with the 10 most important direct drivers and the 10 most important indirect drivers per province. The results for the separate provinces were then consolidated at the national level. Drivers were compared on a province-by-province basis. Common viewpoints were grouped into a family tree called “Stemma.” The different viewpoints received a score based on group trends. This resulted in a classification of the direct and indirect drivers of deforestation and forest degradation per province in order of importance.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analysis resulted in the following ranking of direct drivers of deforestation and forest degradation at the national level:</a:t>
            </a:r>
          </a:p>
          <a:p>
            <a:r>
              <a:rPr lang="en-GB" sz="1200" kern="1200" dirty="0" smtClean="0">
                <a:solidFill>
                  <a:schemeClr val="tx1"/>
                </a:solidFill>
                <a:effectLst/>
                <a:latin typeface="+mn-lt"/>
                <a:ea typeface="+mn-ea"/>
                <a:cs typeface="+mn-cs"/>
              </a:rPr>
              <a:t>1. Slash-and-burn agriculture practiced by farmers</a:t>
            </a:r>
          </a:p>
          <a:p>
            <a:r>
              <a:rPr lang="en-GB" sz="1200" kern="1200" dirty="0" smtClean="0">
                <a:solidFill>
                  <a:schemeClr val="tx1"/>
                </a:solidFill>
                <a:effectLst/>
                <a:latin typeface="+mn-lt"/>
                <a:ea typeface="+mn-ea"/>
                <a:cs typeface="+mn-cs"/>
              </a:rPr>
              <a:t>2. Local wood consumption</a:t>
            </a:r>
          </a:p>
          <a:p>
            <a:r>
              <a:rPr lang="en-GB" sz="1200" kern="1200" dirty="0" smtClean="0">
                <a:solidFill>
                  <a:schemeClr val="tx1"/>
                </a:solidFill>
                <a:effectLst/>
                <a:latin typeface="+mn-lt"/>
                <a:ea typeface="+mn-ea"/>
                <a:cs typeface="+mn-cs"/>
              </a:rPr>
              <a:t>3. Charcoal and fuel wood / firewood</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Indirect drivers of deforestation and forest degradation at the national level were ranked as follows: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 Population growth</a:t>
            </a:r>
          </a:p>
          <a:p>
            <a:r>
              <a:rPr lang="en-GB" sz="1200" kern="1200" dirty="0" smtClean="0">
                <a:solidFill>
                  <a:schemeClr val="tx1"/>
                </a:solidFill>
                <a:effectLst/>
                <a:latin typeface="+mn-lt"/>
                <a:ea typeface="+mn-ea"/>
                <a:cs typeface="+mn-cs"/>
              </a:rPr>
              <a:t>2. Poverty of local population (farmers)</a:t>
            </a:r>
          </a:p>
          <a:p>
            <a:r>
              <a:rPr lang="en-GB" sz="1200" kern="1200" dirty="0" smtClean="0">
                <a:solidFill>
                  <a:schemeClr val="tx1"/>
                </a:solidFill>
                <a:effectLst/>
                <a:latin typeface="+mn-lt"/>
                <a:ea typeface="+mn-ea"/>
                <a:cs typeface="+mn-cs"/>
              </a:rPr>
              <a:t>3. Administrative deficit</a:t>
            </a:r>
          </a:p>
          <a:p>
            <a:endParaRPr lang="en-GB" dirty="0" smtClean="0"/>
          </a:p>
          <a:p>
            <a:endParaRPr lang="en-GB" sz="1200" kern="1200" dirty="0" smtClean="0">
              <a:solidFill>
                <a:schemeClr val="tx1"/>
              </a:solidFill>
              <a:effectLst/>
              <a:latin typeface="+mn-lt"/>
              <a:ea typeface="+mn-ea"/>
              <a:cs typeface="+mn-cs"/>
            </a:endParaRPr>
          </a:p>
          <a:p>
            <a:pPr lvl="0"/>
            <a:r>
              <a:rPr lang="fr-FR" sz="1200" kern="1200" dirty="0" smtClean="0">
                <a:solidFill>
                  <a:schemeClr val="tx1"/>
                </a:solidFill>
                <a:effectLst/>
                <a:latin typeface="+mn-lt"/>
                <a:ea typeface="+mn-ea"/>
                <a:cs typeface="+mn-cs"/>
              </a:rPr>
              <a:t>Source:</a:t>
            </a:r>
          </a:p>
          <a:p>
            <a:pPr lvl="0"/>
            <a:r>
              <a:rPr lang="fr-FR" sz="1200" kern="1200" dirty="0" smtClean="0">
                <a:solidFill>
                  <a:schemeClr val="tx1"/>
                </a:solidFill>
                <a:effectLst/>
                <a:latin typeface="+mn-lt"/>
                <a:ea typeface="+mn-ea"/>
                <a:cs typeface="+mn-cs"/>
              </a:rPr>
              <a:t>MECNT</a:t>
            </a:r>
            <a:r>
              <a:rPr lang="fr-FR" sz="1200" kern="1200" baseline="0" dirty="0" smtClean="0">
                <a:solidFill>
                  <a:schemeClr val="tx1"/>
                </a:solidFill>
                <a:effectLst/>
                <a:latin typeface="+mn-lt"/>
                <a:ea typeface="+mn-ea"/>
                <a:cs typeface="+mn-cs"/>
              </a:rPr>
              <a:t> 2012a</a:t>
            </a:r>
            <a:r>
              <a:rPr lang="fr-FR" sz="1200" kern="120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3</a:t>
            </a:fld>
            <a:endParaRPr lang="en-GB" dirty="0"/>
          </a:p>
        </p:txBody>
      </p:sp>
    </p:spTree>
    <p:extLst>
      <p:ext uri="{BB962C8B-B14F-4D97-AF65-F5344CB8AC3E}">
        <p14:creationId xmlns:p14="http://schemas.microsoft.com/office/powerpoint/2010/main" val="1706655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b="1" kern="1200" dirty="0" smtClean="0">
                <a:solidFill>
                  <a:schemeClr val="tx1"/>
                </a:solidFill>
                <a:effectLst/>
                <a:latin typeface="+mn-lt"/>
                <a:ea typeface="+mn-ea"/>
                <a:cs typeface="+mn-cs"/>
              </a:rPr>
              <a:t>Qualitative analysis by UNEP</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Another qualitative study was carried out as part of the Post-Conflict Environmental Assessment (PCEA) of the Democratic Republic of Congo (DRC). The study had three main objectives:</a:t>
            </a:r>
          </a:p>
          <a:p>
            <a:pPr marL="171450" lvl="0" indent="-171450">
              <a:buFontTx/>
              <a:buChar char="-"/>
            </a:pPr>
            <a:r>
              <a:rPr lang="en-GB" sz="1200" kern="1200" dirty="0" smtClean="0">
                <a:solidFill>
                  <a:schemeClr val="tx1"/>
                </a:solidFill>
                <a:effectLst/>
                <a:latin typeface="+mn-lt"/>
                <a:ea typeface="+mn-ea"/>
                <a:cs typeface="+mn-cs"/>
              </a:rPr>
              <a:t>Determine the direct and indirect causes of deforestation and forest degradation in 40 sites across the different provinces of the DRC</a:t>
            </a:r>
          </a:p>
          <a:p>
            <a:pPr marL="171450" lvl="0" indent="-171450">
              <a:buFontTx/>
              <a:buChar char="-"/>
            </a:pPr>
            <a:r>
              <a:rPr lang="en-GB" sz="1200" kern="1200" dirty="0" smtClean="0">
                <a:solidFill>
                  <a:schemeClr val="tx1"/>
                </a:solidFill>
                <a:effectLst/>
                <a:latin typeface="+mn-lt"/>
                <a:ea typeface="+mn-ea"/>
                <a:cs typeface="+mn-cs"/>
              </a:rPr>
              <a:t>Analyze the trends of deforestation and forest degradation in the specific sites</a:t>
            </a:r>
          </a:p>
          <a:p>
            <a:pPr marL="171450" lvl="0" indent="-171450">
              <a:buFontTx/>
              <a:buChar char="-"/>
            </a:pPr>
            <a:r>
              <a:rPr lang="en-GB" sz="1200" kern="1200" dirty="0" smtClean="0">
                <a:solidFill>
                  <a:schemeClr val="tx1"/>
                </a:solidFill>
                <a:effectLst/>
                <a:latin typeface="+mn-lt"/>
                <a:ea typeface="+mn-ea"/>
                <a:cs typeface="+mn-cs"/>
              </a:rPr>
              <a:t>Integrate the results of the drivers analysis in the national REDD+ process, to support the development of the national strategy to develop response measures to reduce the effects of deforestation and or forest degradation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first analysis of existing maps with information on administrative units, forest cover, climate, forest concessions, changes in forest cover per decennium (based on satellite images analysis), land cover, and other regional maps pointed out the sites where deforestation and forest degradation was taking place. This resulted in a total of 40 sites, with an average of 3 sites per province. Through interviews and questionnaires, literature review and field observations, the following information was gathered for each site: GPS coordinates, a description of the landscape and the land-use activities of the site, photos from different angles showing the landscape, height of the site, history of deforestation, and causes of deforestation. For each site, interviews were held with different actors such as villages heads, farmers, members of civil society (local NGOs), provincial delegations, officials of international organizations,  and representatives of the informal sector and the private sector, thereby considering different age groups, gender, cultural background, and vulnerability. A total of 100 people were interviewed across the country. They all listed the three most important direct drivers and the three most important indirect drivers of deforestation. The information was compiled into reports of two to five pages per site, with codes for the various direct drivers of deforestation. Graphs and maps were created with use of statistical analysis in Excel and ArcGIS software to present to collected information for each site.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analysis resulted in the following ranking of direct drivers of deforestation and forest degradation at the national level:</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1. Slash-and-burn agriculture </a:t>
            </a:r>
          </a:p>
          <a:p>
            <a:r>
              <a:rPr lang="en-GB" sz="1200" kern="1200" dirty="0" smtClean="0">
                <a:solidFill>
                  <a:schemeClr val="tx1"/>
                </a:solidFill>
                <a:effectLst/>
                <a:latin typeface="+mn-lt"/>
                <a:ea typeface="+mn-ea"/>
                <a:cs typeface="+mn-cs"/>
              </a:rPr>
              <a:t>2. Charcoal production</a:t>
            </a:r>
          </a:p>
          <a:p>
            <a:r>
              <a:rPr lang="en-GB" sz="1200" kern="1200" dirty="0" smtClean="0">
                <a:solidFill>
                  <a:schemeClr val="tx1"/>
                </a:solidFill>
                <a:effectLst/>
                <a:latin typeface="+mn-lt"/>
                <a:ea typeface="+mn-ea"/>
                <a:cs typeface="+mn-cs"/>
              </a:rPr>
              <a:t>3. Causes related to demographics and phenomena such as wildfire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following is</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the ranking of indirect drivers of deforestation and forest degradation at the national level:</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1. Population fluctuation</a:t>
            </a:r>
          </a:p>
          <a:p>
            <a:r>
              <a:rPr lang="en-GB" sz="1200" kern="1200" dirty="0" smtClean="0">
                <a:solidFill>
                  <a:schemeClr val="tx1"/>
                </a:solidFill>
                <a:effectLst/>
                <a:latin typeface="+mn-lt"/>
                <a:ea typeface="+mn-ea"/>
                <a:cs typeface="+mn-cs"/>
              </a:rPr>
              <a:t>2. Institutional aspects (successive wars)</a:t>
            </a:r>
          </a:p>
          <a:p>
            <a:r>
              <a:rPr lang="en-GB" sz="1200" kern="1200" dirty="0" smtClean="0">
                <a:solidFill>
                  <a:schemeClr val="tx1"/>
                </a:solidFill>
                <a:effectLst/>
                <a:latin typeface="+mn-lt"/>
                <a:ea typeface="+mn-ea"/>
                <a:cs typeface="+mn-cs"/>
              </a:rPr>
              <a:t>3. Economic aspects (poverty, youth employment)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Apart from reaching consensus on the most prominent drivers of deforestation and forest degradation, the study also provided insights for developing a multifunctional vision on national forest zoning and planning and for developing and executing measures to affect deforestation and forest degradation. Building institutions and strengthen national leadership were mentioned as important aspects. </a:t>
            </a:r>
          </a:p>
          <a:p>
            <a:endParaRPr lang="en-GB"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Source: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Mahonghol</a:t>
            </a:r>
            <a:r>
              <a:rPr lang="fr-FR" sz="1200" kern="1200" baseline="0" dirty="0" smtClean="0">
                <a:solidFill>
                  <a:schemeClr val="tx1"/>
                </a:solidFill>
                <a:effectLst/>
                <a:latin typeface="+mn-lt"/>
                <a:ea typeface="+mn-ea"/>
                <a:cs typeface="+mn-cs"/>
              </a:rPr>
              <a:t> </a:t>
            </a:r>
            <a:r>
              <a:rPr lang="fr-FR" sz="1200" kern="1200" dirty="0" smtClean="0">
                <a:solidFill>
                  <a:schemeClr val="tx1"/>
                </a:solidFill>
                <a:effectLst/>
                <a:latin typeface="+mn-lt"/>
                <a:ea typeface="+mn-ea"/>
                <a:cs typeface="+mn-cs"/>
              </a:rPr>
              <a:t>2012. </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4</a:t>
            </a:fld>
            <a:endParaRPr lang="en-GB" dirty="0"/>
          </a:p>
        </p:txBody>
      </p:sp>
    </p:spTree>
    <p:extLst>
      <p:ext uri="{BB962C8B-B14F-4D97-AF65-F5344CB8AC3E}">
        <p14:creationId xmlns:p14="http://schemas.microsoft.com/office/powerpoint/2010/main" val="41648656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fr-FR" sz="1200" b="1" kern="1200" dirty="0" smtClean="0">
                <a:solidFill>
                  <a:schemeClr val="tx1"/>
                </a:solidFill>
                <a:effectLst/>
                <a:latin typeface="+mn-lt"/>
                <a:ea typeface="+mn-ea"/>
                <a:cs typeface="+mn-cs"/>
              </a:rPr>
              <a:t>Quantitative analysis by Université catholique de Louvain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 quantitative study the direct drivers of deforestation and forest degradation were analysed at national scale with use of statistical methods, thereby taking into account the spatial dimensions. Through modelling, the relation between the direct activities causing deforestation and forest degradation and various explanatory variables was analysed.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Estimation of deforestation and forest degradation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Deforestation, forest degradation, and reforestation and regeneration were calculated for 1,000 samples of 20 x 20 km of Landsat images (30 m resolution), for two time intervals from 1990 to 2000 and 2000- to 005. For each sample, the land cover was determined with use of object-based multitemporal segmentation, combined with nonsupervised classification. This automatic method resulted in six</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different land-cover classes. Each sample was subdivided into four subsample, in order to reflect the spatial variability. For these subsamples, deforestation and forest degradation was obtained and subsequently summed per sample. The land cover and land-cover changes were validated by 15 national experts.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Analysis of drivers of deforestation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Based on extensive literature research, 35 explanatory variables, which could potentially be direct or indirect drivers of deforestation and forest degradation, were identified. For all of these variables, spatially explicit information was available. They were grouped into eight different categories of drivers of deforestation and forest degradation: (1) infrastructure, (2) agriculture, (3) forest exploitation (direct drivers),</a:t>
            </a:r>
            <a:r>
              <a:rPr lang="en-GB" sz="1200" kern="1200" baseline="0" dirty="0" smtClean="0">
                <a:solidFill>
                  <a:schemeClr val="tx1"/>
                </a:solidFill>
                <a:effectLst/>
                <a:latin typeface="+mn-lt"/>
                <a:ea typeface="+mn-ea"/>
                <a:cs typeface="+mn-cs"/>
              </a:rPr>
              <a:t> (4)</a:t>
            </a:r>
            <a:r>
              <a:rPr lang="en-GB" sz="1200" kern="1200" dirty="0" smtClean="0">
                <a:solidFill>
                  <a:schemeClr val="tx1"/>
                </a:solidFill>
                <a:effectLst/>
                <a:latin typeface="+mn-lt"/>
                <a:ea typeface="+mn-ea"/>
                <a:cs typeface="+mn-cs"/>
              </a:rPr>
              <a:t> economic factors, (5) transport axes, (6) demographic factors, (7) sociopolitical factors, and (8) biophysical factors (indirect drivers). All data were compiled in ArcGIS, and the values for the different variables were calculated for a quarter of each sample site (10 x 10 km).</a:t>
            </a:r>
          </a:p>
          <a:p>
            <a:r>
              <a:rPr lang="en-GB" sz="1200" kern="1200" dirty="0" smtClean="0">
                <a:solidFill>
                  <a:schemeClr val="tx1"/>
                </a:solidFill>
                <a:effectLst/>
                <a:latin typeface="+mn-lt"/>
                <a:ea typeface="+mn-ea"/>
                <a:cs typeface="+mn-cs"/>
              </a:rPr>
              <a:t> </a:t>
            </a:r>
          </a:p>
          <a:p>
            <a:r>
              <a:rPr lang="en-GB" sz="1200" b="0" kern="1200" dirty="0" smtClean="0">
                <a:solidFill>
                  <a:schemeClr val="tx1"/>
                </a:solidFill>
                <a:effectLst/>
                <a:latin typeface="+mn-lt"/>
                <a:ea typeface="+mn-ea"/>
                <a:cs typeface="+mn-cs"/>
              </a:rPr>
              <a:t>Sources: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kern="1200" dirty="0" smtClean="0">
                <a:solidFill>
                  <a:schemeClr val="tx1"/>
                </a:solidFill>
                <a:effectLst/>
                <a:latin typeface="+mn-lt"/>
                <a:ea typeface="+mn-ea"/>
                <a:cs typeface="+mn-cs"/>
              </a:rPr>
              <a:t>MECNT 2012b;</a:t>
            </a:r>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Defourny, Delhage, and Kibambe Lubamba 2011. </a:t>
            </a:r>
          </a:p>
        </p:txBody>
      </p:sp>
      <p:sp>
        <p:nvSpPr>
          <p:cNvPr id="4" name="Slide Number Placeholder 3"/>
          <p:cNvSpPr>
            <a:spLocks noGrp="1"/>
          </p:cNvSpPr>
          <p:nvPr>
            <p:ph type="sldNum" sz="quarter" idx="10"/>
          </p:nvPr>
        </p:nvSpPr>
        <p:spPr/>
        <p:txBody>
          <a:bodyPr/>
          <a:lstStyle/>
          <a:p>
            <a:fld id="{02599C58-F26E-484C-B158-D7CF572B4912}" type="slidenum">
              <a:rPr lang="en-GB" smtClean="0"/>
              <a:pPr/>
              <a:t>5</a:t>
            </a:fld>
            <a:endParaRPr lang="en-GB" dirty="0"/>
          </a:p>
        </p:txBody>
      </p:sp>
    </p:spTree>
    <p:extLst>
      <p:ext uri="{BB962C8B-B14F-4D97-AF65-F5344CB8AC3E}">
        <p14:creationId xmlns:p14="http://schemas.microsoft.com/office/powerpoint/2010/main" val="2554625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Two different regression models (univariate and multivariate) were used to identify the main drivers of deforestation and forest degradation in each sample site for the two different time periods: 1990–2000 and 2000–2005. Samples were analysed only when they contained a forest area of more than 25%.</a:t>
            </a: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Univariate statistical analysis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Univariate statistical analysis was used to calculate the correlation between each of the explanatory variables and the areas of deforestation and forest degradation. With use of the Pearson correlation coefficient the existence of linear relationships was examined. This was done both for net and gross deforestation and forest degradation.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variables which were most correlated with gross deforestation and forest degradation were the following: (1) area of agricultural (rural) complex, (2) population growth, (3) degraded forest, (4) roads, (5) forest fragmentation, (6) distance to agricultural zones, and (7) density of villages. However, the contribution of each variable differed per region.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Multivariate statistical analysis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Four different approaches were used to select the variables that were included in the multivariate regression models. These included exhaustive, forward, backward, and step-wise analyses. Different combinations of variables were tested in multivariate regression models By removing correlated and nonsignificant variables the models were refined. Multivariate statistical analysis was used to create explanatory models for combinations of direct and indirect drivers of deforestation. Modelling was done on a national scale and on a subnational scale for 11 regions based on WWF (</a:t>
            </a:r>
            <a:r>
              <a:rPr lang="en-GB" i="1" dirty="0" smtClean="0"/>
              <a:t>World Wildlife Fund) </a:t>
            </a:r>
            <a:r>
              <a:rPr lang="en-GB" sz="1200" kern="1200" dirty="0" smtClean="0">
                <a:solidFill>
                  <a:schemeClr val="tx1"/>
                </a:solidFill>
                <a:effectLst/>
                <a:latin typeface="+mn-lt"/>
                <a:ea typeface="+mn-ea"/>
                <a:cs typeface="+mn-cs"/>
              </a:rPr>
              <a:t>ecoregions and different land uses, in order to take the diversity and local characteristics into account.</a:t>
            </a: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6</a:t>
            </a:fld>
            <a:endParaRPr lang="en-GB" dirty="0"/>
          </a:p>
        </p:txBody>
      </p:sp>
    </p:spTree>
    <p:extLst>
      <p:ext uri="{BB962C8B-B14F-4D97-AF65-F5344CB8AC3E}">
        <p14:creationId xmlns:p14="http://schemas.microsoft.com/office/powerpoint/2010/main" val="25160729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The slide shows</a:t>
            </a:r>
            <a:r>
              <a:rPr lang="en-GB" sz="1200" kern="1200" baseline="0" dirty="0" smtClean="0">
                <a:solidFill>
                  <a:schemeClr val="tx1"/>
                </a:solidFill>
                <a:effectLst/>
                <a:latin typeface="+mn-lt"/>
                <a:ea typeface="+mn-ea"/>
                <a:cs typeface="+mn-cs"/>
              </a:rPr>
              <a:t> the m</a:t>
            </a:r>
            <a:r>
              <a:rPr lang="en-GB" sz="1200" kern="1200" dirty="0" smtClean="0">
                <a:solidFill>
                  <a:schemeClr val="tx1"/>
                </a:solidFill>
                <a:effectLst/>
                <a:latin typeface="+mn-lt"/>
                <a:ea typeface="+mn-ea"/>
                <a:cs typeface="+mn-cs"/>
              </a:rPr>
              <a:t>ost important direct drivers, explanatory factors, and indirect drivers of deforestation listed in order of importance</a:t>
            </a:r>
            <a:r>
              <a:rPr lang="en-GB" sz="1200" kern="1200" baseline="0" dirty="0" smtClean="0">
                <a:solidFill>
                  <a:schemeClr val="tx1"/>
                </a:solidFill>
                <a:effectLst/>
                <a:latin typeface="+mn-lt"/>
                <a:ea typeface="+mn-ea"/>
                <a:cs typeface="+mn-cs"/>
              </a:rPr>
              <a:t> (</a:t>
            </a:r>
            <a:r>
              <a:rPr lang="en-GB" sz="1200" b="1" i="1" kern="1200" baseline="0" dirty="0" smtClean="0">
                <a:solidFill>
                  <a:schemeClr val="tx1"/>
                </a:solidFill>
                <a:effectLst/>
                <a:latin typeface="+mn-lt"/>
                <a:ea typeface="+mn-ea"/>
                <a:cs typeface="+mn-cs"/>
              </a:rPr>
              <a:t>not </a:t>
            </a:r>
            <a:r>
              <a:rPr lang="en-GB" sz="1200" kern="1200" baseline="0" dirty="0" smtClean="0">
                <a:solidFill>
                  <a:schemeClr val="tx1"/>
                </a:solidFill>
                <a:effectLst/>
                <a:latin typeface="+mn-lt"/>
                <a:ea typeface="+mn-ea"/>
                <a:cs typeface="+mn-cs"/>
              </a:rPr>
              <a:t>in relation to each other).</a:t>
            </a:r>
            <a:endParaRPr lang="en-GB" sz="1200" kern="120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effectLst/>
              <a:latin typeface="+mn-lt"/>
              <a:ea typeface="+mn-ea"/>
              <a:cs typeface="+mn-cs"/>
            </a:endParaRPr>
          </a:p>
          <a:p>
            <a:pPr marL="171450" indent="-171450">
              <a:buFont typeface="Calibri" panose="020F0502020204030204" pitchFamily="34" charset="0"/>
              <a:buChar char="−"/>
            </a:pPr>
            <a:r>
              <a:rPr lang="en-GB" sz="1200" kern="1200" dirty="0" smtClean="0">
                <a:solidFill>
                  <a:schemeClr val="tx1"/>
                </a:solidFill>
                <a:effectLst/>
                <a:latin typeface="+mn-lt"/>
                <a:ea typeface="+mn-ea"/>
                <a:cs typeface="+mn-cs"/>
              </a:rPr>
              <a:t>Direct drivers varied per province. However, consolidated at national level, both qualitative studies showed that the most important direct driver of deforestation was slash-and-burn agriculture. Other prominent activities were local wood consumption, fuel wood collection, charcoal production, and mining. The studies found that most deforestation activities were practiced by rural people for their subsistence and financial needs. These are mainly small-scale activities but are sometimes practiced at large scale and/or at high intensity. </a:t>
            </a:r>
          </a:p>
          <a:p>
            <a:pPr marL="0" indent="0">
              <a:buFont typeface="Calibri" panose="020F0502020204030204" pitchFamily="34" charset="0"/>
              <a:buNone/>
            </a:pPr>
            <a:endParaRPr lang="en-GB" sz="1200" kern="1200" dirty="0" smtClean="0">
              <a:solidFill>
                <a:schemeClr val="tx1"/>
              </a:solidFill>
              <a:effectLst/>
              <a:latin typeface="+mn-lt"/>
              <a:ea typeface="+mn-ea"/>
              <a:cs typeface="+mn-cs"/>
            </a:endParaRPr>
          </a:p>
          <a:p>
            <a:pPr marL="171450" indent="-171450">
              <a:buFont typeface="Calibri" panose="020F0502020204030204" pitchFamily="34" charset="0"/>
              <a:buChar char="−"/>
            </a:pPr>
            <a:r>
              <a:rPr lang="en-GB" sz="1200" kern="1200" dirty="0" smtClean="0">
                <a:solidFill>
                  <a:schemeClr val="tx1"/>
                </a:solidFill>
                <a:effectLst/>
                <a:latin typeface="+mn-lt"/>
                <a:ea typeface="+mn-ea"/>
                <a:cs typeface="+mn-cs"/>
              </a:rPr>
              <a:t>The most important indirect driver, found by both qualitative studies, was population growth. A</a:t>
            </a:r>
            <a:r>
              <a:rPr lang="en-GB" sz="1200" kern="1200" baseline="0" dirty="0" smtClean="0">
                <a:solidFill>
                  <a:schemeClr val="tx1"/>
                </a:solidFill>
                <a:effectLst/>
                <a:latin typeface="+mn-lt"/>
                <a:ea typeface="+mn-ea"/>
                <a:cs typeface="+mn-cs"/>
              </a:rPr>
              <a:t> w</a:t>
            </a:r>
            <a:r>
              <a:rPr lang="en-GB" sz="1200" kern="1200" dirty="0" smtClean="0">
                <a:solidFill>
                  <a:schemeClr val="tx1"/>
                </a:solidFill>
                <a:effectLst/>
                <a:latin typeface="+mn-lt"/>
                <a:ea typeface="+mn-ea"/>
                <a:cs typeface="+mn-cs"/>
              </a:rPr>
              <a:t>eak institutional framework due to the political situation (civil wars</a:t>
            </a:r>
            <a:r>
              <a:rPr lang="en-GB" sz="1200" kern="1200" baseline="0" dirty="0" smtClean="0">
                <a:solidFill>
                  <a:schemeClr val="tx1"/>
                </a:solidFill>
                <a:effectLst/>
                <a:latin typeface="+mn-lt"/>
                <a:ea typeface="+mn-ea"/>
                <a:cs typeface="+mn-cs"/>
              </a:rPr>
              <a:t> and</a:t>
            </a:r>
            <a:r>
              <a:rPr lang="en-GB" sz="1200" kern="1200" dirty="0" smtClean="0">
                <a:solidFill>
                  <a:schemeClr val="tx1"/>
                </a:solidFill>
                <a:effectLst/>
                <a:latin typeface="+mn-lt"/>
                <a:ea typeface="+mn-ea"/>
                <a:cs typeface="+mn-cs"/>
              </a:rPr>
              <a:t> bad governance) and difficult economic environment (economic crisis, unemployment, and poverty) accelerated deforestation activities. Other indirect drivers were infrastructure creation and urbanization.</a:t>
            </a:r>
          </a:p>
          <a:p>
            <a:pPr marL="0" indent="0">
              <a:buFont typeface="Calibri" panose="020F0502020204030204" pitchFamily="34" charset="0"/>
              <a:buNone/>
            </a:pPr>
            <a:endParaRPr lang="en-GB" sz="1200" kern="1200" dirty="0" smtClean="0">
              <a:solidFill>
                <a:schemeClr val="tx1"/>
              </a:solidFill>
              <a:effectLst/>
              <a:latin typeface="+mn-lt"/>
              <a:ea typeface="+mn-ea"/>
              <a:cs typeface="+mn-cs"/>
            </a:endParaRPr>
          </a:p>
          <a:p>
            <a:pPr marL="171450" indent="-171450">
              <a:buFont typeface="Calibri" panose="020F0502020204030204" pitchFamily="34" charset="0"/>
              <a:buChar char="−"/>
            </a:pPr>
            <a:r>
              <a:rPr lang="en-GB" sz="1200" kern="1200" dirty="0" smtClean="0">
                <a:solidFill>
                  <a:schemeClr val="tx1"/>
                </a:solidFill>
                <a:effectLst/>
                <a:latin typeface="+mn-lt"/>
                <a:ea typeface="+mn-ea"/>
                <a:cs typeface="+mn-cs"/>
              </a:rPr>
              <a:t>Deforestation was strongly correlated to biophysical explanatory factors such as the presence of degraded forests and occurrence of forest fragmentation. Hence, the drivers of deforestation were the same as the drivers of forest degradation. Other factors, such as agriculture (distance to rural complexes), transportation, roads, and population growth also showed a high correlation with deforestation and forest degradation.</a:t>
            </a:r>
          </a:p>
          <a:p>
            <a:pPr marL="0" indent="0">
              <a:buFont typeface="Calibri" panose="020F0502020204030204" pitchFamily="34" charset="0"/>
              <a:buNone/>
            </a:pPr>
            <a:endParaRPr lang="en-GB" sz="1200" kern="1200" dirty="0" smtClean="0">
              <a:solidFill>
                <a:schemeClr val="tx1"/>
              </a:solidFill>
              <a:effectLst/>
              <a:latin typeface="+mn-lt"/>
              <a:ea typeface="+mn-ea"/>
              <a:cs typeface="+mn-cs"/>
            </a:endParaRPr>
          </a:p>
          <a:p>
            <a:pPr marL="171450" indent="-171450">
              <a:buFont typeface="Calibri" panose="020F0502020204030204" pitchFamily="34" charset="0"/>
              <a:buChar char="−"/>
            </a:pPr>
            <a:r>
              <a:rPr lang="en-GB" sz="1200" kern="1200" dirty="0" smtClean="0">
                <a:solidFill>
                  <a:schemeClr val="tx1"/>
                </a:solidFill>
                <a:effectLst/>
                <a:latin typeface="+mn-lt"/>
                <a:ea typeface="+mn-ea"/>
                <a:cs typeface="+mn-cs"/>
              </a:rPr>
              <a:t>Due to the heterogeneity in drivers per province, it is important that the REDD+ strategy and action plans are focused at the subnational level to tackle the single drivers of deforestation that are active in each province.</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7</a:t>
            </a:fld>
            <a:endParaRPr lang="en-GB" dirty="0"/>
          </a:p>
        </p:txBody>
      </p:sp>
    </p:spTree>
    <p:extLst>
      <p:ext uri="{BB962C8B-B14F-4D97-AF65-F5344CB8AC3E}">
        <p14:creationId xmlns:p14="http://schemas.microsoft.com/office/powerpoint/2010/main" val="1591020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lnSpc>
                <a:spcPct val="115000"/>
              </a:lnSpc>
              <a:spcAft>
                <a:spcPts val="0"/>
              </a:spcAft>
            </a:pPr>
            <a:r>
              <a:rPr lang="en-GB" sz="1200" dirty="0" smtClean="0">
                <a:effectLst/>
                <a:latin typeface="Times New Roman"/>
                <a:ea typeface="Times New Roman"/>
                <a:cs typeface="Times New Roman"/>
              </a:rPr>
              <a:t>In a recent study, three different forest definitions were used to analyse the direct drivers of deforestation for Indonesia. Drivers analysis was performed based on a time-series analysis of four different land-cover maps, using postforest land use as an indicator for direct drivers of deforestation (Romijn et al. 2013).</a:t>
            </a:r>
            <a:endParaRPr lang="en-GB" sz="1100" dirty="0" smtClean="0">
              <a:effectLst/>
              <a:latin typeface="+mn-lt"/>
              <a:ea typeface="Times New Roman"/>
              <a:cs typeface="Times New Roman"/>
            </a:endParaRPr>
          </a:p>
          <a:p>
            <a:pPr algn="just">
              <a:lnSpc>
                <a:spcPct val="115000"/>
              </a:lnSpc>
              <a:spcAft>
                <a:spcPts val="0"/>
              </a:spcAft>
            </a:pPr>
            <a:r>
              <a:rPr lang="en-GB" sz="1200" dirty="0" smtClean="0">
                <a:effectLst/>
                <a:latin typeface="Times New Roman"/>
                <a:ea typeface="Times New Roman"/>
                <a:cs typeface="Times New Roman"/>
              </a:rPr>
              <a:t> </a:t>
            </a:r>
            <a:endParaRPr lang="en-GB" sz="1100" dirty="0" smtClean="0">
              <a:effectLst/>
              <a:latin typeface="+mn-lt"/>
              <a:ea typeface="Times New Roman"/>
              <a:cs typeface="Times New Roman"/>
            </a:endParaRPr>
          </a:p>
          <a:p>
            <a:pPr algn="just">
              <a:lnSpc>
                <a:spcPct val="115000"/>
              </a:lnSpc>
              <a:spcAft>
                <a:spcPts val="0"/>
              </a:spcAft>
            </a:pPr>
            <a:r>
              <a:rPr lang="en-GB" sz="1200" dirty="0" smtClean="0">
                <a:effectLst/>
                <a:latin typeface="Times New Roman"/>
                <a:ea typeface="Times New Roman"/>
                <a:cs typeface="Times New Roman"/>
              </a:rPr>
              <a:t>This country example explains the different steps that were needed to derive quantitative driver information based on land-cover maps for Indonesia.</a:t>
            </a:r>
            <a:endParaRPr lang="en-GB" sz="1100" dirty="0" smtClean="0">
              <a:effectLst/>
              <a:latin typeface="+mn-lt"/>
              <a:ea typeface="Times New Roman"/>
              <a:cs typeface="Times New Roman"/>
            </a:endParaRPr>
          </a:p>
          <a:p>
            <a:pPr marL="0" indent="0">
              <a:buFontTx/>
              <a:buNone/>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8</a:t>
            </a:fld>
            <a:endParaRPr lang="en-GB" dirty="0"/>
          </a:p>
        </p:txBody>
      </p:sp>
    </p:spTree>
    <p:extLst>
      <p:ext uri="{BB962C8B-B14F-4D97-AF65-F5344CB8AC3E}">
        <p14:creationId xmlns:p14="http://schemas.microsoft.com/office/powerpoint/2010/main" val="1134155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b="1" kern="1200" dirty="0" smtClean="0">
                <a:solidFill>
                  <a:schemeClr val="tx1"/>
                </a:solidFill>
                <a:effectLst/>
                <a:latin typeface="+mn-lt"/>
                <a:ea typeface="+mn-ea"/>
                <a:cs typeface="+mn-cs"/>
              </a:rPr>
              <a:t>Step 1. Starting point: land-cover maps for four points in time</a:t>
            </a:r>
          </a:p>
          <a:p>
            <a:pPr marL="171450" indent="-171450">
              <a:buFontTx/>
              <a:buChar char="-"/>
            </a:pPr>
            <a:r>
              <a:rPr lang="en-GB" sz="1200" kern="1200" dirty="0" smtClean="0">
                <a:solidFill>
                  <a:schemeClr val="tx1"/>
                </a:solidFill>
                <a:effectLst/>
                <a:latin typeface="+mn-lt"/>
                <a:ea typeface="+mn-ea"/>
                <a:cs typeface="+mn-cs"/>
              </a:rPr>
              <a:t>Land cover maps were available from the Ministry of Forestry (MOFOR) in Indonesia for the years 2000, 2003, 2006, and 2009. They were derived through visual classification of mosaic Landsat TM/ETM+ satellite data (30m x 30m resolution).</a:t>
            </a:r>
          </a:p>
          <a:p>
            <a:pPr marL="0" indent="0">
              <a:buFontTx/>
              <a:buNone/>
            </a:pPr>
            <a:endParaRPr lang="en-GB" sz="1200" kern="1200" dirty="0" smtClean="0">
              <a:solidFill>
                <a:schemeClr val="tx1"/>
              </a:solidFill>
              <a:effectLst/>
              <a:latin typeface="+mn-lt"/>
              <a:ea typeface="+mn-ea"/>
              <a:cs typeface="+mn-cs"/>
            </a:endParaRPr>
          </a:p>
          <a:p>
            <a:pPr marL="171450" indent="-171450">
              <a:buFontTx/>
              <a:buChar char="-"/>
            </a:pPr>
            <a:r>
              <a:rPr lang="en-GB" sz="1200" kern="1200" dirty="0" smtClean="0">
                <a:solidFill>
                  <a:schemeClr val="tx1"/>
                </a:solidFill>
                <a:effectLst/>
                <a:latin typeface="+mn-lt"/>
                <a:ea typeface="+mn-ea"/>
                <a:cs typeface="+mn-cs"/>
              </a:rPr>
              <a:t>This</a:t>
            </a:r>
            <a:r>
              <a:rPr lang="en-GB" sz="1200" kern="1200" baseline="0" dirty="0" smtClean="0">
                <a:solidFill>
                  <a:schemeClr val="tx1"/>
                </a:solidFill>
                <a:effectLst/>
                <a:latin typeface="+mn-lt"/>
                <a:ea typeface="+mn-ea"/>
                <a:cs typeface="+mn-cs"/>
              </a:rPr>
              <a:t> animation shows the land-cover changes throughout these four points in time.</a:t>
            </a:r>
          </a:p>
          <a:p>
            <a:pPr marL="171450" indent="-171450">
              <a:buFontTx/>
              <a:buChar char="-"/>
            </a:pPr>
            <a:endParaRPr lang="en-GB" sz="1200" kern="1200" baseline="0" dirty="0" smtClean="0">
              <a:solidFill>
                <a:schemeClr val="tx1"/>
              </a:solidFill>
              <a:effectLst/>
              <a:latin typeface="+mn-lt"/>
              <a:ea typeface="+mn-ea"/>
              <a:cs typeface="+mn-cs"/>
            </a:endParaRPr>
          </a:p>
          <a:p>
            <a:pPr marL="0" indent="0">
              <a:buFontTx/>
              <a:buNone/>
            </a:pPr>
            <a:r>
              <a:rPr lang="en-GB" sz="1200" kern="1200" baseline="0" dirty="0" smtClean="0">
                <a:solidFill>
                  <a:schemeClr val="tx1"/>
                </a:solidFill>
                <a:effectLst/>
                <a:latin typeface="+mn-lt"/>
                <a:ea typeface="+mn-ea"/>
                <a:cs typeface="+mn-cs"/>
              </a:rPr>
              <a:t>Source:</a:t>
            </a:r>
          </a:p>
          <a:p>
            <a:pPr marL="0" indent="0">
              <a:buFontTx/>
              <a:buNone/>
            </a:pPr>
            <a:r>
              <a:rPr lang="en-GB" sz="1200" kern="1200" baseline="0" dirty="0" smtClean="0">
                <a:solidFill>
                  <a:schemeClr val="tx1"/>
                </a:solidFill>
                <a:effectLst/>
                <a:latin typeface="+mn-lt"/>
                <a:ea typeface="+mn-ea"/>
                <a:cs typeface="+mn-cs"/>
              </a:rPr>
              <a:t>The analysis shown in this example was based on a study by </a:t>
            </a:r>
            <a:r>
              <a:rPr lang="en-GB" sz="1200" dirty="0" smtClean="0">
                <a:effectLst/>
                <a:latin typeface="Times New Roman"/>
                <a:ea typeface="Times New Roman"/>
                <a:cs typeface="Times New Roman"/>
              </a:rPr>
              <a:t>Romijn et al. 2013.</a:t>
            </a:r>
          </a:p>
          <a:p>
            <a:pPr marL="0" indent="0">
              <a:buFontTx/>
              <a:buNone/>
            </a:pPr>
            <a:endParaRPr lang="en-GB" sz="1200" kern="1200" baseline="0" dirty="0" smtClean="0">
              <a:solidFill>
                <a:schemeClr val="tx1"/>
              </a:solidFill>
              <a:effectLst/>
              <a:latin typeface="Times New Roman"/>
              <a:ea typeface="+mn-ea"/>
              <a:cs typeface="Times New Roman"/>
            </a:endParaRPr>
          </a:p>
          <a:p>
            <a:endParaRPr lang="en-GB" dirty="0"/>
          </a:p>
        </p:txBody>
      </p:sp>
      <p:sp>
        <p:nvSpPr>
          <p:cNvPr id="4" name="Slide Number Placeholder 3"/>
          <p:cNvSpPr>
            <a:spLocks noGrp="1"/>
          </p:cNvSpPr>
          <p:nvPr>
            <p:ph type="sldNum" sz="quarter" idx="10"/>
          </p:nvPr>
        </p:nvSpPr>
        <p:spPr/>
        <p:txBody>
          <a:bodyPr/>
          <a:lstStyle/>
          <a:p>
            <a:fld id="{02599C58-F26E-484C-B158-D7CF572B4912}" type="slidenum">
              <a:rPr lang="en-GB" smtClean="0"/>
              <a:pPr/>
              <a:t>9</a:t>
            </a:fld>
            <a:endParaRPr lang="en-GB" dirty="0"/>
          </a:p>
        </p:txBody>
      </p:sp>
    </p:spTree>
    <p:extLst>
      <p:ext uri="{BB962C8B-B14F-4D97-AF65-F5344CB8AC3E}">
        <p14:creationId xmlns:p14="http://schemas.microsoft.com/office/powerpoint/2010/main" val="27609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kern="1200" dirty="0" smtClean="0">
                <a:solidFill>
                  <a:schemeClr val="tx1"/>
                </a:solidFill>
                <a:effectLst/>
                <a:latin typeface="+mn-lt"/>
                <a:ea typeface="+mn-ea"/>
                <a:cs typeface="+mn-cs"/>
              </a:rPr>
              <a:t>The maps consisted of 22 different land-cover classes. Here</a:t>
            </a:r>
            <a:r>
              <a:rPr lang="en-GB" sz="1200" kern="1200" baseline="0" dirty="0" smtClean="0">
                <a:solidFill>
                  <a:schemeClr val="tx1"/>
                </a:solidFill>
                <a:effectLst/>
                <a:latin typeface="+mn-lt"/>
                <a:ea typeface="+mn-ea"/>
                <a:cs typeface="+mn-cs"/>
              </a:rPr>
              <a:t> they are grouped under “primary forest,” “degraded forest,” and “nonforest.”</a:t>
            </a:r>
          </a:p>
          <a:p>
            <a:pPr marL="171450" indent="-171450">
              <a:buFontTx/>
              <a:buChar char="-"/>
            </a:pPr>
            <a:endParaRPr lang="en-GB" sz="1200" kern="1200" baseline="0" dirty="0" smtClean="0">
              <a:solidFill>
                <a:schemeClr val="tx1"/>
              </a:solidFill>
              <a:effectLst/>
              <a:latin typeface="+mn-lt"/>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solidFill>
                  <a:schemeClr val="tx1"/>
                </a:solidFill>
                <a:effectLst/>
                <a:latin typeface="+mn-lt"/>
                <a:ea typeface="+mn-ea"/>
                <a:cs typeface="+mn-cs"/>
              </a:rPr>
              <a:t>Before starting the analysis, a decision has to be made on the definition of </a:t>
            </a:r>
            <a:r>
              <a:rPr lang="en-GB" sz="1200" i="1" kern="1200" dirty="0" smtClean="0">
                <a:solidFill>
                  <a:schemeClr val="tx1"/>
                </a:solidFill>
                <a:effectLst/>
                <a:latin typeface="+mn-lt"/>
                <a:ea typeface="+mn-ea"/>
                <a:cs typeface="+mn-cs"/>
              </a:rPr>
              <a:t>forest</a:t>
            </a:r>
            <a:r>
              <a:rPr lang="en-GB" sz="1200" kern="1200" dirty="0" smtClean="0">
                <a:solidFill>
                  <a:schemeClr val="tx1"/>
                </a:solidFill>
                <a:effectLst/>
                <a:latin typeface="+mn-lt"/>
                <a:ea typeface="+mn-ea"/>
                <a:cs typeface="+mn-cs"/>
              </a:rPr>
              <a:t>, as this can have consequences on estimating areas of deforestation. This example employs the FAO forest definition, which defines forest as an area of &gt; 0.5 ha, with tree canopy cover &gt;10% and trees &gt; 5m (or able to reach a height of &gt; 5m), with forest being the predominant land use in the area.</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dirty="0" smtClean="0">
              <a:solidFill>
                <a:schemeClr val="tx1"/>
              </a:solidFill>
              <a:effectLst/>
              <a:latin typeface="+mn-lt"/>
              <a:ea typeface="+mn-ea"/>
              <a:cs typeface="+mn-cs"/>
            </a:endParaRPr>
          </a:p>
          <a:p>
            <a:pPr marL="171450" indent="-171450">
              <a:buFontTx/>
              <a:buChar char="-"/>
            </a:pPr>
            <a:r>
              <a:rPr lang="en-GB" sz="1200" kern="1200" baseline="0" dirty="0" smtClean="0">
                <a:solidFill>
                  <a:schemeClr val="tx1"/>
                </a:solidFill>
                <a:effectLst/>
                <a:latin typeface="+mn-lt"/>
                <a:ea typeface="+mn-ea"/>
                <a:cs typeface="+mn-cs"/>
              </a:rPr>
              <a:t>The FAO forest definition was used not only to make this classification of forest types but also to map and quantify deforestation. </a:t>
            </a:r>
            <a:r>
              <a:rPr lang="en-GB" sz="1200" kern="1200" dirty="0" smtClean="0">
                <a:solidFill>
                  <a:schemeClr val="tx1"/>
                </a:solidFill>
                <a:effectLst/>
                <a:latin typeface="+mn-lt"/>
                <a:ea typeface="+mn-ea"/>
                <a:cs typeface="+mn-cs"/>
              </a:rPr>
              <a:t>Following the FAO definition, nine different land-cover types were classified as forest: three of which were primary forest and six of which were degraded forest types. </a:t>
            </a: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GB" sz="1200" kern="1200" baseline="0" dirty="0" smtClean="0">
              <a:solidFill>
                <a:schemeClr val="tx1"/>
              </a:solidFill>
              <a:effectLst/>
              <a:latin typeface="+mn-lt"/>
              <a:ea typeface="+mn-ea"/>
              <a:cs typeface="+mn-cs"/>
            </a:endParaRPr>
          </a:p>
          <a:p>
            <a:pPr marL="171450" indent="-171450">
              <a:buFontTx/>
              <a:buChar char="-"/>
            </a:pPr>
            <a:endParaRPr lang="en-GB"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02599C58-F26E-484C-B158-D7CF572B4912}" type="slidenum">
              <a:rPr lang="en-GB" smtClean="0"/>
              <a:pPr/>
              <a:t>10</a:t>
            </a:fld>
            <a:endParaRPr lang="en-GB" dirty="0"/>
          </a:p>
        </p:txBody>
      </p:sp>
    </p:spTree>
    <p:extLst>
      <p:ext uri="{BB962C8B-B14F-4D97-AF65-F5344CB8AC3E}">
        <p14:creationId xmlns:p14="http://schemas.microsoft.com/office/powerpoint/2010/main" val="2053516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el 1"/>
          <p:cNvSpPr>
            <a:spLocks noGrp="1"/>
          </p:cNvSpPr>
          <p:nvPr>
            <p:ph type="title"/>
          </p:nvPr>
        </p:nvSpPr>
        <p:spPr>
          <a:xfrm>
            <a:off x="491643" y="230188"/>
            <a:ext cx="8442796" cy="839787"/>
          </a:xfrm>
        </p:spPr>
        <p:txBody>
          <a:bodyPr/>
          <a:lstStyle/>
          <a:p>
            <a:r>
              <a:rPr lang="en-GB" dirty="0" err="1" smtClean="0"/>
              <a:t>Klik</a:t>
            </a:r>
            <a:r>
              <a:rPr lang="en-GB" dirty="0" smtClean="0"/>
              <a:t> </a:t>
            </a:r>
            <a:r>
              <a:rPr lang="en-GB" dirty="0" err="1" smtClean="0"/>
              <a:t>om</a:t>
            </a:r>
            <a:r>
              <a:rPr lang="en-GB" dirty="0" smtClean="0"/>
              <a:t> de </a:t>
            </a:r>
            <a:r>
              <a:rPr lang="en-GB" dirty="0" err="1" smtClean="0"/>
              <a:t>stijl</a:t>
            </a:r>
            <a:r>
              <a:rPr lang="en-GB" dirty="0" smtClean="0"/>
              <a:t> </a:t>
            </a:r>
            <a:r>
              <a:rPr lang="en-GB" dirty="0" err="1" smtClean="0"/>
              <a:t>te</a:t>
            </a:r>
            <a:r>
              <a:rPr lang="en-GB" dirty="0" smtClean="0"/>
              <a:t> </a:t>
            </a:r>
            <a:r>
              <a:rPr lang="en-GB" dirty="0" err="1" smtClean="0"/>
              <a:t>bewerken</a:t>
            </a:r>
            <a:endParaRPr lang="en-GB" dirty="0"/>
          </a:p>
        </p:txBody>
      </p:sp>
      <p:sp>
        <p:nvSpPr>
          <p:cNvPr id="3"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6" name="Tijdelijke aanduiding voor afbeelding 24"/>
          <p:cNvSpPr>
            <a:spLocks noGrp="1" noChangeAspect="1"/>
          </p:cNvSpPr>
          <p:nvPr>
            <p:ph type="pic" sz="quarter" idx="19"/>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7" name="Tijdelijke aanduiding voor afbeelding 24"/>
          <p:cNvSpPr>
            <a:spLocks noGrp="1" noChangeAspect="1"/>
          </p:cNvSpPr>
          <p:nvPr>
            <p:ph type="pic" sz="quarter" idx="16"/>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4" name="Tijdelijke aanduiding voor tekst 4"/>
          <p:cNvSpPr>
            <a:spLocks noGrp="1"/>
          </p:cNvSpPr>
          <p:nvPr>
            <p:ph type="body" sz="quarter" idx="17"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5" name="Tijdelijke aanduiding voor tekst 4"/>
          <p:cNvSpPr>
            <a:spLocks noGrp="1"/>
          </p:cNvSpPr>
          <p:nvPr>
            <p:ph type="body" sz="quarter" idx="18" hasCustomPrompt="1"/>
          </p:nvPr>
        </p:nvSpPr>
        <p:spPr bwMode="auto">
          <a:xfrm>
            <a:off x="478633"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Tree>
    <p:extLst>
      <p:ext uri="{BB962C8B-B14F-4D97-AF65-F5344CB8AC3E}">
        <p14:creationId xmlns:p14="http://schemas.microsoft.com/office/powerpoint/2010/main" val="423983396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box with rectangular image">
    <p:spTree>
      <p:nvGrpSpPr>
        <p:cNvPr id="1" name=""/>
        <p:cNvGrpSpPr/>
        <p:nvPr/>
      </p:nvGrpSpPr>
      <p:grpSpPr>
        <a:xfrm>
          <a:off x="0" y="0"/>
          <a:ext cx="0" cy="0"/>
          <a:chOff x="0" y="0"/>
          <a:chExt cx="0" cy="0"/>
        </a:xfrm>
      </p:grpSpPr>
      <p:sp>
        <p:nvSpPr>
          <p:cNvPr id="2" name="Titel 1"/>
          <p:cNvSpPr>
            <a:spLocks noGrp="1"/>
          </p:cNvSpPr>
          <p:nvPr>
            <p:ph type="title"/>
          </p:nvPr>
        </p:nvSpPr>
        <p:spPr>
          <a:xfrm>
            <a:off x="491638" y="230188"/>
            <a:ext cx="3276000" cy="1353086"/>
          </a:xfrm>
        </p:spPr>
        <p:txBody>
          <a:bodyPr/>
          <a:lstStyle>
            <a:lvl1pPr>
              <a:defRPr/>
            </a:lvl1p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3900006" y="226800"/>
            <a:ext cx="5040000" cy="57358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tekst 4"/>
          <p:cNvSpPr>
            <a:spLocks noGrp="1"/>
          </p:cNvSpPr>
          <p:nvPr>
            <p:ph type="body" sz="quarter" idx="17"/>
          </p:nvPr>
        </p:nvSpPr>
        <p:spPr>
          <a:xfrm>
            <a:off x="495302" y="1840012"/>
            <a:ext cx="3276600" cy="4122638"/>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410723499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images with text box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7619" y="1933314"/>
            <a:ext cx="2639660" cy="2628000"/>
          </a:xfrm>
          <a:prstGeom prst="rect">
            <a:avLst/>
          </a:prstGeom>
          <a:solidFill>
            <a:schemeClr val="accent3"/>
          </a:solidFill>
        </p:spPr>
        <p:txBody>
          <a:bodyPr anchor="ctr"/>
          <a:lstStyle>
            <a:lvl1pPr marL="0" indent="0" algn="ctr">
              <a:buNone/>
              <a:defRPr sz="800"/>
            </a:lvl1pPr>
          </a:lstStyle>
          <a:p>
            <a:pPr lvl="0"/>
            <a:r>
              <a:rPr lang="nl-NL" noProof="0" dirty="0" smtClean="0"/>
              <a:t>Klik op het pictogram als u een afbeelding wilt toevoegen</a:t>
            </a:r>
            <a:endParaRPr lang="nl-NL" noProof="0" dirty="0"/>
          </a:p>
        </p:txBody>
      </p:sp>
      <p:sp>
        <p:nvSpPr>
          <p:cNvPr id="4" name="Tijdelijke aanduiding voor afbeelding 24"/>
          <p:cNvSpPr>
            <a:spLocks noGrp="1" noChangeAspect="1"/>
          </p:cNvSpPr>
          <p:nvPr>
            <p:ph type="pic" sz="quarter" idx="17"/>
          </p:nvPr>
        </p:nvSpPr>
        <p:spPr>
          <a:xfrm>
            <a:off x="3418212"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8"/>
          </p:nvPr>
        </p:nvSpPr>
        <p:spPr>
          <a:xfrm>
            <a:off x="6298805" y="1933314"/>
            <a:ext cx="2639660" cy="262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7" name="Tijdelijke aanduiding voor tekst 6"/>
          <p:cNvSpPr>
            <a:spLocks noGrp="1"/>
          </p:cNvSpPr>
          <p:nvPr>
            <p:ph type="body" sz="quarter" idx="19"/>
          </p:nvPr>
        </p:nvSpPr>
        <p:spPr>
          <a:xfrm>
            <a:off x="490538"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8" name="Tijdelijke aanduiding voor tekst 6"/>
          <p:cNvSpPr>
            <a:spLocks noGrp="1"/>
          </p:cNvSpPr>
          <p:nvPr>
            <p:ph type="body" sz="quarter" idx="20"/>
          </p:nvPr>
        </p:nvSpPr>
        <p:spPr>
          <a:xfrm>
            <a:off x="3366170"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9" name="Tijdelijke aanduiding voor tekst 6"/>
          <p:cNvSpPr>
            <a:spLocks noGrp="1"/>
          </p:cNvSpPr>
          <p:nvPr>
            <p:ph type="body" sz="quarter" idx="21"/>
          </p:nvPr>
        </p:nvSpPr>
        <p:spPr>
          <a:xfrm>
            <a:off x="6241802" y="4610101"/>
            <a:ext cx="2752725" cy="360000"/>
          </a:xfrm>
        </p:spPr>
        <p:txBody>
          <a:bodyPr wrap="none" lIns="36000" rIns="0"/>
          <a:lstStyle>
            <a:lvl1pPr marL="0" indent="0">
              <a:buFontTx/>
              <a:buNone/>
              <a:defRPr sz="1800">
                <a:solidFill>
                  <a:schemeClr val="tx1"/>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0" name="Tijdelijke aanduiding voor tekst 6"/>
          <p:cNvSpPr>
            <a:spLocks noGrp="1"/>
          </p:cNvSpPr>
          <p:nvPr>
            <p:ph type="body" sz="quarter" idx="22"/>
          </p:nvPr>
        </p:nvSpPr>
        <p:spPr>
          <a:xfrm>
            <a:off x="490538"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1" name="Tijdelijke aanduiding voor tekst 6"/>
          <p:cNvSpPr>
            <a:spLocks noGrp="1"/>
          </p:cNvSpPr>
          <p:nvPr>
            <p:ph type="body" sz="quarter" idx="23"/>
          </p:nvPr>
        </p:nvSpPr>
        <p:spPr>
          <a:xfrm>
            <a:off x="3365675"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
        <p:nvSpPr>
          <p:cNvPr id="12" name="Tijdelijke aanduiding voor tekst 6"/>
          <p:cNvSpPr>
            <a:spLocks noGrp="1"/>
          </p:cNvSpPr>
          <p:nvPr>
            <p:ph type="body" sz="quarter" idx="24"/>
          </p:nvPr>
        </p:nvSpPr>
        <p:spPr>
          <a:xfrm>
            <a:off x="6241802" y="4985219"/>
            <a:ext cx="2752725" cy="360000"/>
          </a:xfrm>
        </p:spPr>
        <p:txBody>
          <a:bodyPr wrap="square" lIns="36000" rIns="0"/>
          <a:lstStyle>
            <a:lvl1pPr marL="0" indent="0">
              <a:buFontTx/>
              <a:buNone/>
              <a:defRPr sz="1800">
                <a:solidFill>
                  <a:schemeClr val="bg2"/>
                </a:solidFill>
              </a:defRPr>
            </a:lvl1pPr>
            <a:lvl2pPr marL="696913" indent="0">
              <a:buFontTx/>
              <a:buNone/>
              <a:defRPr sz="1800"/>
            </a:lvl2pPr>
            <a:lvl3pPr marL="1560512" indent="0">
              <a:buFontTx/>
              <a:buNone/>
              <a:defRPr sz="1800"/>
            </a:lvl3pPr>
            <a:lvl4pPr marL="2332037" indent="0">
              <a:buFontTx/>
              <a:buNone/>
              <a:defRPr sz="1800"/>
            </a:lvl4pPr>
            <a:lvl5pPr marL="3052763" indent="0">
              <a:buFontTx/>
              <a:buNone/>
              <a:defRPr sz="1800"/>
            </a:lvl5pPr>
          </a:lstStyle>
          <a:p>
            <a:pPr lvl="0"/>
            <a:r>
              <a:rPr lang="en-GB" smtClean="0"/>
              <a:t>Klik om de modelstijl</a:t>
            </a:r>
            <a:endParaRPr lang="en-GB" dirty="0"/>
          </a:p>
        </p:txBody>
      </p:sp>
    </p:spTree>
    <p:extLst>
      <p:ext uri="{BB962C8B-B14F-4D97-AF65-F5344CB8AC3E}">
        <p14:creationId xmlns:p14="http://schemas.microsoft.com/office/powerpoint/2010/main" val="279103103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te with 2 square image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3" name="Tijdelijke aanduiding voor afbeelding 24"/>
          <p:cNvSpPr>
            <a:spLocks noGrp="1" noChangeAspect="1"/>
          </p:cNvSpPr>
          <p:nvPr>
            <p:ph type="pic" sz="quarter" idx="16"/>
          </p:nvPr>
        </p:nvSpPr>
        <p:spPr>
          <a:xfrm>
            <a:off x="536399" y="1929600"/>
            <a:ext cx="4104000" cy="4027383"/>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43262763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with large image">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a:xfrm>
            <a:off x="536400" y="1402557"/>
            <a:ext cx="8402400" cy="45529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2" name="Titel 1"/>
          <p:cNvSpPr>
            <a:spLocks noGrp="1"/>
          </p:cNvSpPr>
          <p:nvPr>
            <p:ph type="title"/>
          </p:nvPr>
        </p:nvSpPr>
        <p:spPr>
          <a:xfrm>
            <a:off x="491642" y="230187"/>
            <a:ext cx="8442796" cy="838800"/>
          </a:xfrm>
        </p:spPr>
        <p:txBody>
          <a:bodyPr/>
          <a:lstStyle/>
          <a:p>
            <a:r>
              <a:rPr lang="en-GB" smtClean="0"/>
              <a:t>Klik om de stijl te bewerken</a:t>
            </a:r>
            <a:endParaRPr lang="en-GB" dirty="0"/>
          </a:p>
        </p:txBody>
      </p:sp>
    </p:spTree>
    <p:extLst>
      <p:ext uri="{BB962C8B-B14F-4D97-AF65-F5344CB8AC3E}">
        <p14:creationId xmlns:p14="http://schemas.microsoft.com/office/powerpoint/2010/main" val="217801580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 rectangular images">
    <p:spTree>
      <p:nvGrpSpPr>
        <p:cNvPr id="1" name=""/>
        <p:cNvGrpSpPr/>
        <p:nvPr/>
      </p:nvGrpSpPr>
      <p:grpSpPr>
        <a:xfrm>
          <a:off x="0" y="0"/>
          <a:ext cx="0" cy="0"/>
          <a:chOff x="0" y="0"/>
          <a:chExt cx="0" cy="0"/>
        </a:xfrm>
      </p:grpSpPr>
      <p:sp>
        <p:nvSpPr>
          <p:cNvPr id="3" name="Tijdelijke aanduiding voor afbeelding 24"/>
          <p:cNvSpPr>
            <a:spLocks noGrp="1"/>
          </p:cNvSpPr>
          <p:nvPr>
            <p:ph type="pic" sz="quarter" idx="16"/>
          </p:nvPr>
        </p:nvSpPr>
        <p:spPr>
          <a:xfrm>
            <a:off x="536400" y="233362"/>
            <a:ext cx="4011352" cy="57204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jdelijke aanduiding voor afbeelding 24"/>
          <p:cNvSpPr>
            <a:spLocks noGrp="1"/>
          </p:cNvSpPr>
          <p:nvPr>
            <p:ph type="pic" sz="quarter" idx="17"/>
          </p:nvPr>
        </p:nvSpPr>
        <p:spPr>
          <a:xfrm>
            <a:off x="4827265" y="233362"/>
            <a:ext cx="4104000" cy="5719559"/>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27044709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to beeldvullend">
    <p:spTree>
      <p:nvGrpSpPr>
        <p:cNvPr id="1" name=""/>
        <p:cNvGrpSpPr/>
        <p:nvPr/>
      </p:nvGrpSpPr>
      <p:grpSpPr>
        <a:xfrm>
          <a:off x="0" y="0"/>
          <a:ext cx="0" cy="0"/>
          <a:chOff x="0" y="0"/>
          <a:chExt cx="0" cy="0"/>
        </a:xfrm>
      </p:grpSpPr>
      <p:sp>
        <p:nvSpPr>
          <p:cNvPr id="3" name="Tijdelijke aanduiding voor afbeelding 24"/>
          <p:cNvSpPr>
            <a:spLocks noGrp="1" noChangeAspect="1"/>
          </p:cNvSpPr>
          <p:nvPr>
            <p:ph type="pic" sz="quarter" idx="16"/>
          </p:nvPr>
        </p:nvSpPr>
        <p:spPr bwMode="gray">
          <a:xfrm>
            <a:off x="0" y="0"/>
            <a:ext cx="9143999" cy="685800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4" name="Titel 1"/>
          <p:cNvSpPr>
            <a:spLocks noGrp="1"/>
          </p:cNvSpPr>
          <p:nvPr>
            <p:ph type="title"/>
          </p:nvPr>
        </p:nvSpPr>
        <p:spPr bwMode="white">
          <a:xfrm>
            <a:off x="491642" y="230188"/>
            <a:ext cx="8442796" cy="840125"/>
          </a:xfrm>
          <a:noFill/>
          <a:ln>
            <a:gradFill>
              <a:gsLst>
                <a:gs pos="0">
                  <a:schemeClr val="bg1"/>
                </a:gs>
                <a:gs pos="1000">
                  <a:schemeClr val="bg1">
                    <a:alpha val="0"/>
                  </a:schemeClr>
                </a:gs>
                <a:gs pos="99000">
                  <a:srgbClr val="FFFFFF">
                    <a:alpha val="0"/>
                  </a:srgbClr>
                </a:gs>
                <a:gs pos="100000">
                  <a:schemeClr val="bg1"/>
                </a:gs>
              </a:gsLst>
              <a:lin ang="5400000" scaled="0"/>
            </a:gradFill>
          </a:ln>
        </p:spPr>
        <p:txBody>
          <a:bodyPr/>
          <a:lstStyle>
            <a:lvl1pPr>
              <a:defRPr>
                <a:solidFill>
                  <a:schemeClr val="bg1"/>
                </a:solidFill>
              </a:defRPr>
            </a:lvl1pPr>
          </a:lstStyle>
          <a:p>
            <a:r>
              <a:rPr lang="en-GB" smtClean="0"/>
              <a:t>Klik om de stijl te bewerken</a:t>
            </a:r>
            <a:endParaRPr lang="en-GB" dirty="0"/>
          </a:p>
        </p:txBody>
      </p:sp>
    </p:spTree>
    <p:extLst>
      <p:ext uri="{BB962C8B-B14F-4D97-AF65-F5344CB8AC3E}">
        <p14:creationId xmlns:p14="http://schemas.microsoft.com/office/powerpoint/2010/main" val="92662833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0158299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Graph slide">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dirty="0"/>
          </a:p>
        </p:txBody>
      </p:sp>
      <p:sp>
        <p:nvSpPr>
          <p:cNvPr id="3" name="Tijdelijke aanduiding voor grafiek 5"/>
          <p:cNvSpPr>
            <a:spLocks noGrp="1"/>
          </p:cNvSpPr>
          <p:nvPr>
            <p:ph type="chart" sz="quarter" idx="17"/>
          </p:nvPr>
        </p:nvSpPr>
        <p:spPr>
          <a:xfrm>
            <a:off x="437321" y="1752600"/>
            <a:ext cx="8601903"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4161377382"/>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able slid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7"/>
            <a:ext cx="8442796" cy="838800"/>
          </a:xfrm>
        </p:spPr>
        <p:txBody>
          <a:bodyPr/>
          <a:lstStyle>
            <a:lvl1pPr>
              <a:defRPr/>
            </a:lvl1pPr>
          </a:lstStyle>
          <a:p>
            <a:r>
              <a:rPr lang="en-GB" smtClean="0"/>
              <a:t>Klik om de stijl te bewerken</a:t>
            </a:r>
            <a:endParaRPr lang="en-GB" dirty="0"/>
          </a:p>
        </p:txBody>
      </p:sp>
      <p:sp>
        <p:nvSpPr>
          <p:cNvPr id="5" name="Tijdelijke aanduiding voor tabel 4"/>
          <p:cNvSpPr>
            <a:spLocks noGrp="1"/>
          </p:cNvSpPr>
          <p:nvPr>
            <p:ph type="tbl" sz="quarter" idx="10"/>
          </p:nvPr>
        </p:nvSpPr>
        <p:spPr>
          <a:xfrm>
            <a:off x="538163" y="1933575"/>
            <a:ext cx="8398089"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3693371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End slide with circle image">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8" name="Tijdelijke aanduiding voor tekst 4"/>
          <p:cNvSpPr>
            <a:spLocks noGrp="1"/>
          </p:cNvSpPr>
          <p:nvPr>
            <p:ph type="body" sz="quarter" idx="17"/>
          </p:nvPr>
        </p:nvSpPr>
        <p:spPr>
          <a:xfrm>
            <a:off x="495301" y="1835250"/>
            <a:ext cx="3276600" cy="41274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Tree>
    <p:extLst>
      <p:ext uri="{BB962C8B-B14F-4D97-AF65-F5344CB8AC3E}">
        <p14:creationId xmlns:p14="http://schemas.microsoft.com/office/powerpoint/2010/main" val="32034507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 slide with bullets">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39787"/>
          </a:xfrm>
        </p:spPr>
        <p:txBody>
          <a:bodyPr/>
          <a:lstStyle/>
          <a:p>
            <a:r>
              <a:rPr lang="en-GB" smtClean="0"/>
              <a:t>Klik om de stijl te bewerken</a:t>
            </a:r>
            <a:endParaRPr lang="en-GB" dirty="0"/>
          </a:p>
        </p:txBody>
      </p:sp>
      <p:sp>
        <p:nvSpPr>
          <p:cNvPr id="3" name="Tijdelijke aanduiding voor tekst 6"/>
          <p:cNvSpPr>
            <a:spLocks noGrp="1"/>
          </p:cNvSpPr>
          <p:nvPr>
            <p:ph type="body" sz="quarter" idx="10"/>
          </p:nvPr>
        </p:nvSpPr>
        <p:spPr>
          <a:xfrm>
            <a:off x="421200" y="1520042"/>
            <a:ext cx="8521188" cy="4404807"/>
          </a:xfrm>
        </p:spPr>
        <p:txBody>
          <a:bodyPr/>
          <a:lstStyle>
            <a:lvl2pPr>
              <a:buClr>
                <a:schemeClr val="bg2"/>
              </a:buClr>
              <a:defRPr/>
            </a:lvl2p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a:p>
        </p:txBody>
      </p:sp>
    </p:spTree>
    <p:extLst>
      <p:ext uri="{BB962C8B-B14F-4D97-AF65-F5344CB8AC3E}">
        <p14:creationId xmlns:p14="http://schemas.microsoft.com/office/powerpoint/2010/main" val="24033010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with multiple logo's">
    <p:spTree>
      <p:nvGrpSpPr>
        <p:cNvPr id="1" name=""/>
        <p:cNvGrpSpPr/>
        <p:nvPr/>
      </p:nvGrpSpPr>
      <p:grpSpPr>
        <a:xfrm>
          <a:off x="0" y="0"/>
          <a:ext cx="0" cy="0"/>
          <a:chOff x="0" y="0"/>
          <a:chExt cx="0" cy="0"/>
        </a:xfrm>
      </p:grpSpPr>
      <p:sp>
        <p:nvSpPr>
          <p:cNvPr id="2" name="Titel 1"/>
          <p:cNvSpPr>
            <a:spLocks noGrp="1"/>
          </p:cNvSpPr>
          <p:nvPr>
            <p:ph type="title"/>
          </p:nvPr>
        </p:nvSpPr>
        <p:spPr>
          <a:xfrm>
            <a:off x="493200" y="230188"/>
            <a:ext cx="3276000" cy="1353086"/>
          </a:xfrm>
        </p:spPr>
        <p:txBody>
          <a:bodyPr/>
          <a:lstStyle>
            <a:lvl1pPr>
              <a:defRPr/>
            </a:lvl1pPr>
          </a:lstStyle>
          <a:p>
            <a:r>
              <a:rPr lang="en-GB" smtClean="0"/>
              <a:t>Klik om de stijl te bewerken</a:t>
            </a:r>
            <a:endParaRPr lang="en-GB" dirty="0"/>
          </a:p>
        </p:txBody>
      </p:sp>
      <p:sp>
        <p:nvSpPr>
          <p:cNvPr id="8" name="Tijdelijke aanduiding voor tekst 4"/>
          <p:cNvSpPr>
            <a:spLocks noGrp="1"/>
          </p:cNvSpPr>
          <p:nvPr>
            <p:ph type="body" sz="quarter" idx="17"/>
          </p:nvPr>
        </p:nvSpPr>
        <p:spPr>
          <a:xfrm>
            <a:off x="495301" y="1835250"/>
            <a:ext cx="3276600" cy="3657600"/>
          </a:xfrm>
        </p:spPr>
        <p:txBody>
          <a:bodyPr lIns="36000"/>
          <a:lstStyle>
            <a:lvl1pPr marL="0" indent="0">
              <a:buNone/>
              <a:defRPr>
                <a:solidFill>
                  <a:schemeClr val="tx1"/>
                </a:solidFill>
              </a:defRPr>
            </a:lvl1pPr>
          </a:lstStyle>
          <a:p>
            <a:pPr lvl="0"/>
            <a:r>
              <a:rPr lang="en-GB" smtClean="0"/>
              <a:t>Klik om de modelstijlen te bewerken</a:t>
            </a:r>
            <a:endParaRPr lang="en-GB" dirty="0" smtClean="0"/>
          </a:p>
        </p:txBody>
      </p:sp>
      <p:sp>
        <p:nvSpPr>
          <p:cNvPr id="17" name="Tijdelijke aanduiding voor afbeelding 24"/>
          <p:cNvSpPr>
            <a:spLocks noGrp="1" noChangeAspect="1"/>
          </p:cNvSpPr>
          <p:nvPr>
            <p:ph type="pic" sz="quarter" idx="16"/>
          </p:nvPr>
        </p:nvSpPr>
        <p:spPr>
          <a:xfrm>
            <a:off x="3887699" y="224477"/>
            <a:ext cx="5040000" cy="5040000"/>
          </a:xfrm>
          <a:prstGeom prst="ellipse">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
        <p:nvSpPr>
          <p:cNvPr id="9" name="Rechthoek 8"/>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91126406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text box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4" name="Tijdelijke aanduiding voor tekst 6"/>
          <p:cNvSpPr>
            <a:spLocks noGrp="1"/>
          </p:cNvSpPr>
          <p:nvPr>
            <p:ph type="body" sz="quarter" idx="11"/>
          </p:nvPr>
        </p:nvSpPr>
        <p:spPr>
          <a:xfrm>
            <a:off x="4793357"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Tree>
    <p:extLst>
      <p:ext uri="{BB962C8B-B14F-4D97-AF65-F5344CB8AC3E}">
        <p14:creationId xmlns:p14="http://schemas.microsoft.com/office/powerpoint/2010/main" val="127049317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box with imag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afbeelding 24"/>
          <p:cNvSpPr>
            <a:spLocks noGrp="1" noChangeAspect="1"/>
          </p:cNvSpPr>
          <p:nvPr>
            <p:ph type="pic" sz="quarter" idx="17"/>
          </p:nvPr>
        </p:nvSpPr>
        <p:spPr>
          <a:xfrm>
            <a:off x="4826161" y="1929600"/>
            <a:ext cx="4104000" cy="4033050"/>
          </a:xfrm>
          <a:prstGeom prst="rect">
            <a:avLst/>
          </a:prstGeom>
          <a:solidFill>
            <a:schemeClr val="accent3"/>
          </a:solidFill>
        </p:spPr>
        <p:txBody>
          <a:bodyPr anchor="ctr"/>
          <a:lstStyle>
            <a:lvl1pPr marL="0" indent="0" algn="ctr">
              <a:buNone/>
              <a:defRPr sz="800"/>
            </a:lvl1pPr>
          </a:lstStyle>
          <a:p>
            <a:pPr lvl="0"/>
            <a:r>
              <a:rPr lang="nl-NL" noProof="0" smtClean="0"/>
              <a:t>Klik op het pictogram als u een afbeelding wilt toevoegen</a:t>
            </a:r>
            <a:endParaRPr lang="nl-NL" noProof="0" dirty="0"/>
          </a:p>
        </p:txBody>
      </p:sp>
    </p:spTree>
    <p:extLst>
      <p:ext uri="{BB962C8B-B14F-4D97-AF65-F5344CB8AC3E}">
        <p14:creationId xmlns:p14="http://schemas.microsoft.com/office/powerpoint/2010/main" val="329501741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box with graph">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840125"/>
          </a:xfrm>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6" name="Tijdelijke aanduiding voor grafiek 5"/>
          <p:cNvSpPr>
            <a:spLocks noGrp="1"/>
          </p:cNvSpPr>
          <p:nvPr>
            <p:ph type="chart" sz="quarter" idx="17"/>
          </p:nvPr>
        </p:nvSpPr>
        <p:spPr>
          <a:xfrm>
            <a:off x="4791075" y="1752600"/>
            <a:ext cx="4140000" cy="4314825"/>
          </a:xfrm>
          <a:noFill/>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89540675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ext box with tab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3" name="Tijdelijke aanduiding voor tekst 6"/>
          <p:cNvSpPr>
            <a:spLocks noGrp="1"/>
          </p:cNvSpPr>
          <p:nvPr>
            <p:ph type="body" sz="quarter" idx="10"/>
          </p:nvPr>
        </p:nvSpPr>
        <p:spPr>
          <a:xfrm>
            <a:off x="421200" y="1835249"/>
            <a:ext cx="4140000" cy="4089600"/>
          </a:xfrm>
        </p:spPr>
        <p:txBody>
          <a:bodyPr/>
          <a:lstStyle>
            <a:lvl2pPr>
              <a:buClr>
                <a:schemeClr val="bg2"/>
              </a:buClr>
              <a:defRPr/>
            </a:lvl2pPr>
          </a:lstStyle>
          <a:p>
            <a:pPr lvl="0"/>
            <a:r>
              <a:rPr lang="en-GB" smtClean="0"/>
              <a:t>Klik om de modelstijlen te bewerken</a:t>
            </a:r>
          </a:p>
          <a:p>
            <a:pPr lvl="1"/>
            <a:r>
              <a:rPr lang="en-GB" smtClean="0"/>
              <a:t>Tweede niveau</a:t>
            </a:r>
          </a:p>
          <a:p>
            <a:pPr lvl="2"/>
            <a:r>
              <a:rPr lang="en-GB" smtClean="0"/>
              <a:t>Derde niveau</a:t>
            </a:r>
            <a:endParaRPr lang="en-GB" dirty="0" smtClean="0"/>
          </a:p>
        </p:txBody>
      </p:sp>
      <p:sp>
        <p:nvSpPr>
          <p:cNvPr id="5" name="Tijdelijke aanduiding voor tabel 4"/>
          <p:cNvSpPr>
            <a:spLocks noGrp="1"/>
          </p:cNvSpPr>
          <p:nvPr>
            <p:ph type="tbl" sz="quarter" idx="11"/>
          </p:nvPr>
        </p:nvSpPr>
        <p:spPr>
          <a:xfrm>
            <a:off x="4791075" y="1933575"/>
            <a:ext cx="4140000" cy="4028400"/>
          </a:xfrm>
        </p:spPr>
        <p:txBody>
          <a:bodyPr/>
          <a:lstStyle>
            <a:lvl1pPr>
              <a:defRPr>
                <a:solidFill>
                  <a:schemeClr val="bg2"/>
                </a:solidFill>
              </a:defRPr>
            </a:lvl1pPr>
          </a:lstStyle>
          <a:p>
            <a:endParaRPr lang="nl-NL" dirty="0"/>
          </a:p>
        </p:txBody>
      </p:sp>
    </p:spTree>
    <p:extLst>
      <p:ext uri="{BB962C8B-B14F-4D97-AF65-F5344CB8AC3E}">
        <p14:creationId xmlns:p14="http://schemas.microsoft.com/office/powerpoint/2010/main" val="162839408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rganogram">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a:p>
        </p:txBody>
      </p:sp>
      <p:sp>
        <p:nvSpPr>
          <p:cNvPr id="8" name="Tijdelijke aanduiding voor SmartArt 7"/>
          <p:cNvSpPr>
            <a:spLocks noGrp="1"/>
          </p:cNvSpPr>
          <p:nvPr>
            <p:ph type="dgm" sz="quarter" idx="10"/>
          </p:nvPr>
        </p:nvSpPr>
        <p:spPr>
          <a:xfrm>
            <a:off x="538163" y="1828800"/>
            <a:ext cx="8404225" cy="4133850"/>
          </a:xfrm>
        </p:spPr>
        <p:txBody>
          <a:bodyPr/>
          <a:lstStyle/>
          <a:p>
            <a:endParaRPr lang="nl-NL" dirty="0"/>
          </a:p>
        </p:txBody>
      </p:sp>
    </p:spTree>
    <p:extLst>
      <p:ext uri="{BB962C8B-B14F-4D97-AF65-F5344CB8AC3E}">
        <p14:creationId xmlns:p14="http://schemas.microsoft.com/office/powerpoint/2010/main" val="46075916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ly titl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mtClean="0"/>
              <a:t>Klik om de stijl te bewerken</a:t>
            </a:r>
            <a:endParaRPr lang="en-GB" dirty="0"/>
          </a:p>
        </p:txBody>
      </p:sp>
    </p:spTree>
    <p:extLst>
      <p:ext uri="{BB962C8B-B14F-4D97-AF65-F5344CB8AC3E}">
        <p14:creationId xmlns:p14="http://schemas.microsoft.com/office/powerpoint/2010/main" val="3203517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with multiple logo's">
    <p:spTree>
      <p:nvGrpSpPr>
        <p:cNvPr id="1" name=""/>
        <p:cNvGrpSpPr/>
        <p:nvPr/>
      </p:nvGrpSpPr>
      <p:grpSpPr>
        <a:xfrm>
          <a:off x="0" y="0"/>
          <a:ext cx="0" cy="0"/>
          <a:chOff x="0" y="0"/>
          <a:chExt cx="0" cy="0"/>
        </a:xfrm>
      </p:grpSpPr>
      <p:sp>
        <p:nvSpPr>
          <p:cNvPr id="7" name="Tijdelijke aanduiding voor afbeelding 24"/>
          <p:cNvSpPr>
            <a:spLocks noGrp="1" noChangeAspect="1"/>
          </p:cNvSpPr>
          <p:nvPr>
            <p:ph type="pic" sz="quarter" idx="13"/>
          </p:nvPr>
        </p:nvSpPr>
        <p:spPr bwMode="auto">
          <a:xfrm>
            <a:off x="476508" y="3307559"/>
            <a:ext cx="2647950" cy="2647950"/>
          </a:xfrm>
          <a:prstGeom prst="ellipse">
            <a:avLst/>
          </a:prstGeom>
          <a:solidFill>
            <a:schemeClr val="accent3"/>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8" name="Tijdelijke aanduiding voor afbeelding 24"/>
          <p:cNvSpPr>
            <a:spLocks noGrp="1" noChangeAspect="1"/>
          </p:cNvSpPr>
          <p:nvPr>
            <p:ph type="pic" sz="quarter" idx="20"/>
          </p:nvPr>
        </p:nvSpPr>
        <p:spPr bwMode="auto">
          <a:xfrm>
            <a:off x="6308818" y="3307559"/>
            <a:ext cx="2647950" cy="2647950"/>
          </a:xfrm>
          <a:prstGeom prst="ellipse">
            <a:avLst/>
          </a:prstGeom>
          <a:solidFill>
            <a:srgbClr val="D5D2CA"/>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9" name="Tijdelijke aanduiding voor afbeelding 24"/>
          <p:cNvSpPr>
            <a:spLocks noGrp="1" noChangeAspect="1"/>
          </p:cNvSpPr>
          <p:nvPr>
            <p:ph type="pic" sz="quarter" idx="21"/>
          </p:nvPr>
        </p:nvSpPr>
        <p:spPr bwMode="auto">
          <a:xfrm>
            <a:off x="4714655" y="3307559"/>
            <a:ext cx="2647950" cy="2647950"/>
          </a:xfrm>
          <a:prstGeom prst="ellipse">
            <a:avLst/>
          </a:prstGeom>
          <a:solidFill>
            <a:schemeClr val="accent3"/>
          </a:solidFill>
          <a:ln>
            <a:noFill/>
          </a:ln>
          <a:extLst/>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0" name="Tijdelijke aanduiding voor afbeelding 24"/>
          <p:cNvSpPr>
            <a:spLocks noGrp="1" noChangeAspect="1"/>
          </p:cNvSpPr>
          <p:nvPr>
            <p:ph type="pic" sz="quarter" idx="15"/>
          </p:nvPr>
        </p:nvSpPr>
        <p:spPr bwMode="auto">
          <a:xfrm>
            <a:off x="3120492" y="3307559"/>
            <a:ext cx="2647950" cy="2647950"/>
          </a:xfrm>
          <a:prstGeom prst="ellipse">
            <a:avLst/>
          </a:prstGeom>
          <a:solidFill>
            <a:srgbClr val="D5D2CA"/>
          </a:solidFill>
          <a:ln>
            <a:noFill/>
          </a:ln>
        </p:spPr>
        <p:txBody>
          <a:bodyPr anchor="ctr"/>
          <a:lstStyle>
            <a:lvl1pPr marL="0" indent="0" algn="ctr">
              <a:buNone/>
              <a:defRPr sz="800"/>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800" b="0" i="0" u="none" strike="noStrike" kern="0" cap="none" spc="0" normalizeH="0" baseline="0" noProof="0" smtClean="0">
                <a:ln>
                  <a:noFill/>
                </a:ln>
                <a:solidFill>
                  <a:sysClr val="windowText" lastClr="000000"/>
                </a:solidFill>
                <a:effectLst/>
                <a:uLnTx/>
                <a:uFillTx/>
              </a:rPr>
              <a:t>Klik op het pictogram als u een afbeelding wilt toevoegen</a:t>
            </a:r>
            <a:endParaRPr kumimoji="0" lang="nl-NL" sz="800" b="0" i="0" u="none" strike="noStrike" kern="0" cap="none" spc="0" normalizeH="0" baseline="0" noProof="0" dirty="0">
              <a:ln>
                <a:noFill/>
              </a:ln>
              <a:solidFill>
                <a:sysClr val="windowText" lastClr="000000"/>
              </a:solidFill>
              <a:effectLst/>
              <a:uLnTx/>
              <a:uFillTx/>
            </a:endParaRPr>
          </a:p>
        </p:txBody>
      </p:sp>
      <p:sp>
        <p:nvSpPr>
          <p:cNvPr id="11" name="Titel 10"/>
          <p:cNvSpPr>
            <a:spLocks noGrp="1"/>
          </p:cNvSpPr>
          <p:nvPr>
            <p:ph type="title"/>
          </p:nvPr>
        </p:nvSpPr>
        <p:spPr>
          <a:xfrm>
            <a:off x="491642" y="230187"/>
            <a:ext cx="8442796" cy="838800"/>
          </a:xfrm>
        </p:spPr>
        <p:txBody>
          <a:bodyPr/>
          <a:lstStyle/>
          <a:p>
            <a:r>
              <a:rPr lang="en-GB" smtClean="0"/>
              <a:t>Klik om de stijl te bewerken</a:t>
            </a:r>
            <a:endParaRPr lang="en-GB" dirty="0"/>
          </a:p>
        </p:txBody>
      </p:sp>
      <p:sp>
        <p:nvSpPr>
          <p:cNvPr id="14" name="Tijdelijke aanduiding voor tekst 4"/>
          <p:cNvSpPr>
            <a:spLocks noGrp="1"/>
          </p:cNvSpPr>
          <p:nvPr>
            <p:ph type="body" sz="quarter" idx="22" hasCustomPrompt="1"/>
          </p:nvPr>
        </p:nvSpPr>
        <p:spPr bwMode="auto">
          <a:xfrm>
            <a:off x="485775" y="1616400"/>
            <a:ext cx="8447088" cy="371475"/>
          </a:xfrm>
          <a:prstGeom prst="rect">
            <a:avLst/>
          </a:prstGeom>
          <a:noFill/>
          <a:ln>
            <a:noFill/>
          </a:ln>
          <a:extLst/>
        </p:spPr>
        <p:txBody>
          <a:bodyPr lIns="36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Ondertitel</a:t>
            </a:r>
            <a:endParaRPr kumimoji="0" lang="en-GB" sz="1800" b="0" i="0" u="none" strike="noStrike" kern="0" cap="none" spc="0" normalizeH="0" baseline="0" noProof="0" dirty="0" smtClean="0">
              <a:ln>
                <a:noFill/>
              </a:ln>
              <a:solidFill>
                <a:srgbClr val="FFFFFF"/>
              </a:solidFill>
              <a:effectLst/>
              <a:uLnTx/>
              <a:uFillTx/>
            </a:endParaRPr>
          </a:p>
        </p:txBody>
      </p:sp>
      <p:sp>
        <p:nvSpPr>
          <p:cNvPr id="15" name="Tijdelijke aanduiding voor tekst 4"/>
          <p:cNvSpPr>
            <a:spLocks noGrp="1"/>
          </p:cNvSpPr>
          <p:nvPr>
            <p:ph type="body" sz="quarter" idx="23" hasCustomPrompt="1"/>
          </p:nvPr>
        </p:nvSpPr>
        <p:spPr bwMode="auto">
          <a:xfrm>
            <a:off x="476251" y="2262386"/>
            <a:ext cx="8447087" cy="371475"/>
          </a:xfrm>
          <a:prstGeom prst="rect">
            <a:avLst/>
          </a:prstGeom>
          <a:noFill/>
          <a:ln>
            <a:noFill/>
          </a:ln>
          <a:extLst/>
        </p:spPr>
        <p:txBody>
          <a:bodyPr lIns="36000" rIns="90000"/>
          <a:lstStyle>
            <a:lvl1pPr marL="0" indent="0">
              <a:buNone/>
              <a:defRPr>
                <a:solidFill>
                  <a:schemeClr val="bg2"/>
                </a:solidFill>
              </a:defRPr>
            </a:lvl1p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800" b="0" i="0" u="none" strike="noStrike" kern="0" cap="none" spc="0" normalizeH="0" baseline="0" noProof="0" smtClean="0">
                <a:ln>
                  <a:noFill/>
                </a:ln>
                <a:solidFill>
                  <a:srgbClr val="FFFFFF"/>
                </a:solidFill>
                <a:effectLst/>
                <a:uLnTx/>
                <a:uFillTx/>
              </a:rPr>
              <a:t>Datum, Auteursnaam</a:t>
            </a:r>
            <a:endParaRPr kumimoji="0" lang="en-GB" sz="1800" b="0" i="0" u="none" strike="noStrike" kern="0" cap="none" spc="0" normalizeH="0" baseline="0" noProof="0" dirty="0" smtClean="0">
              <a:ln>
                <a:noFill/>
              </a:ln>
              <a:solidFill>
                <a:srgbClr val="FFFFFF"/>
              </a:solidFill>
              <a:effectLst/>
              <a:uLnTx/>
              <a:uFillTx/>
            </a:endParaRPr>
          </a:p>
        </p:txBody>
      </p:sp>
      <p:sp>
        <p:nvSpPr>
          <p:cNvPr id="13" name="Rechthoek 12"/>
          <p:cNvSpPr/>
          <p:nvPr userDrawn="1"/>
        </p:nvSpPr>
        <p:spPr>
          <a:xfrm>
            <a:off x="3800901" y="6127845"/>
            <a:ext cx="5141487" cy="614149"/>
          </a:xfrm>
          <a:prstGeom prst="rect">
            <a:avLst/>
          </a:prstGeom>
          <a:solidFill>
            <a:schemeClr val="bg1"/>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lnSpc>
                <a:spcPct val="150000"/>
              </a:lnSpc>
            </a:pPr>
            <a:r>
              <a:rPr lang="en-GB" sz="1000" dirty="0" smtClean="0">
                <a:solidFill>
                  <a:schemeClr val="accent3"/>
                </a:solidFill>
              </a:rPr>
              <a:t>Space</a:t>
            </a:r>
            <a:r>
              <a:rPr lang="en-GB" sz="1000" baseline="0" dirty="0" smtClean="0">
                <a:solidFill>
                  <a:schemeClr val="accent3"/>
                </a:solidFill>
              </a:rPr>
              <a:t> for partner logo’s </a:t>
            </a:r>
            <a:br>
              <a:rPr lang="en-GB" sz="1000" baseline="0" dirty="0" smtClean="0">
                <a:solidFill>
                  <a:schemeClr val="accent3"/>
                </a:solidFill>
              </a:rPr>
            </a:br>
            <a:r>
              <a:rPr lang="en-GB" sz="800" baseline="0" dirty="0" smtClean="0">
                <a:solidFill>
                  <a:schemeClr val="accent3"/>
                </a:solidFill>
              </a:rPr>
              <a:t>(place a white shape behind the logo’s to hide this text and border)</a:t>
            </a:r>
            <a:endParaRPr lang="en-GB" sz="800" dirty="0">
              <a:solidFill>
                <a:schemeClr val="accent3"/>
              </a:solidFill>
            </a:endParaRPr>
          </a:p>
        </p:txBody>
      </p:sp>
    </p:spTree>
    <p:extLst>
      <p:ext uri="{BB962C8B-B14F-4D97-AF65-F5344CB8AC3E}">
        <p14:creationId xmlns:p14="http://schemas.microsoft.com/office/powerpoint/2010/main" val="386451694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a:blip r:embed="rId22" cstate="print"/>
          <a:stretch>
            <a:fillRect/>
          </a:stretch>
        </a:blipFill>
        <a:effectLst/>
      </p:bgPr>
    </p:bg>
    <p:spTree>
      <p:nvGrpSpPr>
        <p:cNvPr id="1" name=""/>
        <p:cNvGrpSpPr/>
        <p:nvPr/>
      </p:nvGrpSpPr>
      <p:grpSpPr>
        <a:xfrm>
          <a:off x="0" y="0"/>
          <a:ext cx="0" cy="0"/>
          <a:chOff x="0" y="0"/>
          <a:chExt cx="0" cy="0"/>
        </a:xfrm>
      </p:grpSpPr>
      <p:sp>
        <p:nvSpPr>
          <p:cNvPr id="1026" name="Tijdelijke aanduiding voor titel 1"/>
          <p:cNvSpPr>
            <a:spLocks noGrp="1"/>
          </p:cNvSpPr>
          <p:nvPr>
            <p:ph type="title"/>
          </p:nvPr>
        </p:nvSpPr>
        <p:spPr bwMode="auto">
          <a:xfrm>
            <a:off x="491642" y="230188"/>
            <a:ext cx="8442796" cy="839787"/>
          </a:xfrm>
          <a:prstGeom prst="rect">
            <a:avLst/>
          </a:prstGeom>
          <a:noFill/>
          <a:ln w="0">
            <a:gradFill>
              <a:gsLst>
                <a:gs pos="0">
                  <a:schemeClr val="tx1"/>
                </a:gs>
                <a:gs pos="1000">
                  <a:schemeClr val="tx1">
                    <a:alpha val="0"/>
                  </a:schemeClr>
                </a:gs>
                <a:gs pos="99000">
                  <a:srgbClr val="005172">
                    <a:alpha val="0"/>
                  </a:srgbClr>
                </a:gs>
                <a:gs pos="100000">
                  <a:schemeClr val="tx1"/>
                </a:gs>
              </a:gsLst>
              <a:lin ang="5400000" scaled="0"/>
            </a:gradFill>
          </a:ln>
          <a:extLst/>
        </p:spPr>
        <p:txBody>
          <a:bodyPr vert="horz" wrap="square" lIns="18000" tIns="0" rIns="91440" bIns="324000" numCol="1" anchor="t" anchorCtr="0" compatLnSpc="1">
            <a:prstTxWarp prst="textNoShape">
              <a:avLst/>
            </a:prstTxWarp>
            <a:spAutoFit/>
          </a:bodyPr>
          <a:lstStyle/>
          <a:p>
            <a:pPr lvl="0"/>
            <a:r>
              <a:rPr lang="en-GB" smtClean="0"/>
              <a:t>Klik om de stijl te bewerken</a:t>
            </a:r>
            <a:endParaRPr lang="en-GB" dirty="0" smtClean="0"/>
          </a:p>
        </p:txBody>
      </p:sp>
      <p:sp>
        <p:nvSpPr>
          <p:cNvPr id="1028" name="Tijdelijke aanduiding voor tekst 23"/>
          <p:cNvSpPr>
            <a:spLocks noGrp="1"/>
          </p:cNvSpPr>
          <p:nvPr>
            <p:ph type="body" idx="1"/>
          </p:nvPr>
        </p:nvSpPr>
        <p:spPr bwMode="auto">
          <a:xfrm>
            <a:off x="421200" y="1843200"/>
            <a:ext cx="8521188" cy="408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dirty="0" err="1" smtClean="0"/>
              <a:t>Klik</a:t>
            </a:r>
            <a:r>
              <a:rPr lang="en-GB" dirty="0" smtClean="0"/>
              <a:t> </a:t>
            </a:r>
            <a:r>
              <a:rPr lang="en-GB" dirty="0" err="1" smtClean="0"/>
              <a:t>om</a:t>
            </a:r>
            <a:r>
              <a:rPr lang="en-GB" dirty="0" smtClean="0"/>
              <a:t> de </a:t>
            </a:r>
            <a:r>
              <a:rPr lang="en-GB" dirty="0" err="1" smtClean="0"/>
              <a:t>modelstijlen</a:t>
            </a:r>
            <a:r>
              <a:rPr lang="en-GB" dirty="0" smtClean="0"/>
              <a:t> </a:t>
            </a:r>
            <a:r>
              <a:rPr lang="en-GB" dirty="0" err="1" smtClean="0"/>
              <a:t>te</a:t>
            </a:r>
            <a:r>
              <a:rPr lang="en-GB" dirty="0" smtClean="0"/>
              <a:t> </a:t>
            </a:r>
            <a:r>
              <a:rPr lang="en-GB" dirty="0" err="1" smtClean="0"/>
              <a:t>bewerken</a:t>
            </a:r>
            <a:endParaRPr lang="en-GB" dirty="0" smtClean="0"/>
          </a:p>
          <a:p>
            <a:pPr lvl="1"/>
            <a:r>
              <a:rPr lang="en-GB" dirty="0" err="1" smtClean="0"/>
              <a:t>Tweede</a:t>
            </a:r>
            <a:r>
              <a:rPr lang="en-GB" dirty="0" smtClean="0"/>
              <a:t> </a:t>
            </a:r>
            <a:r>
              <a:rPr lang="en-GB" dirty="0" err="1" smtClean="0"/>
              <a:t>niveau</a:t>
            </a:r>
            <a:endParaRPr lang="en-GB" dirty="0" smtClean="0"/>
          </a:p>
          <a:p>
            <a:pPr lvl="2"/>
            <a:r>
              <a:rPr lang="en-GB" dirty="0" err="1" smtClean="0"/>
              <a:t>Derde</a:t>
            </a:r>
            <a:r>
              <a:rPr lang="en-GB" dirty="0" smtClean="0"/>
              <a:t> </a:t>
            </a:r>
            <a:r>
              <a:rPr lang="en-GB" dirty="0" err="1" smtClean="0"/>
              <a:t>niveau</a:t>
            </a:r>
            <a:endParaRPr lang="en-GB" dirty="0" smtClean="0"/>
          </a:p>
          <a:p>
            <a:pPr lvl="3"/>
            <a:r>
              <a:rPr lang="en-GB" dirty="0" err="1" smtClean="0"/>
              <a:t>Vierde</a:t>
            </a:r>
            <a:r>
              <a:rPr lang="en-GB" dirty="0" smtClean="0"/>
              <a:t> </a:t>
            </a:r>
            <a:r>
              <a:rPr lang="en-GB" dirty="0" err="1" smtClean="0"/>
              <a:t>niveau</a:t>
            </a:r>
            <a:endParaRPr lang="en-GB" dirty="0" smtClean="0"/>
          </a:p>
          <a:p>
            <a:pPr lvl="4"/>
            <a:r>
              <a:rPr lang="en-GB" dirty="0" err="1" smtClean="0"/>
              <a:t>Vijfde</a:t>
            </a:r>
            <a:r>
              <a:rPr lang="en-GB" dirty="0" smtClean="0"/>
              <a:t> </a:t>
            </a:r>
            <a:r>
              <a:rPr lang="en-GB" dirty="0" err="1" smtClean="0"/>
              <a:t>niveau</a:t>
            </a:r>
            <a:endParaRPr lang="en-GB" dirty="0" smtClean="0"/>
          </a:p>
          <a:p>
            <a:pPr lvl="4"/>
            <a:endParaRPr lang="en-GB" dirty="0" smtClean="0"/>
          </a:p>
        </p:txBody>
      </p:sp>
      <p:sp>
        <p:nvSpPr>
          <p:cNvPr id="10" name="Rectangle 9"/>
          <p:cNvSpPr/>
          <p:nvPr userDrawn="1"/>
        </p:nvSpPr>
        <p:spPr>
          <a:xfrm>
            <a:off x="301647" y="6141730"/>
            <a:ext cx="2902688" cy="5733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11" name="TextBox 10"/>
          <p:cNvSpPr txBox="1"/>
          <p:nvPr userDrawn="1"/>
        </p:nvSpPr>
        <p:spPr>
          <a:xfrm>
            <a:off x="1016518" y="6141730"/>
            <a:ext cx="7070651" cy="553998"/>
          </a:xfrm>
          <a:prstGeom prst="rect">
            <a:avLst/>
          </a:prstGeom>
          <a:noFill/>
        </p:spPr>
        <p:txBody>
          <a:bodyPr wrap="square" rtlCol="0">
            <a:spAutoFit/>
          </a:bodyPr>
          <a:lstStyle/>
          <a:p>
            <a:pPr>
              <a:lnSpc>
                <a:spcPts val="1800"/>
              </a:lnSpc>
            </a:pPr>
            <a:r>
              <a:rPr lang="en-GB" sz="1400" i="1" dirty="0" smtClean="0">
                <a:solidFill>
                  <a:schemeClr val="accent6">
                    <a:lumMod val="50000"/>
                    <a:lumOff val="50000"/>
                  </a:schemeClr>
                </a:solidFill>
                <a:latin typeface="Calibri" panose="020F0502020204030204" pitchFamily="34" charset="0"/>
              </a:rPr>
              <a:t>Module 1.3 Assessing and analyzing drivers of deforestation and forest degradation</a:t>
            </a:r>
            <a:endParaRPr lang="en-US" sz="1400" i="1" dirty="0" smtClean="0">
              <a:solidFill>
                <a:schemeClr val="accent6">
                  <a:lumMod val="50000"/>
                  <a:lumOff val="50000"/>
                </a:schemeClr>
              </a:solidFill>
              <a:latin typeface="Calibri" panose="020F0502020204030204" pitchFamily="34" charset="0"/>
            </a:endParaRPr>
          </a:p>
          <a:p>
            <a:pPr marL="0" marR="0" indent="0" algn="l" defTabSz="914400" rtl="0" eaLnBrk="1" fontAlgn="base" latinLnBrk="0" hangingPunct="1">
              <a:lnSpc>
                <a:spcPts val="1800"/>
              </a:lnSpc>
              <a:spcBef>
                <a:spcPct val="0"/>
              </a:spcBef>
              <a:spcAft>
                <a:spcPct val="0"/>
              </a:spcAft>
              <a:buClrTx/>
              <a:buSzTx/>
              <a:buFontTx/>
              <a:buNone/>
              <a:tabLst/>
              <a:defRPr/>
            </a:pPr>
            <a:r>
              <a:rPr lang="en-GB" sz="1400" i="1" dirty="0" smtClean="0">
                <a:solidFill>
                  <a:schemeClr val="accent6">
                    <a:lumMod val="50000"/>
                    <a:lumOff val="50000"/>
                  </a:schemeClr>
                </a:solidFill>
                <a:latin typeface="Calibri" panose="020F0502020204030204" pitchFamily="34" charset="0"/>
              </a:rPr>
              <a:t>REDD+ training materials by GOFC-GOLD, Wageningen University, World Bank FCPF</a:t>
            </a:r>
          </a:p>
        </p:txBody>
      </p:sp>
      <p:sp>
        <p:nvSpPr>
          <p:cNvPr id="12" name="Chevron 11"/>
          <p:cNvSpPr/>
          <p:nvPr userDrawn="1"/>
        </p:nvSpPr>
        <p:spPr>
          <a:xfrm>
            <a:off x="492412" y="6198880"/>
            <a:ext cx="425558" cy="179648"/>
          </a:xfrm>
          <a:prstGeom prst="chevron">
            <a:avLst/>
          </a:prstGeom>
          <a:solidFill>
            <a:schemeClr val="tx2">
              <a:lumMod val="40000"/>
              <a:lumOff val="60000"/>
            </a:schemeClr>
          </a:solidFill>
          <a:ln>
            <a:solidFill>
              <a:schemeClr val="tx2">
                <a:lumMod val="75000"/>
              </a:schemeClr>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TextBox 12"/>
          <p:cNvSpPr txBox="1"/>
          <p:nvPr userDrawn="1"/>
        </p:nvSpPr>
        <p:spPr>
          <a:xfrm>
            <a:off x="8355699" y="6149534"/>
            <a:ext cx="561976" cy="297389"/>
          </a:xfrm>
          <a:prstGeom prst="rect">
            <a:avLst/>
          </a:prstGeom>
          <a:noFill/>
        </p:spPr>
        <p:txBody>
          <a:bodyPr wrap="square" rtlCol="0">
            <a:spAutoFit/>
          </a:bodyPr>
          <a:lstStyle/>
          <a:p>
            <a:pPr>
              <a:lnSpc>
                <a:spcPts val="1800"/>
              </a:lnSpc>
            </a:pPr>
            <a:fld id="{523FA82C-FC15-4F8C-9865-B5B8DD09C3CB}" type="slidenum">
              <a:rPr lang="en-GB" sz="1200" smtClean="0">
                <a:solidFill>
                  <a:schemeClr val="accent2">
                    <a:lumMod val="75000"/>
                  </a:schemeClr>
                </a:solidFill>
                <a:latin typeface="Verdana" pitchFamily="34" charset="0"/>
              </a:rPr>
              <a:t>‹#›</a:t>
            </a:fld>
            <a:endParaRPr lang="en-GB" sz="1200" dirty="0" smtClean="0">
              <a:solidFill>
                <a:schemeClr val="accent2">
                  <a:lumMod val="75000"/>
                </a:schemeClr>
              </a:solidFill>
              <a:latin typeface="Verdana" pitchFamily="34" charset="0"/>
            </a:endParaRPr>
          </a:p>
        </p:txBody>
      </p:sp>
      <p:cxnSp>
        <p:nvCxnSpPr>
          <p:cNvPr id="14" name="Rechte verbindingslijn 8"/>
          <p:cNvCxnSpPr/>
          <p:nvPr userDrawn="1"/>
        </p:nvCxnSpPr>
        <p:spPr>
          <a:xfrm>
            <a:off x="374177" y="6051788"/>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2" r:id="rId1"/>
    <p:sldLayoutId id="2147483667" r:id="rId2"/>
    <p:sldLayoutId id="2147483669" r:id="rId3"/>
    <p:sldLayoutId id="2147483670" r:id="rId4"/>
    <p:sldLayoutId id="2147483671" r:id="rId5"/>
    <p:sldLayoutId id="2147483672" r:id="rId6"/>
    <p:sldLayoutId id="2147483673" r:id="rId7"/>
    <p:sldLayoutId id="2147483668" r:id="rId8"/>
    <p:sldLayoutId id="2147483664" r:id="rId9"/>
    <p:sldLayoutId id="2147483653" r:id="rId10"/>
    <p:sldLayoutId id="2147483655" r:id="rId11"/>
    <p:sldLayoutId id="2147483656" r:id="rId12"/>
    <p:sldLayoutId id="2147483657" r:id="rId13"/>
    <p:sldLayoutId id="2147483659" r:id="rId14"/>
    <p:sldLayoutId id="2147483660" r:id="rId15"/>
    <p:sldLayoutId id="2147483661" r:id="rId16"/>
    <p:sldLayoutId id="2147483663" r:id="rId17"/>
    <p:sldLayoutId id="2147483665" r:id="rId18"/>
    <p:sldLayoutId id="2147483654" r:id="rId19"/>
    <p:sldLayoutId id="2147483666" r:id="rId20"/>
  </p:sldLayoutIdLst>
  <p:timing>
    <p:tnLst>
      <p:par>
        <p:cTn id="1" dur="indefinite" restart="never" nodeType="tmRoot"/>
      </p:par>
    </p:tnLst>
  </p:timing>
  <p:txStyles>
    <p:titleStyle>
      <a:lvl1pPr algn="l" rtl="0" fontAlgn="base">
        <a:lnSpc>
          <a:spcPts val="4000"/>
        </a:lnSpc>
        <a:spcBef>
          <a:spcPct val="0"/>
        </a:spcBef>
        <a:spcAft>
          <a:spcPct val="0"/>
        </a:spcAft>
        <a:defRPr sz="3000" kern="1200">
          <a:solidFill>
            <a:schemeClr val="bg2"/>
          </a:solidFill>
          <a:latin typeface="Verdana" pitchFamily="34" charset="0"/>
          <a:ea typeface="+mj-ea"/>
          <a:cs typeface="+mj-cs"/>
        </a:defRPr>
      </a:lvl1pPr>
      <a:lvl2pPr algn="l" rtl="0" fontAlgn="base">
        <a:lnSpc>
          <a:spcPts val="4000"/>
        </a:lnSpc>
        <a:spcBef>
          <a:spcPct val="0"/>
        </a:spcBef>
        <a:spcAft>
          <a:spcPct val="0"/>
        </a:spcAft>
        <a:defRPr sz="3200">
          <a:solidFill>
            <a:schemeClr val="bg1"/>
          </a:solidFill>
          <a:latin typeface="Verdana" pitchFamily="34" charset="0"/>
        </a:defRPr>
      </a:lvl2pPr>
      <a:lvl3pPr algn="l" rtl="0" fontAlgn="base">
        <a:lnSpc>
          <a:spcPts val="4000"/>
        </a:lnSpc>
        <a:spcBef>
          <a:spcPct val="0"/>
        </a:spcBef>
        <a:spcAft>
          <a:spcPct val="0"/>
        </a:spcAft>
        <a:defRPr sz="3200">
          <a:solidFill>
            <a:schemeClr val="bg1"/>
          </a:solidFill>
          <a:latin typeface="Verdana" pitchFamily="34" charset="0"/>
        </a:defRPr>
      </a:lvl3pPr>
      <a:lvl4pPr algn="l" rtl="0" fontAlgn="base">
        <a:lnSpc>
          <a:spcPts val="4000"/>
        </a:lnSpc>
        <a:spcBef>
          <a:spcPct val="0"/>
        </a:spcBef>
        <a:spcAft>
          <a:spcPct val="0"/>
        </a:spcAft>
        <a:defRPr sz="3200">
          <a:solidFill>
            <a:schemeClr val="bg1"/>
          </a:solidFill>
          <a:latin typeface="Verdana" pitchFamily="34" charset="0"/>
        </a:defRPr>
      </a:lvl4pPr>
      <a:lvl5pPr algn="l" rtl="0" fontAlgn="base">
        <a:lnSpc>
          <a:spcPts val="4000"/>
        </a:lnSpc>
        <a:spcBef>
          <a:spcPct val="0"/>
        </a:spcBef>
        <a:spcAft>
          <a:spcPct val="0"/>
        </a:spcAft>
        <a:defRPr sz="3200">
          <a:solidFill>
            <a:schemeClr val="bg1"/>
          </a:solidFill>
          <a:latin typeface="Verdana" pitchFamily="34" charset="0"/>
        </a:defRPr>
      </a:lvl5pPr>
      <a:lvl6pPr marL="457200" algn="l" rtl="0" fontAlgn="base">
        <a:lnSpc>
          <a:spcPts val="4000"/>
        </a:lnSpc>
        <a:spcBef>
          <a:spcPct val="0"/>
        </a:spcBef>
        <a:spcAft>
          <a:spcPct val="0"/>
        </a:spcAft>
        <a:defRPr sz="3200">
          <a:solidFill>
            <a:schemeClr val="bg1"/>
          </a:solidFill>
          <a:latin typeface="Verdana" pitchFamily="34" charset="0"/>
        </a:defRPr>
      </a:lvl6pPr>
      <a:lvl7pPr marL="914400" algn="l" rtl="0" fontAlgn="base">
        <a:lnSpc>
          <a:spcPts val="4000"/>
        </a:lnSpc>
        <a:spcBef>
          <a:spcPct val="0"/>
        </a:spcBef>
        <a:spcAft>
          <a:spcPct val="0"/>
        </a:spcAft>
        <a:defRPr sz="3200">
          <a:solidFill>
            <a:schemeClr val="bg1"/>
          </a:solidFill>
          <a:latin typeface="Verdana" pitchFamily="34" charset="0"/>
        </a:defRPr>
      </a:lvl7pPr>
      <a:lvl8pPr marL="1371600" algn="l" rtl="0" fontAlgn="base">
        <a:lnSpc>
          <a:spcPts val="4000"/>
        </a:lnSpc>
        <a:spcBef>
          <a:spcPct val="0"/>
        </a:spcBef>
        <a:spcAft>
          <a:spcPct val="0"/>
        </a:spcAft>
        <a:defRPr sz="3200">
          <a:solidFill>
            <a:schemeClr val="bg1"/>
          </a:solidFill>
          <a:latin typeface="Verdana" pitchFamily="34" charset="0"/>
        </a:defRPr>
      </a:lvl8pPr>
      <a:lvl9pPr marL="1828800" algn="l" rtl="0" fontAlgn="base">
        <a:lnSpc>
          <a:spcPts val="4000"/>
        </a:lnSpc>
        <a:spcBef>
          <a:spcPct val="0"/>
        </a:spcBef>
        <a:spcAft>
          <a:spcPct val="0"/>
        </a:spcAft>
        <a:defRPr sz="3200">
          <a:solidFill>
            <a:schemeClr val="bg1"/>
          </a:solidFill>
          <a:latin typeface="Verdana" pitchFamily="34" charset="0"/>
        </a:defRPr>
      </a:lvl9pPr>
    </p:titleStyle>
    <p:bodyStyle>
      <a:lvl1pPr marL="252413" indent="-252413" algn="l" rtl="0" fontAlgn="base">
        <a:lnSpc>
          <a:spcPts val="2500"/>
        </a:lnSpc>
        <a:spcBef>
          <a:spcPts val="1200"/>
        </a:spcBef>
        <a:spcAft>
          <a:spcPct val="0"/>
        </a:spcAft>
        <a:buClr>
          <a:schemeClr val="bg2"/>
        </a:buClr>
        <a:buSzPct val="140000"/>
        <a:buFont typeface="Wingdings" pitchFamily="2" charset="2"/>
        <a:buChar char="§"/>
        <a:defRPr sz="2200" kern="1200">
          <a:solidFill>
            <a:schemeClr val="bg2"/>
          </a:solidFill>
          <a:latin typeface="Verdana" pitchFamily="34" charset="0"/>
          <a:ea typeface="+mn-ea"/>
          <a:cs typeface="+mn-cs"/>
        </a:defRPr>
      </a:lvl1pPr>
      <a:lvl2pPr marL="982663" indent="-285750" algn="l" rtl="0" fontAlgn="base">
        <a:lnSpc>
          <a:spcPts val="2500"/>
        </a:lnSpc>
        <a:spcBef>
          <a:spcPts val="1000"/>
        </a:spcBef>
        <a:spcAft>
          <a:spcPct val="0"/>
        </a:spcAft>
        <a:buClr>
          <a:schemeClr val="bg2"/>
        </a:buClr>
        <a:buSzPct val="115000"/>
        <a:buFont typeface="Verdana" pitchFamily="34" charset="0"/>
        <a:buChar char="●"/>
        <a:defRPr sz="2200" kern="1200">
          <a:solidFill>
            <a:schemeClr val="bg2"/>
          </a:solidFill>
          <a:latin typeface="Verdana" pitchFamily="34" charset="0"/>
          <a:ea typeface="+mn-ea"/>
          <a:cs typeface="+mn-cs"/>
        </a:defRPr>
      </a:lvl2pPr>
      <a:lvl3pPr marL="1879600" indent="-319088" algn="l" rtl="0" fontAlgn="base">
        <a:lnSpc>
          <a:spcPts val="2500"/>
        </a:lnSpc>
        <a:spcBef>
          <a:spcPts val="1000"/>
        </a:spcBef>
        <a:spcAft>
          <a:spcPct val="0"/>
        </a:spcAft>
        <a:buSzPct val="115000"/>
        <a:buFont typeface="Verdana" pitchFamily="34" charset="0"/>
        <a:buChar char="●"/>
        <a:defRPr sz="2200" kern="1200">
          <a:solidFill>
            <a:schemeClr val="bg2"/>
          </a:solidFill>
          <a:latin typeface="Verdana" pitchFamily="34" charset="0"/>
          <a:ea typeface="+mn-ea"/>
          <a:cs typeface="+mn-cs"/>
        </a:defRPr>
      </a:lvl3pPr>
      <a:lvl4pPr marL="2692400" indent="-360363" algn="l" rtl="0" fontAlgn="base">
        <a:lnSpc>
          <a:spcPts val="2500"/>
        </a:lnSpc>
        <a:spcBef>
          <a:spcPct val="20000"/>
        </a:spcBef>
        <a:spcAft>
          <a:spcPct val="0"/>
        </a:spcAft>
        <a:buSzPct val="115000"/>
        <a:buFont typeface="Verdana" pitchFamily="34" charset="0"/>
        <a:buChar char="●"/>
        <a:defRPr sz="2200" kern="1200" baseline="0">
          <a:solidFill>
            <a:schemeClr val="bg2"/>
          </a:solidFill>
          <a:latin typeface="Verdana" pitchFamily="34" charset="0"/>
          <a:ea typeface="+mn-ea"/>
          <a:cs typeface="+mn-cs"/>
        </a:defRPr>
      </a:lvl4pPr>
      <a:lvl5pPr marL="3405188" indent="-352425" algn="l" rtl="0" fontAlgn="base">
        <a:lnSpc>
          <a:spcPts val="2500"/>
        </a:lnSpc>
        <a:spcBef>
          <a:spcPct val="20000"/>
        </a:spcBef>
        <a:spcAft>
          <a:spcPct val="0"/>
        </a:spcAft>
        <a:buSzPct val="115000"/>
        <a:buFont typeface="Verdana" pitchFamily="34" charset="0"/>
        <a:buChar char="●"/>
        <a:defRPr sz="2200" kern="1200">
          <a:solidFill>
            <a:schemeClr val="bg2"/>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wmv"/><Relationship Id="rId1" Type="http://schemas.microsoft.com/office/2007/relationships/media" Target="../media/media1.wmv"/><Relationship Id="rId6" Type="http://schemas.openxmlformats.org/officeDocument/2006/relationships/image" Target="../media/image8.jpeg"/><Relationship Id="rId5" Type="http://schemas.openxmlformats.org/officeDocument/2006/relationships/image" Target="../media/image7.png"/><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299290"/>
          </a:xfrm>
        </p:spPr>
        <p:txBody>
          <a:bodyPr/>
          <a:lstStyle/>
          <a:p>
            <a:r>
              <a:rPr lang="en-US" sz="2800" dirty="0" smtClean="0"/>
              <a:t>Module 1.3 Assessing and analyzing drivers of deforestation and forest degradation</a:t>
            </a:r>
            <a:endParaRPr lang="en-US" sz="2800" dirty="0"/>
          </a:p>
        </p:txBody>
      </p:sp>
      <p:sp>
        <p:nvSpPr>
          <p:cNvPr id="7" name="Tijdelijke aanduiding voor tekst 6"/>
          <p:cNvSpPr>
            <a:spLocks noGrp="1"/>
          </p:cNvSpPr>
          <p:nvPr>
            <p:ph type="body" sz="quarter" idx="10"/>
          </p:nvPr>
        </p:nvSpPr>
        <p:spPr>
          <a:xfrm>
            <a:off x="421197" y="1815270"/>
            <a:ext cx="4685194" cy="3781010"/>
          </a:xfrm>
        </p:spPr>
        <p:txBody>
          <a:bodyPr/>
          <a:lstStyle/>
          <a:p>
            <a:pPr>
              <a:lnSpc>
                <a:spcPct val="100000"/>
              </a:lnSpc>
              <a:buNone/>
            </a:pPr>
            <a:r>
              <a:rPr lang="en-US" sz="1600" i="1" dirty="0" smtClean="0"/>
              <a:t>Module developers:</a:t>
            </a:r>
          </a:p>
          <a:p>
            <a:pPr lvl="1" indent="-531813">
              <a:lnSpc>
                <a:spcPct val="100000"/>
              </a:lnSpc>
              <a:buNone/>
            </a:pPr>
            <a:r>
              <a:rPr lang="en-US" sz="1400" dirty="0" smtClean="0"/>
              <a:t>Erika Romijn, Wageningen University</a:t>
            </a:r>
          </a:p>
          <a:p>
            <a:pPr lvl="1" indent="-531813">
              <a:lnSpc>
                <a:spcPct val="100000"/>
              </a:lnSpc>
              <a:buNone/>
            </a:pPr>
            <a:r>
              <a:rPr lang="en-US" sz="1400" dirty="0" smtClean="0"/>
              <a:t>Martin Herold, Wageningen University</a:t>
            </a:r>
          </a:p>
          <a:p>
            <a:pPr marL="0" indent="0">
              <a:lnSpc>
                <a:spcPct val="100000"/>
              </a:lnSpc>
              <a:buNone/>
            </a:pPr>
            <a:r>
              <a:rPr lang="en-US" sz="2000" b="1" dirty="0" smtClean="0"/>
              <a:t/>
            </a:r>
            <a:br>
              <a:rPr lang="en-US" sz="2000" b="1" dirty="0" smtClean="0"/>
            </a:br>
            <a:r>
              <a:rPr lang="en-US" sz="2000" b="1" dirty="0" smtClean="0"/>
              <a:t>Country examples:</a:t>
            </a:r>
          </a:p>
          <a:p>
            <a:pPr marL="0" indent="0">
              <a:buNone/>
            </a:pPr>
            <a:r>
              <a:rPr lang="en-US" sz="2000" dirty="0" smtClean="0"/>
              <a:t>National analysis of drivers of deforestation in</a:t>
            </a:r>
          </a:p>
          <a:p>
            <a:pPr marL="457200" indent="-457200">
              <a:buSzPct val="100000"/>
              <a:buFont typeface="+mj-lt"/>
              <a:buAutoNum type="arabicPeriod"/>
            </a:pPr>
            <a:r>
              <a:rPr lang="en-US" sz="2000" dirty="0" smtClean="0"/>
              <a:t>Democratic Republic of the Congo</a:t>
            </a:r>
          </a:p>
          <a:p>
            <a:pPr marL="457200" indent="-457200">
              <a:buSzPct val="100000"/>
              <a:buFont typeface="+mj-lt"/>
              <a:buAutoNum type="arabicPeriod"/>
            </a:pPr>
            <a:r>
              <a:rPr lang="en-US" sz="2000" dirty="0" smtClean="0"/>
              <a:t>Indonesia</a:t>
            </a:r>
            <a:endParaRPr lang="en-US" sz="2000" dirty="0"/>
          </a:p>
        </p:txBody>
      </p:sp>
      <p:pic>
        <p:nvPicPr>
          <p:cNvPr id="8" name="Afbeelding 5" descr="20070511_deforestation AFP.jpg"/>
          <p:cNvPicPr>
            <a:picLocks noChangeAspect="1"/>
          </p:cNvPicPr>
          <p:nvPr/>
        </p:nvPicPr>
        <p:blipFill>
          <a:blip r:embed="rId2" cstate="print"/>
          <a:stretch>
            <a:fillRect/>
          </a:stretch>
        </p:blipFill>
        <p:spPr>
          <a:xfrm>
            <a:off x="5335293" y="1852549"/>
            <a:ext cx="3576147" cy="3373499"/>
          </a:xfrm>
          <a:prstGeom prst="rect">
            <a:avLst/>
          </a:prstGeom>
        </p:spPr>
      </p:pic>
      <p:sp>
        <p:nvSpPr>
          <p:cNvPr id="9" name="Tekstvak 7"/>
          <p:cNvSpPr txBox="1"/>
          <p:nvPr/>
        </p:nvSpPr>
        <p:spPr>
          <a:xfrm>
            <a:off x="5355772" y="5308269"/>
            <a:ext cx="1747594" cy="323165"/>
          </a:xfrm>
          <a:prstGeom prst="rect">
            <a:avLst/>
          </a:prstGeom>
          <a:noFill/>
        </p:spPr>
        <p:txBody>
          <a:bodyPr wrap="none" rtlCol="0">
            <a:spAutoFit/>
          </a:bodyPr>
          <a:lstStyle/>
          <a:p>
            <a:pPr>
              <a:lnSpc>
                <a:spcPts val="1800"/>
              </a:lnSpc>
            </a:pPr>
            <a:r>
              <a:rPr lang="en-US" sz="1400" dirty="0" smtClean="0">
                <a:solidFill>
                  <a:schemeClr val="accent6"/>
                </a:solidFill>
                <a:latin typeface="Verdana" pitchFamily="34" charset="0"/>
              </a:rPr>
              <a:t>Photo credit: AFP</a:t>
            </a:r>
          </a:p>
        </p:txBody>
      </p:sp>
      <p:sp>
        <p:nvSpPr>
          <p:cNvPr id="6" name="Rectangle 5"/>
          <p:cNvSpPr/>
          <p:nvPr/>
        </p:nvSpPr>
        <p:spPr>
          <a:xfrm>
            <a:off x="142874" y="5762625"/>
            <a:ext cx="8780585" cy="8988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pic>
        <p:nvPicPr>
          <p:cNvPr id="10" name="Picture 9"/>
          <p:cNvPicPr>
            <a:picLocks/>
          </p:cNvPicPr>
          <p:nvPr/>
        </p:nvPicPr>
        <p:blipFill rotWithShape="1">
          <a:blip r:embed="rId3" cstate="print">
            <a:extLst>
              <a:ext uri="{28A0092B-C50C-407E-A947-70E740481C1C}">
                <a14:useLocalDpi xmlns:a14="http://schemas.microsoft.com/office/drawing/2010/main" val="0"/>
              </a:ext>
            </a:extLst>
          </a:blip>
          <a:srcRect t="90547" r="65233"/>
          <a:stretch/>
        </p:blipFill>
        <p:spPr bwMode="hidden">
          <a:xfrm>
            <a:off x="0" y="6209732"/>
            <a:ext cx="3179135" cy="648267"/>
          </a:xfrm>
          <a:prstGeom prst="rect">
            <a:avLst/>
          </a:prstGeom>
        </p:spPr>
      </p:pic>
      <p:pic>
        <p:nvPicPr>
          <p:cNvPr id="11" name="Picture 10" descr="GOFC-Gold Tray cover only 2010_200dpi"/>
          <p:cNvPicPr/>
          <p:nvPr/>
        </p:nvPicPr>
        <p:blipFill>
          <a:blip r:embed="rId4" cstate="print"/>
          <a:srcRect l="20703" t="85967" r="20917" b="3633"/>
          <a:stretch>
            <a:fillRect/>
          </a:stretch>
        </p:blipFill>
        <p:spPr bwMode="auto">
          <a:xfrm>
            <a:off x="3117735" y="6209732"/>
            <a:ext cx="2543690" cy="451715"/>
          </a:xfrm>
          <a:prstGeom prst="rect">
            <a:avLst/>
          </a:prstGeom>
          <a:noFill/>
          <a:ln w="9525">
            <a:noFill/>
            <a:miter lim="800000"/>
            <a:headEnd/>
            <a:tailEnd/>
          </a:ln>
        </p:spPr>
      </p:pic>
      <p:pic>
        <p:nvPicPr>
          <p:cNvPr id="12" name="Afbeelding 11" descr="logo_WB FCPF.gif"/>
          <p:cNvPicPr>
            <a:picLocks noChangeAspect="1"/>
          </p:cNvPicPr>
          <p:nvPr/>
        </p:nvPicPr>
        <p:blipFill>
          <a:blip r:embed="rId5" cstate="print"/>
          <a:stretch>
            <a:fillRect/>
          </a:stretch>
        </p:blipFill>
        <p:spPr>
          <a:xfrm>
            <a:off x="6022523" y="5994951"/>
            <a:ext cx="972687" cy="710810"/>
          </a:xfrm>
          <a:prstGeom prst="rect">
            <a:avLst/>
          </a:prstGeom>
        </p:spPr>
      </p:pic>
      <p:cxnSp>
        <p:nvCxnSpPr>
          <p:cNvPr id="13" name="Rechte verbindingslijn 8"/>
          <p:cNvCxnSpPr/>
          <p:nvPr/>
        </p:nvCxnSpPr>
        <p:spPr>
          <a:xfrm>
            <a:off x="374177" y="5851763"/>
            <a:ext cx="8543498" cy="0"/>
          </a:xfrm>
          <a:prstGeom prst="line">
            <a:avLst/>
          </a:prstGeom>
          <a:ln w="15875">
            <a:solidFill>
              <a:schemeClr val="tx1">
                <a:alpha val="30000"/>
              </a:schemeClr>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flipH="1">
            <a:off x="7248091" y="5439460"/>
            <a:ext cx="1614077" cy="323165"/>
          </a:xfrm>
          <a:prstGeom prst="rect">
            <a:avLst/>
          </a:prstGeom>
          <a:noFill/>
        </p:spPr>
        <p:txBody>
          <a:bodyPr wrap="square" rtlCol="0">
            <a:spAutoFit/>
          </a:bodyPr>
          <a:lstStyle/>
          <a:p>
            <a:pPr>
              <a:lnSpc>
                <a:spcPts val="1800"/>
              </a:lnSpc>
            </a:pPr>
            <a:r>
              <a:rPr lang="en-US" sz="1200" dirty="0" smtClean="0">
                <a:latin typeface="Verdana" pitchFamily="34" charset="0"/>
              </a:rPr>
              <a:t>V1, May 2015 </a:t>
            </a:r>
          </a:p>
        </p:txBody>
      </p:sp>
      <p:pic>
        <p:nvPicPr>
          <p:cNvPr id="18" name="Picture 17"/>
          <p:cNvPicPr>
            <a:picLocks noChangeAspect="1"/>
          </p:cNvPicPr>
          <p:nvPr/>
        </p:nvPicPr>
        <p:blipFill>
          <a:blip r:embed="rId6"/>
          <a:stretch>
            <a:fillRect/>
          </a:stretch>
        </p:blipFill>
        <p:spPr>
          <a:xfrm>
            <a:off x="7363042" y="6080676"/>
            <a:ext cx="1499126" cy="440638"/>
          </a:xfrm>
          <a:prstGeom prst="rect">
            <a:avLst/>
          </a:prstGeom>
          <a:ln>
            <a:solidFill>
              <a:srgbClr val="000000"/>
            </a:solidFill>
          </a:ln>
        </p:spPr>
      </p:pic>
      <p:sp>
        <p:nvSpPr>
          <p:cNvPr id="19" name="Rectangle 18"/>
          <p:cNvSpPr/>
          <p:nvPr/>
        </p:nvSpPr>
        <p:spPr>
          <a:xfrm>
            <a:off x="7276666" y="6479523"/>
            <a:ext cx="1720343" cy="261610"/>
          </a:xfrm>
          <a:prstGeom prst="rect">
            <a:avLst/>
          </a:prstGeom>
        </p:spPr>
        <p:txBody>
          <a:bodyPr wrap="none">
            <a:spAutoFit/>
          </a:bodyPr>
          <a:lstStyle/>
          <a:p>
            <a:r>
              <a:rPr lang="en-US" sz="1100" dirty="0" smtClean="0">
                <a:solidFill>
                  <a:schemeClr val="accent6"/>
                </a:solidFill>
              </a:rPr>
              <a:t>Creative Commons License</a:t>
            </a:r>
            <a:endParaRPr lang="en-US" sz="1100" dirty="0">
              <a:solidFill>
                <a:schemeClr val="accent6"/>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Land-cover classification</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3928782892"/>
              </p:ext>
            </p:extLst>
          </p:nvPr>
        </p:nvGraphicFramePr>
        <p:xfrm>
          <a:off x="525160" y="1266984"/>
          <a:ext cx="4296222" cy="2944368"/>
        </p:xfrm>
        <a:graphic>
          <a:graphicData uri="http://schemas.openxmlformats.org/drawingml/2006/table">
            <a:tbl>
              <a:tblPr firstCol="1" bandRow="1">
                <a:tableStyleId>{8EC20E35-A176-4012-BC5E-935CFFF8708E}</a:tableStyleId>
              </a:tblPr>
              <a:tblGrid>
                <a:gridCol w="368878"/>
                <a:gridCol w="3927344"/>
              </a:tblGrid>
              <a:tr h="185882">
                <a:tc gridSpan="2">
                  <a:txBody>
                    <a:bodyPr/>
                    <a:lstStyle/>
                    <a:p>
                      <a:pPr algn="just">
                        <a:lnSpc>
                          <a:spcPct val="115000"/>
                        </a:lnSpc>
                        <a:spcAft>
                          <a:spcPts val="0"/>
                        </a:spcAft>
                      </a:pPr>
                      <a:r>
                        <a:rPr lang="en-GB" sz="1400" b="1" dirty="0" smtClean="0">
                          <a:effectLst/>
                          <a:latin typeface="+mj-lt"/>
                          <a:ea typeface="Times New Roman"/>
                          <a:cs typeface="Times New Roman"/>
                        </a:rPr>
                        <a:t>Primary forest</a:t>
                      </a:r>
                      <a:endParaRPr lang="en-GB" sz="1400" b="1" dirty="0">
                        <a:effectLst/>
                        <a:latin typeface="+mj-lt"/>
                        <a:ea typeface="Times New Roman"/>
                        <a:cs typeface="Times New Roman"/>
                      </a:endParaRPr>
                    </a:p>
                  </a:txBody>
                  <a:tcPr marL="60614" marR="60614" marT="0" marB="0"/>
                </a:tc>
                <a:tc hMerge="1">
                  <a:txBody>
                    <a:bodyPr/>
                    <a:lstStyle/>
                    <a:p>
                      <a:pPr algn="just">
                        <a:lnSpc>
                          <a:spcPct val="115000"/>
                        </a:lnSpc>
                        <a:spcAft>
                          <a:spcPts val="0"/>
                        </a:spcAft>
                      </a:pPr>
                      <a:endParaRPr lang="en-GB" sz="1400" b="1"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ea typeface="Times New Roman"/>
                          <a:cs typeface="Times New Roman"/>
                        </a:rPr>
                        <a:t>1</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Primary upland forest</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ea typeface="Times New Roman"/>
                          <a:cs typeface="Times New Roman"/>
                        </a:rPr>
                        <a:t>2</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Primary mangrove forest</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ea typeface="Times New Roman"/>
                          <a:cs typeface="Times New Roman"/>
                        </a:rPr>
                        <a:t>3</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Primary swamp forest</a:t>
                      </a:r>
                      <a:endParaRPr lang="en-GB" sz="1400" dirty="0">
                        <a:effectLst/>
                        <a:latin typeface="+mj-lt"/>
                        <a:ea typeface="Times New Roman"/>
                        <a:cs typeface="Times New Roman"/>
                      </a:endParaRPr>
                    </a:p>
                  </a:txBody>
                  <a:tcPr marL="60614" marR="60614" marT="0" marB="0"/>
                </a:tc>
              </a:tr>
              <a:tr h="185882">
                <a:tc gridSpan="2">
                  <a:txBody>
                    <a:bodyPr/>
                    <a:lstStyle/>
                    <a:p>
                      <a:pPr algn="just">
                        <a:lnSpc>
                          <a:spcPct val="115000"/>
                        </a:lnSpc>
                        <a:spcAft>
                          <a:spcPts val="0"/>
                        </a:spcAft>
                      </a:pPr>
                      <a:r>
                        <a:rPr lang="en-GB" sz="1400" b="1" dirty="0" smtClean="0">
                          <a:effectLst/>
                          <a:latin typeface="+mj-lt"/>
                          <a:ea typeface="Times New Roman"/>
                          <a:cs typeface="Times New Roman"/>
                        </a:rPr>
                        <a:t>Degraded forest</a:t>
                      </a:r>
                      <a:endParaRPr lang="en-GB" sz="1400" b="1" dirty="0">
                        <a:effectLst/>
                        <a:latin typeface="+mj-lt"/>
                        <a:ea typeface="Times New Roman"/>
                        <a:cs typeface="Times New Roman"/>
                      </a:endParaRPr>
                    </a:p>
                  </a:txBody>
                  <a:tcPr marL="60614" marR="60614" marT="0" marB="0"/>
                </a:tc>
                <a:tc hMerge="1">
                  <a:txBody>
                    <a:bodyPr/>
                    <a:lstStyle/>
                    <a:p>
                      <a:pPr algn="just">
                        <a:lnSpc>
                          <a:spcPct val="115000"/>
                        </a:lnSpc>
                        <a:spcAft>
                          <a:spcPts val="0"/>
                        </a:spcAft>
                      </a:pPr>
                      <a:endParaRPr lang="en-GB" sz="1400" b="1"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ea typeface="Times New Roman"/>
                          <a:cs typeface="Times New Roman"/>
                        </a:rPr>
                        <a:t>4</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Secondary upland forest</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5</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Secondary mangrove forest</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6</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Secondary swamp forest</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7</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Forest plantation (i.e</a:t>
                      </a:r>
                      <a:r>
                        <a:rPr lang="en-GB" sz="1400" dirty="0" smtClean="0">
                          <a:effectLst/>
                          <a:latin typeface="+mj-lt"/>
                        </a:rPr>
                        <a:t>., </a:t>
                      </a:r>
                      <a:r>
                        <a:rPr lang="en-GB" sz="1400" dirty="0">
                          <a:effectLst/>
                          <a:latin typeface="+mj-lt"/>
                        </a:rPr>
                        <a:t>Eucalypt, Acacia, Teak)</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8</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Bushes / </a:t>
                      </a:r>
                      <a:r>
                        <a:rPr lang="en-GB" sz="1400" dirty="0" smtClean="0">
                          <a:effectLst/>
                          <a:latin typeface="+mj-lt"/>
                        </a:rPr>
                        <a:t>shrubland</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9</a:t>
                      </a:r>
                      <a:endParaRPr lang="en-GB" sz="1400" dirty="0">
                        <a:effectLst/>
                        <a:latin typeface="+mj-lt"/>
                        <a:ea typeface="Times New Roman"/>
                        <a:cs typeface="Times New Roman"/>
                      </a:endParaRPr>
                    </a:p>
                  </a:txBody>
                  <a:tcPr marL="60614" marR="60614" marT="0" marB="0"/>
                </a:tc>
                <a:tc>
                  <a:txBody>
                    <a:bodyPr/>
                    <a:lstStyle/>
                    <a:p>
                      <a:pPr algn="just">
                        <a:lnSpc>
                          <a:spcPct val="115000"/>
                        </a:lnSpc>
                        <a:spcAft>
                          <a:spcPts val="0"/>
                        </a:spcAft>
                      </a:pPr>
                      <a:r>
                        <a:rPr lang="en-GB" sz="1400" dirty="0">
                          <a:effectLst/>
                          <a:latin typeface="+mj-lt"/>
                        </a:rPr>
                        <a:t>Bushy swamp</a:t>
                      </a:r>
                      <a:endParaRPr lang="en-GB" sz="1400" dirty="0">
                        <a:effectLst/>
                        <a:latin typeface="+mj-lt"/>
                        <a:ea typeface="Times New Roman"/>
                        <a:cs typeface="Times New Roman"/>
                      </a:endParaRPr>
                    </a:p>
                  </a:txBody>
                  <a:tcPr marL="60614" marR="60614" marT="0" marB="0"/>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005851118"/>
              </p:ext>
            </p:extLst>
          </p:nvPr>
        </p:nvGraphicFramePr>
        <p:xfrm>
          <a:off x="5249566" y="1265004"/>
          <a:ext cx="3171858" cy="3680460"/>
        </p:xfrm>
        <a:graphic>
          <a:graphicData uri="http://schemas.openxmlformats.org/drawingml/2006/table">
            <a:tbl>
              <a:tblPr firstCol="1" bandRow="1">
                <a:tableStyleId>{8EC20E35-A176-4012-BC5E-935CFFF8708E}</a:tableStyleId>
              </a:tblPr>
              <a:tblGrid>
                <a:gridCol w="495878"/>
                <a:gridCol w="2675980"/>
              </a:tblGrid>
              <a:tr h="185882">
                <a:tc gridSpan="2">
                  <a:txBody>
                    <a:bodyPr/>
                    <a:lstStyle/>
                    <a:p>
                      <a:pPr algn="just">
                        <a:lnSpc>
                          <a:spcPct val="115000"/>
                        </a:lnSpc>
                        <a:spcAft>
                          <a:spcPts val="0"/>
                        </a:spcAft>
                      </a:pPr>
                      <a:r>
                        <a:rPr lang="en-GB" sz="1400" b="1" dirty="0" smtClean="0">
                          <a:effectLst/>
                          <a:latin typeface="+mj-lt"/>
                          <a:ea typeface="Times New Roman"/>
                          <a:cs typeface="Times New Roman"/>
                        </a:rPr>
                        <a:t>Nonforest</a:t>
                      </a:r>
                      <a:endParaRPr lang="en-GB" sz="1400" b="1" dirty="0">
                        <a:effectLst/>
                        <a:latin typeface="+mj-lt"/>
                        <a:ea typeface="Times New Roman"/>
                        <a:cs typeface="Times New Roman"/>
                      </a:endParaRPr>
                    </a:p>
                  </a:txBody>
                  <a:tcPr marL="60614" marR="60614" marT="0" marB="0"/>
                </a:tc>
                <a:tc hMerge="1">
                  <a:txBody>
                    <a:bodyPr/>
                    <a:lstStyle/>
                    <a:p>
                      <a:pPr algn="just">
                        <a:lnSpc>
                          <a:spcPct val="115000"/>
                        </a:lnSpc>
                        <a:spcAft>
                          <a:spcPts val="0"/>
                        </a:spcAft>
                      </a:pPr>
                      <a:endParaRPr lang="en-GB" sz="1400" b="1"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ea typeface="Times New Roman"/>
                          <a:cs typeface="Times New Roman"/>
                        </a:rPr>
                        <a:t>10</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Plantation (oil palm)</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11</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Savanna</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12</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Upland agriculture</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13</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Upland agriculture mixed with bush</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14</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Rice field</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15</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Cultured fisheries / </a:t>
                      </a:r>
                      <a:r>
                        <a:rPr lang="en-GB" sz="1400" dirty="0" smtClean="0">
                          <a:effectLst/>
                          <a:latin typeface="+mj-lt"/>
                        </a:rPr>
                        <a:t>fishpond</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16</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Settlement / developed land</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17</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Transmigration</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18</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Open land</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19</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Mining / mines</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20</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Water body</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21</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Swamp</a:t>
                      </a:r>
                      <a:endParaRPr lang="en-GB" sz="1400" dirty="0">
                        <a:effectLst/>
                        <a:latin typeface="+mj-lt"/>
                        <a:ea typeface="Times New Roman"/>
                        <a:cs typeface="Times New Roman"/>
                      </a:endParaRPr>
                    </a:p>
                  </a:txBody>
                  <a:tcPr marL="60614" marR="60614" marT="0" marB="0"/>
                </a:tc>
              </a:tr>
              <a:tr h="185882">
                <a:tc>
                  <a:txBody>
                    <a:bodyPr/>
                    <a:lstStyle/>
                    <a:p>
                      <a:pPr algn="just">
                        <a:lnSpc>
                          <a:spcPct val="115000"/>
                        </a:lnSpc>
                        <a:spcAft>
                          <a:spcPts val="0"/>
                        </a:spcAft>
                      </a:pPr>
                      <a:r>
                        <a:rPr lang="en-GB" sz="1400" dirty="0" smtClean="0">
                          <a:effectLst/>
                          <a:latin typeface="+mj-lt"/>
                        </a:rPr>
                        <a:t>22</a:t>
                      </a:r>
                      <a:endParaRPr lang="en-GB" sz="1400" dirty="0">
                        <a:effectLst/>
                        <a:latin typeface="+mj-lt"/>
                        <a:ea typeface="Times New Roman"/>
                        <a:cs typeface="Times New Roman"/>
                      </a:endParaRPr>
                    </a:p>
                  </a:txBody>
                  <a:tcPr marL="60614" marR="60614" marT="0" marB="0"/>
                </a:tc>
                <a:tc>
                  <a:txBody>
                    <a:bodyPr/>
                    <a:lstStyle/>
                    <a:p>
                      <a:pPr algn="l">
                        <a:lnSpc>
                          <a:spcPct val="115000"/>
                        </a:lnSpc>
                        <a:spcAft>
                          <a:spcPts val="0"/>
                        </a:spcAft>
                      </a:pPr>
                      <a:r>
                        <a:rPr lang="en-GB" sz="1400" dirty="0">
                          <a:effectLst/>
                          <a:latin typeface="+mj-lt"/>
                        </a:rPr>
                        <a:t>Airport</a:t>
                      </a:r>
                      <a:endParaRPr lang="en-GB" sz="1400" dirty="0">
                        <a:effectLst/>
                        <a:latin typeface="+mj-lt"/>
                        <a:ea typeface="Times New Roman"/>
                        <a:cs typeface="Times New Roman"/>
                      </a:endParaRPr>
                    </a:p>
                  </a:txBody>
                  <a:tcPr marL="60614" marR="60614" marT="0" marB="0"/>
                </a:tc>
              </a:tr>
            </a:tbl>
          </a:graphicData>
        </a:graphic>
      </p:graphicFrame>
      <p:sp>
        <p:nvSpPr>
          <p:cNvPr id="7" name="TextBox 6"/>
          <p:cNvSpPr txBox="1"/>
          <p:nvPr/>
        </p:nvSpPr>
        <p:spPr>
          <a:xfrm>
            <a:off x="651824" y="4422075"/>
            <a:ext cx="5623655" cy="1246495"/>
          </a:xfrm>
          <a:prstGeom prst="rect">
            <a:avLst/>
          </a:prstGeom>
          <a:noFill/>
        </p:spPr>
        <p:txBody>
          <a:bodyPr wrap="none" rtlCol="0">
            <a:spAutoFit/>
          </a:bodyPr>
          <a:lstStyle/>
          <a:p>
            <a:pPr>
              <a:lnSpc>
                <a:spcPts val="1800"/>
              </a:lnSpc>
            </a:pPr>
            <a:r>
              <a:rPr lang="en-GB" sz="1600" dirty="0" smtClean="0">
                <a:latin typeface="Verdana" pitchFamily="34" charset="0"/>
              </a:rPr>
              <a:t>Using the FAO forest definition:</a:t>
            </a:r>
          </a:p>
          <a:p>
            <a:pPr marL="285750" indent="-285750">
              <a:lnSpc>
                <a:spcPts val="1800"/>
              </a:lnSpc>
              <a:buFont typeface="Arial" panose="020B0604020202020204" pitchFamily="34" charset="0"/>
              <a:buChar char="•"/>
            </a:pPr>
            <a:r>
              <a:rPr lang="en-GB" sz="1600" dirty="0" smtClean="0">
                <a:latin typeface="Verdana" pitchFamily="34" charset="0"/>
              </a:rPr>
              <a:t>Forest &gt; 0.5 ha</a:t>
            </a:r>
          </a:p>
          <a:p>
            <a:pPr marL="285750" indent="-285750">
              <a:lnSpc>
                <a:spcPts val="1800"/>
              </a:lnSpc>
              <a:buFont typeface="Arial" panose="020B0604020202020204" pitchFamily="34" charset="0"/>
              <a:buChar char="•"/>
            </a:pPr>
            <a:r>
              <a:rPr lang="en-GB" sz="1600" dirty="0" smtClean="0">
                <a:latin typeface="Verdana" pitchFamily="34" charset="0"/>
              </a:rPr>
              <a:t>Tree canopy cover &gt; 10%</a:t>
            </a:r>
          </a:p>
          <a:p>
            <a:pPr marL="285750" indent="-285750">
              <a:lnSpc>
                <a:spcPts val="1800"/>
              </a:lnSpc>
              <a:buFont typeface="Arial" panose="020B0604020202020204" pitchFamily="34" charset="0"/>
              <a:buChar char="•"/>
            </a:pPr>
            <a:r>
              <a:rPr lang="en-GB" sz="1600" dirty="0" smtClean="0">
                <a:latin typeface="Verdana" pitchFamily="34" charset="0"/>
              </a:rPr>
              <a:t>Tree height &gt; 5m</a:t>
            </a:r>
          </a:p>
          <a:p>
            <a:pPr marL="285750" indent="-285750">
              <a:lnSpc>
                <a:spcPts val="1800"/>
              </a:lnSpc>
              <a:buFont typeface="Arial" panose="020B0604020202020204" pitchFamily="34" charset="0"/>
              <a:buChar char="•"/>
            </a:pPr>
            <a:r>
              <a:rPr lang="en-GB" sz="1600" dirty="0">
                <a:latin typeface="Verdana" pitchFamily="34" charset="0"/>
              </a:rPr>
              <a:t>forest being the predominant land use in the area</a:t>
            </a:r>
            <a:endParaRPr lang="en-GB" sz="1600" dirty="0" smtClean="0">
              <a:latin typeface="Verdana" pitchFamily="34" charset="0"/>
            </a:endParaRPr>
          </a:p>
        </p:txBody>
      </p:sp>
    </p:spTree>
    <p:extLst>
      <p:ext uri="{BB962C8B-B14F-4D97-AF65-F5344CB8AC3E}">
        <p14:creationId xmlns:p14="http://schemas.microsoft.com/office/powerpoint/2010/main" val="38107405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pPr marL="0" indent="0"/>
            <a:r>
              <a:rPr lang="en-GB" sz="2800" dirty="0" smtClean="0"/>
              <a:t>Step 2. </a:t>
            </a:r>
            <a:r>
              <a:rPr lang="en-GB" sz="2800" dirty="0"/>
              <a:t>Map deforestation areas for subsequent time periods</a:t>
            </a:r>
          </a:p>
        </p:txBody>
      </p:sp>
      <p:sp>
        <p:nvSpPr>
          <p:cNvPr id="3" name="Text Placeholder 2"/>
          <p:cNvSpPr>
            <a:spLocks noGrp="1"/>
          </p:cNvSpPr>
          <p:nvPr>
            <p:ph type="body" sz="quarter" idx="10"/>
          </p:nvPr>
        </p:nvSpPr>
        <p:spPr>
          <a:xfrm>
            <a:off x="421200" y="1558142"/>
            <a:ext cx="8521188" cy="4404807"/>
          </a:xfrm>
        </p:spPr>
        <p:txBody>
          <a:bodyPr/>
          <a:lstStyle/>
          <a:p>
            <a:pPr lvl="1"/>
            <a:r>
              <a:rPr lang="en-GB" sz="1800" dirty="0" smtClean="0"/>
              <a:t>Forest, defined following the FAO forest definition</a:t>
            </a:r>
          </a:p>
          <a:p>
            <a:pPr lvl="1"/>
            <a:r>
              <a:rPr lang="en-GB" sz="1800" dirty="0" smtClean="0"/>
              <a:t>Deforestation, degradation, reforestation/regeneration:</a:t>
            </a:r>
          </a:p>
        </p:txBody>
      </p:sp>
      <p:grpSp>
        <p:nvGrpSpPr>
          <p:cNvPr id="4" name="Group 3"/>
          <p:cNvGrpSpPr/>
          <p:nvPr/>
        </p:nvGrpSpPr>
        <p:grpSpPr>
          <a:xfrm>
            <a:off x="1603169" y="2665062"/>
            <a:ext cx="1384655" cy="1020129"/>
            <a:chOff x="1140527" y="2189766"/>
            <a:chExt cx="1847297" cy="1296144"/>
          </a:xfrm>
        </p:grpSpPr>
        <p:sp>
          <p:nvSpPr>
            <p:cNvPr id="5" name="Rounded Rectangle 4"/>
            <p:cNvSpPr/>
            <p:nvPr/>
          </p:nvSpPr>
          <p:spPr bwMode="auto">
            <a:xfrm>
              <a:off x="1152956" y="2189766"/>
              <a:ext cx="1834868" cy="1296144"/>
            </a:xfrm>
            <a:prstGeom prst="roundRect">
              <a:avLst/>
            </a:prstGeom>
            <a:solidFill>
              <a:schemeClr val="accent1">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News Gothic" pitchFamily="34" charset="0"/>
              </a:endParaRPr>
            </a:p>
          </p:txBody>
        </p:sp>
        <p:sp>
          <p:nvSpPr>
            <p:cNvPr id="6" name="TextBox 5"/>
            <p:cNvSpPr txBox="1"/>
            <p:nvPr/>
          </p:nvSpPr>
          <p:spPr>
            <a:xfrm>
              <a:off x="1140527" y="2422339"/>
              <a:ext cx="1834868" cy="830997"/>
            </a:xfrm>
            <a:prstGeom prst="rect">
              <a:avLst/>
            </a:prstGeom>
            <a:noFill/>
          </p:spPr>
          <p:txBody>
            <a:bodyPr wrap="square" rtlCol="0">
              <a:spAutoFit/>
            </a:bodyPr>
            <a:lstStyle/>
            <a:p>
              <a:pPr algn="ctr"/>
              <a:r>
                <a:rPr lang="en-GB" dirty="0" smtClean="0"/>
                <a:t>Primary Forest</a:t>
              </a:r>
              <a:endParaRPr lang="en-GB" dirty="0"/>
            </a:p>
          </p:txBody>
        </p:sp>
      </p:grpSp>
      <p:grpSp>
        <p:nvGrpSpPr>
          <p:cNvPr id="7" name="Group 6"/>
          <p:cNvGrpSpPr/>
          <p:nvPr/>
        </p:nvGrpSpPr>
        <p:grpSpPr>
          <a:xfrm>
            <a:off x="4805358" y="2685922"/>
            <a:ext cx="1386000" cy="1018800"/>
            <a:chOff x="4814633" y="2189765"/>
            <a:chExt cx="1842927" cy="1296144"/>
          </a:xfrm>
        </p:grpSpPr>
        <p:sp>
          <p:nvSpPr>
            <p:cNvPr id="8" name="Rounded Rectangle 7"/>
            <p:cNvSpPr/>
            <p:nvPr/>
          </p:nvSpPr>
          <p:spPr bwMode="auto">
            <a:xfrm>
              <a:off x="4822692" y="2189765"/>
              <a:ext cx="1834868" cy="1296144"/>
            </a:xfrm>
            <a:prstGeom prst="roundRect">
              <a:avLst/>
            </a:prstGeom>
            <a:solidFill>
              <a:schemeClr val="accent1">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News Gothic" pitchFamily="34" charset="0"/>
              </a:endParaRPr>
            </a:p>
          </p:txBody>
        </p:sp>
        <p:sp>
          <p:nvSpPr>
            <p:cNvPr id="9" name="TextBox 8"/>
            <p:cNvSpPr txBox="1"/>
            <p:nvPr/>
          </p:nvSpPr>
          <p:spPr>
            <a:xfrm>
              <a:off x="4814633" y="2422337"/>
              <a:ext cx="1834868" cy="830997"/>
            </a:xfrm>
            <a:prstGeom prst="rect">
              <a:avLst/>
            </a:prstGeom>
            <a:noFill/>
          </p:spPr>
          <p:txBody>
            <a:bodyPr wrap="square" rtlCol="0">
              <a:spAutoFit/>
            </a:bodyPr>
            <a:lstStyle/>
            <a:p>
              <a:pPr algn="ctr"/>
              <a:r>
                <a:rPr lang="en-GB" dirty="0" smtClean="0"/>
                <a:t>Degraded</a:t>
              </a:r>
              <a:br>
                <a:rPr lang="en-GB" dirty="0" smtClean="0"/>
              </a:br>
              <a:r>
                <a:rPr lang="en-GB" dirty="0" smtClean="0"/>
                <a:t>Forest</a:t>
              </a:r>
              <a:endParaRPr lang="en-GB" dirty="0"/>
            </a:p>
          </p:txBody>
        </p:sp>
      </p:grpSp>
      <p:grpSp>
        <p:nvGrpSpPr>
          <p:cNvPr id="10" name="Group 9"/>
          <p:cNvGrpSpPr/>
          <p:nvPr/>
        </p:nvGrpSpPr>
        <p:grpSpPr>
          <a:xfrm>
            <a:off x="3169955" y="4851059"/>
            <a:ext cx="1386000" cy="1018800"/>
            <a:chOff x="2968080" y="4522859"/>
            <a:chExt cx="1837278" cy="1296144"/>
          </a:xfrm>
        </p:grpSpPr>
        <p:sp>
          <p:nvSpPr>
            <p:cNvPr id="11" name="Rounded Rectangle 10"/>
            <p:cNvSpPr/>
            <p:nvPr/>
          </p:nvSpPr>
          <p:spPr bwMode="auto">
            <a:xfrm>
              <a:off x="2970490" y="4522859"/>
              <a:ext cx="1834868" cy="1296144"/>
            </a:xfrm>
            <a:prstGeom prst="roundRect">
              <a:avLst/>
            </a:prstGeom>
            <a:solidFill>
              <a:schemeClr val="accent1">
                <a:lumMod val="40000"/>
                <a:lumOff val="60000"/>
              </a:schemeClr>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News Gothic" pitchFamily="34" charset="0"/>
              </a:endParaRPr>
            </a:p>
          </p:txBody>
        </p:sp>
        <p:sp>
          <p:nvSpPr>
            <p:cNvPr id="12" name="TextBox 11"/>
            <p:cNvSpPr txBox="1"/>
            <p:nvPr/>
          </p:nvSpPr>
          <p:spPr>
            <a:xfrm>
              <a:off x="2968080" y="4754159"/>
              <a:ext cx="1834868" cy="830997"/>
            </a:xfrm>
            <a:prstGeom prst="rect">
              <a:avLst/>
            </a:prstGeom>
            <a:noFill/>
          </p:spPr>
          <p:txBody>
            <a:bodyPr wrap="square" rtlCol="0">
              <a:spAutoFit/>
            </a:bodyPr>
            <a:lstStyle/>
            <a:p>
              <a:pPr algn="ctr"/>
              <a:r>
                <a:rPr lang="en-GB" dirty="0" smtClean="0"/>
                <a:t>Nonforest</a:t>
              </a:r>
              <a:br>
                <a:rPr lang="en-GB" dirty="0" smtClean="0"/>
              </a:br>
              <a:r>
                <a:rPr lang="en-GB" dirty="0" smtClean="0"/>
                <a:t>Classes</a:t>
              </a:r>
              <a:endParaRPr lang="en-GB" dirty="0"/>
            </a:p>
          </p:txBody>
        </p:sp>
      </p:grpSp>
      <p:cxnSp>
        <p:nvCxnSpPr>
          <p:cNvPr id="13" name="Straight Connector 12"/>
          <p:cNvCxnSpPr/>
          <p:nvPr/>
        </p:nvCxnSpPr>
        <p:spPr bwMode="auto">
          <a:xfrm>
            <a:off x="971600" y="4212998"/>
            <a:ext cx="7848872" cy="0"/>
          </a:xfrm>
          <a:prstGeom prst="line">
            <a:avLst/>
          </a:prstGeom>
          <a:noFill/>
          <a:ln w="38100" cap="flat" cmpd="sng" algn="ctr">
            <a:solidFill>
              <a:srgbClr val="004C78">
                <a:alpha val="50196"/>
              </a:srgbClr>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cxnSp>
      <p:sp>
        <p:nvSpPr>
          <p:cNvPr id="14" name="TextBox 13"/>
          <p:cNvSpPr txBox="1"/>
          <p:nvPr/>
        </p:nvSpPr>
        <p:spPr>
          <a:xfrm>
            <a:off x="7452320" y="3037117"/>
            <a:ext cx="1003801" cy="461665"/>
          </a:xfrm>
          <a:prstGeom prst="rect">
            <a:avLst/>
          </a:prstGeom>
          <a:noFill/>
        </p:spPr>
        <p:txBody>
          <a:bodyPr wrap="none" rtlCol="0">
            <a:spAutoFit/>
          </a:bodyPr>
          <a:lstStyle/>
          <a:p>
            <a:r>
              <a:rPr lang="en-GB" i="1" dirty="0" smtClean="0"/>
              <a:t>Forest</a:t>
            </a:r>
            <a:endParaRPr lang="en-GB" i="1" dirty="0"/>
          </a:p>
        </p:txBody>
      </p:sp>
      <p:sp>
        <p:nvSpPr>
          <p:cNvPr id="15" name="TextBox 14"/>
          <p:cNvSpPr txBox="1"/>
          <p:nvPr/>
        </p:nvSpPr>
        <p:spPr>
          <a:xfrm>
            <a:off x="7163779" y="4852128"/>
            <a:ext cx="1110625" cy="369332"/>
          </a:xfrm>
          <a:prstGeom prst="rect">
            <a:avLst/>
          </a:prstGeom>
          <a:noFill/>
        </p:spPr>
        <p:txBody>
          <a:bodyPr wrap="none" rtlCol="0">
            <a:spAutoFit/>
          </a:bodyPr>
          <a:lstStyle/>
          <a:p>
            <a:r>
              <a:rPr lang="en-GB" i="1" dirty="0" smtClean="0"/>
              <a:t>Nonforest</a:t>
            </a:r>
            <a:endParaRPr lang="en-GB" i="1" dirty="0"/>
          </a:p>
        </p:txBody>
      </p:sp>
      <p:sp>
        <p:nvSpPr>
          <p:cNvPr id="16" name="Right Arrow 15"/>
          <p:cNvSpPr/>
          <p:nvPr/>
        </p:nvSpPr>
        <p:spPr bwMode="auto">
          <a:xfrm>
            <a:off x="3243448" y="2874786"/>
            <a:ext cx="1307883" cy="324668"/>
          </a:xfrm>
          <a:prstGeom prst="rightArrow">
            <a:avLst/>
          </a:prstGeom>
          <a:solidFill>
            <a:srgbClr val="004C78"/>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News Gothic" pitchFamily="34" charset="0"/>
            </a:endParaRPr>
          </a:p>
        </p:txBody>
      </p:sp>
      <p:sp>
        <p:nvSpPr>
          <p:cNvPr id="17" name="Right Arrow 16"/>
          <p:cNvSpPr/>
          <p:nvPr/>
        </p:nvSpPr>
        <p:spPr bwMode="auto">
          <a:xfrm rot="3756564">
            <a:off x="2341240" y="4145018"/>
            <a:ext cx="1005804" cy="324668"/>
          </a:xfrm>
          <a:prstGeom prst="rightArrow">
            <a:avLst/>
          </a:prstGeom>
          <a:solidFill>
            <a:srgbClr val="004C78"/>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News Gothic" pitchFamily="34" charset="0"/>
            </a:endParaRPr>
          </a:p>
        </p:txBody>
      </p:sp>
      <p:sp>
        <p:nvSpPr>
          <p:cNvPr id="18" name="Right Arrow 17"/>
          <p:cNvSpPr/>
          <p:nvPr/>
        </p:nvSpPr>
        <p:spPr bwMode="auto">
          <a:xfrm rot="7492037">
            <a:off x="4239270" y="4134604"/>
            <a:ext cx="1133261" cy="306006"/>
          </a:xfrm>
          <a:prstGeom prst="rightArrow">
            <a:avLst/>
          </a:prstGeom>
          <a:solidFill>
            <a:srgbClr val="004C78"/>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News Gothic" pitchFamily="34" charset="0"/>
            </a:endParaRPr>
          </a:p>
        </p:txBody>
      </p:sp>
      <p:sp>
        <p:nvSpPr>
          <p:cNvPr id="19" name="Right Arrow 18"/>
          <p:cNvSpPr/>
          <p:nvPr/>
        </p:nvSpPr>
        <p:spPr bwMode="auto">
          <a:xfrm rot="18277947">
            <a:off x="4698483" y="4143587"/>
            <a:ext cx="1155989" cy="306006"/>
          </a:xfrm>
          <a:prstGeom prst="rightArrow">
            <a:avLst/>
          </a:prstGeom>
          <a:solidFill>
            <a:srgbClr val="004C78"/>
          </a:solidFill>
          <a:ln>
            <a:noFill/>
          </a:ln>
          <a:effectLst/>
          <a:extLst/>
        </p:spPr>
        <p:txBody>
          <a:bodyPr vert="horz" wrap="square" lIns="91440" tIns="45720" rIns="91440" bIns="45720" numCol="1" rtlCol="0" anchor="t" anchorCtr="0" compatLnSpc="1">
            <a:prstTxWarp prst="textNoShape">
              <a:avLst/>
            </a:prstTxWarp>
            <a:spAutoFit/>
          </a:bodyPr>
          <a:lstStyle/>
          <a:p>
            <a:pPr marL="0" marR="0" indent="0" algn="l" defTabSz="914400" rtl="0" eaLnBrk="0" fontAlgn="base" latinLnBrk="0" hangingPunct="0">
              <a:lnSpc>
                <a:spcPct val="100000"/>
              </a:lnSpc>
              <a:spcBef>
                <a:spcPct val="5000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News Gothic" pitchFamily="34" charset="0"/>
            </a:endParaRPr>
          </a:p>
        </p:txBody>
      </p:sp>
      <p:sp>
        <p:nvSpPr>
          <p:cNvPr id="20" name="TextBox 19"/>
          <p:cNvSpPr txBox="1"/>
          <p:nvPr/>
        </p:nvSpPr>
        <p:spPr>
          <a:xfrm>
            <a:off x="3123910" y="2465008"/>
            <a:ext cx="1320746" cy="369332"/>
          </a:xfrm>
          <a:prstGeom prst="rect">
            <a:avLst/>
          </a:prstGeom>
          <a:noFill/>
        </p:spPr>
        <p:txBody>
          <a:bodyPr wrap="none" rtlCol="0">
            <a:spAutoFit/>
          </a:bodyPr>
          <a:lstStyle/>
          <a:p>
            <a:r>
              <a:rPr lang="en-GB" dirty="0" smtClean="0"/>
              <a:t>degradation</a:t>
            </a:r>
            <a:endParaRPr lang="en-GB" dirty="0"/>
          </a:p>
        </p:txBody>
      </p:sp>
      <p:sp>
        <p:nvSpPr>
          <p:cNvPr id="21" name="TextBox 20"/>
          <p:cNvSpPr txBox="1"/>
          <p:nvPr/>
        </p:nvSpPr>
        <p:spPr>
          <a:xfrm rot="3785577">
            <a:off x="1847368" y="4249169"/>
            <a:ext cx="1443216" cy="369332"/>
          </a:xfrm>
          <a:prstGeom prst="rect">
            <a:avLst/>
          </a:prstGeom>
          <a:noFill/>
        </p:spPr>
        <p:txBody>
          <a:bodyPr wrap="none" rtlCol="0">
            <a:spAutoFit/>
          </a:bodyPr>
          <a:lstStyle/>
          <a:p>
            <a:r>
              <a:rPr lang="en-GB" dirty="0" smtClean="0"/>
              <a:t>deforestation</a:t>
            </a:r>
            <a:endParaRPr lang="en-GB" dirty="0"/>
          </a:p>
        </p:txBody>
      </p:sp>
      <p:sp>
        <p:nvSpPr>
          <p:cNvPr id="22" name="TextBox 21"/>
          <p:cNvSpPr txBox="1"/>
          <p:nvPr/>
        </p:nvSpPr>
        <p:spPr>
          <a:xfrm rot="18263579">
            <a:off x="3722870" y="4031382"/>
            <a:ext cx="1443216" cy="369332"/>
          </a:xfrm>
          <a:prstGeom prst="rect">
            <a:avLst/>
          </a:prstGeom>
          <a:noFill/>
        </p:spPr>
        <p:txBody>
          <a:bodyPr wrap="none" rtlCol="0">
            <a:spAutoFit/>
          </a:bodyPr>
          <a:lstStyle/>
          <a:p>
            <a:r>
              <a:rPr lang="en-GB" dirty="0" smtClean="0"/>
              <a:t>deforestation</a:t>
            </a:r>
            <a:endParaRPr lang="en-GB" dirty="0"/>
          </a:p>
        </p:txBody>
      </p:sp>
      <p:sp>
        <p:nvSpPr>
          <p:cNvPr id="23" name="TextBox 22"/>
          <p:cNvSpPr txBox="1"/>
          <p:nvPr/>
        </p:nvSpPr>
        <p:spPr>
          <a:xfrm rot="18263579">
            <a:off x="4945952" y="4152533"/>
            <a:ext cx="1488293" cy="646331"/>
          </a:xfrm>
          <a:prstGeom prst="rect">
            <a:avLst/>
          </a:prstGeom>
          <a:noFill/>
        </p:spPr>
        <p:txBody>
          <a:bodyPr wrap="none" rtlCol="0">
            <a:spAutoFit/>
          </a:bodyPr>
          <a:lstStyle/>
          <a:p>
            <a:r>
              <a:rPr lang="en-GB" dirty="0"/>
              <a:t>r</a:t>
            </a:r>
            <a:r>
              <a:rPr lang="en-GB" dirty="0" smtClean="0"/>
              <a:t>eforestation/</a:t>
            </a:r>
            <a:r>
              <a:rPr lang="en-GB" dirty="0"/>
              <a:t/>
            </a:r>
            <a:br>
              <a:rPr lang="en-GB" dirty="0"/>
            </a:br>
            <a:r>
              <a:rPr lang="en-GB" dirty="0" smtClean="0"/>
              <a:t>regeneration</a:t>
            </a:r>
          </a:p>
        </p:txBody>
      </p:sp>
    </p:spTree>
    <p:extLst>
      <p:ext uri="{BB962C8B-B14F-4D97-AF65-F5344CB8AC3E}">
        <p14:creationId xmlns:p14="http://schemas.microsoft.com/office/powerpoint/2010/main" val="19313723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r>
              <a:rPr lang="en-GB" dirty="0" smtClean="0"/>
              <a:t>Deforestation and forest degradation in Indonesia between 2000 and 2009</a:t>
            </a: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940" t="17042" r="4940" b="11126"/>
          <a:stretch/>
        </p:blipFill>
        <p:spPr bwMode="auto">
          <a:xfrm>
            <a:off x="482600" y="1502213"/>
            <a:ext cx="8051799" cy="45400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51200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840125"/>
          </a:xfrm>
        </p:spPr>
        <p:txBody>
          <a:bodyPr/>
          <a:lstStyle/>
          <a:p>
            <a:r>
              <a:rPr lang="en-GB" sz="2400" dirty="0" smtClean="0"/>
              <a:t>Step 3</a:t>
            </a:r>
            <a:r>
              <a:rPr lang="en-GB" sz="2400" dirty="0"/>
              <a:t>. Link deforested areas to </a:t>
            </a:r>
            <a:r>
              <a:rPr lang="en-GB" sz="2400" dirty="0" smtClean="0"/>
              <a:t>postforest </a:t>
            </a:r>
            <a:r>
              <a:rPr lang="en-GB" sz="2400" dirty="0"/>
              <a:t>land </a:t>
            </a:r>
            <a:r>
              <a:rPr lang="en-GB" sz="2400" dirty="0" smtClean="0"/>
              <a:t>use</a:t>
            </a:r>
            <a:endParaRPr lang="en-GB" sz="2400" dirty="0"/>
          </a:p>
        </p:txBody>
      </p:sp>
      <p:sp>
        <p:nvSpPr>
          <p:cNvPr id="3" name="Text Placeholder 2"/>
          <p:cNvSpPr>
            <a:spLocks noGrp="1"/>
          </p:cNvSpPr>
          <p:nvPr>
            <p:ph type="body" sz="quarter" idx="10"/>
          </p:nvPr>
        </p:nvSpPr>
        <p:spPr>
          <a:xfrm>
            <a:off x="421200" y="1179616"/>
            <a:ext cx="8521188" cy="4440433"/>
          </a:xfrm>
        </p:spPr>
        <p:txBody>
          <a:bodyPr/>
          <a:lstStyle/>
          <a:p>
            <a:pPr marL="0" indent="0">
              <a:buNone/>
            </a:pPr>
            <a:r>
              <a:rPr lang="en-GB" dirty="0" smtClean="0"/>
              <a:t>Mapping direct drivers: land cover following deforestation</a:t>
            </a:r>
          </a:p>
        </p:txBody>
      </p:sp>
      <p:graphicFrame>
        <p:nvGraphicFramePr>
          <p:cNvPr id="4" name="Table 3"/>
          <p:cNvGraphicFramePr>
            <a:graphicFrameLocks noGrp="1"/>
          </p:cNvGraphicFramePr>
          <p:nvPr>
            <p:extLst>
              <p:ext uri="{D42A27DB-BD31-4B8C-83A1-F6EECF244321}">
                <p14:modId xmlns:p14="http://schemas.microsoft.com/office/powerpoint/2010/main" val="2456234013"/>
              </p:ext>
            </p:extLst>
          </p:nvPr>
        </p:nvGraphicFramePr>
        <p:xfrm>
          <a:off x="792893" y="2088822"/>
          <a:ext cx="7551007" cy="3470148"/>
        </p:xfrm>
        <a:graphic>
          <a:graphicData uri="http://schemas.openxmlformats.org/drawingml/2006/table">
            <a:tbl>
              <a:tblPr firstRow="1" firstCol="1" bandRow="1">
                <a:tableStyleId>{073A0DAA-6AF3-43AB-8588-CEC1D06C72B9}</a:tableStyleId>
              </a:tblPr>
              <a:tblGrid>
                <a:gridCol w="3283807"/>
                <a:gridCol w="4267200"/>
              </a:tblGrid>
              <a:tr h="206375">
                <a:tc>
                  <a:txBody>
                    <a:bodyPr/>
                    <a:lstStyle/>
                    <a:p>
                      <a:pPr algn="just">
                        <a:lnSpc>
                          <a:spcPct val="115000"/>
                        </a:lnSpc>
                        <a:spcAft>
                          <a:spcPts val="0"/>
                        </a:spcAft>
                      </a:pPr>
                      <a:r>
                        <a:rPr lang="en-GB" sz="1800" dirty="0" smtClean="0">
                          <a:effectLst/>
                          <a:latin typeface="+mj-lt"/>
                        </a:rPr>
                        <a:t>Postforest </a:t>
                      </a:r>
                      <a:r>
                        <a:rPr lang="en-GB" sz="1800" dirty="0">
                          <a:effectLst/>
                          <a:latin typeface="+mj-lt"/>
                        </a:rPr>
                        <a:t>land use</a:t>
                      </a:r>
                      <a:endParaRPr lang="en-GB" sz="1800" dirty="0">
                        <a:effectLst/>
                        <a:latin typeface="+mj-lt"/>
                        <a:ea typeface="Times New Roman"/>
                        <a:cs typeface="Times New Roman"/>
                      </a:endParaRPr>
                    </a:p>
                  </a:txBody>
                  <a:tcPr marL="68580" marR="68580" marT="0" marB="0"/>
                </a:tc>
                <a:tc>
                  <a:txBody>
                    <a:bodyPr/>
                    <a:lstStyle/>
                    <a:p>
                      <a:pPr algn="just">
                        <a:lnSpc>
                          <a:spcPct val="115000"/>
                        </a:lnSpc>
                        <a:spcAft>
                          <a:spcPts val="0"/>
                        </a:spcAft>
                      </a:pPr>
                      <a:r>
                        <a:rPr lang="en-GB" sz="1800" dirty="0">
                          <a:effectLst/>
                          <a:latin typeface="+mj-lt"/>
                        </a:rPr>
                        <a:t>Land cover class</a:t>
                      </a:r>
                      <a:endParaRPr lang="en-GB" sz="1800" dirty="0">
                        <a:effectLst/>
                        <a:latin typeface="+mj-lt"/>
                        <a:ea typeface="Times New Roman"/>
                        <a:cs typeface="Times New Roman"/>
                      </a:endParaRPr>
                    </a:p>
                  </a:txBody>
                  <a:tcPr marL="68580" marR="68580" marT="0" marB="0"/>
                </a:tc>
              </a:tr>
              <a:tr h="190500">
                <a:tc rowSpan="3">
                  <a:txBody>
                    <a:bodyPr/>
                    <a:lstStyle/>
                    <a:p>
                      <a:pPr algn="just">
                        <a:lnSpc>
                          <a:spcPct val="115000"/>
                        </a:lnSpc>
                        <a:spcAft>
                          <a:spcPts val="0"/>
                        </a:spcAft>
                      </a:pPr>
                      <a:r>
                        <a:rPr lang="en-GB" sz="1800" dirty="0">
                          <a:effectLst/>
                          <a:latin typeface="+mj-lt"/>
                        </a:rPr>
                        <a:t>Commercial agriculture</a:t>
                      </a:r>
                      <a:endParaRPr lang="en-GB" sz="1800" dirty="0">
                        <a:effectLst/>
                        <a:latin typeface="+mj-lt"/>
                        <a:ea typeface="Times New Roman"/>
                        <a:cs typeface="Times New Roman"/>
                      </a:endParaRPr>
                    </a:p>
                  </a:txBody>
                  <a:tcPr marL="68580" marR="68580" marT="0" marB="0"/>
                </a:tc>
                <a:tc>
                  <a:txBody>
                    <a:bodyPr/>
                    <a:lstStyle/>
                    <a:p>
                      <a:pPr algn="l">
                        <a:lnSpc>
                          <a:spcPct val="115000"/>
                        </a:lnSpc>
                        <a:spcAft>
                          <a:spcPts val="0"/>
                        </a:spcAft>
                      </a:pPr>
                      <a:r>
                        <a:rPr lang="en-GB" sz="1800" dirty="0">
                          <a:effectLst/>
                          <a:latin typeface="+mj-lt"/>
                        </a:rPr>
                        <a:t>Plantation (oil palm)</a:t>
                      </a:r>
                      <a:endParaRPr lang="en-GB" sz="1800" dirty="0">
                        <a:effectLst/>
                        <a:latin typeface="+mj-lt"/>
                        <a:ea typeface="Times New Roman"/>
                        <a:cs typeface="Times New Roman"/>
                      </a:endParaRPr>
                    </a:p>
                  </a:txBody>
                  <a:tcPr marL="68580" marR="68580" marT="0" marB="0"/>
                </a:tc>
              </a:tr>
              <a:tr h="190500">
                <a:tc vMerge="1">
                  <a:txBody>
                    <a:bodyPr/>
                    <a:lstStyle/>
                    <a:p>
                      <a:endParaRPr lang="en-GB" sz="1400">
                        <a:effectLst/>
                        <a:latin typeface="+mj-lt"/>
                      </a:endParaRPr>
                    </a:p>
                  </a:txBody>
                  <a:tcPr marL="68580" marR="68580" marT="0" marB="0"/>
                </a:tc>
                <a:tc>
                  <a:txBody>
                    <a:bodyPr/>
                    <a:lstStyle/>
                    <a:p>
                      <a:pPr algn="l">
                        <a:lnSpc>
                          <a:spcPct val="115000"/>
                        </a:lnSpc>
                        <a:spcAft>
                          <a:spcPts val="0"/>
                        </a:spcAft>
                      </a:pPr>
                      <a:r>
                        <a:rPr lang="en-GB" sz="1800" dirty="0">
                          <a:effectLst/>
                          <a:latin typeface="+mj-lt"/>
                        </a:rPr>
                        <a:t>Upland agriculture</a:t>
                      </a:r>
                      <a:endParaRPr lang="en-GB" sz="1800" dirty="0">
                        <a:effectLst/>
                        <a:latin typeface="+mj-lt"/>
                        <a:ea typeface="Times New Roman"/>
                        <a:cs typeface="Times New Roman"/>
                      </a:endParaRPr>
                    </a:p>
                  </a:txBody>
                  <a:tcPr marL="68580" marR="68580" marT="0" marB="0"/>
                </a:tc>
              </a:tr>
              <a:tr h="190500">
                <a:tc vMerge="1">
                  <a:txBody>
                    <a:bodyPr/>
                    <a:lstStyle/>
                    <a:p>
                      <a:endParaRPr lang="en-GB" sz="1400" dirty="0">
                        <a:effectLst/>
                        <a:latin typeface="+mj-lt"/>
                      </a:endParaRPr>
                    </a:p>
                  </a:txBody>
                  <a:tcPr marL="68580" marR="68580" marT="0" marB="0"/>
                </a:tc>
                <a:tc>
                  <a:txBody>
                    <a:bodyPr/>
                    <a:lstStyle/>
                    <a:p>
                      <a:pPr algn="l">
                        <a:lnSpc>
                          <a:spcPct val="115000"/>
                        </a:lnSpc>
                        <a:spcAft>
                          <a:spcPts val="0"/>
                        </a:spcAft>
                      </a:pPr>
                      <a:r>
                        <a:rPr lang="en-GB" sz="1800" dirty="0">
                          <a:effectLst/>
                          <a:latin typeface="+mj-lt"/>
                        </a:rPr>
                        <a:t>Rice field</a:t>
                      </a:r>
                      <a:endParaRPr lang="en-GB" sz="1800" dirty="0">
                        <a:effectLst/>
                        <a:latin typeface="+mj-lt"/>
                        <a:ea typeface="Times New Roman"/>
                        <a:cs typeface="Times New Roman"/>
                      </a:endParaRPr>
                    </a:p>
                  </a:txBody>
                  <a:tcPr marL="68580" marR="68580" marT="0" marB="0"/>
                </a:tc>
              </a:tr>
              <a:tr h="190500">
                <a:tc>
                  <a:txBody>
                    <a:bodyPr/>
                    <a:lstStyle/>
                    <a:p>
                      <a:pPr algn="just">
                        <a:lnSpc>
                          <a:spcPct val="115000"/>
                        </a:lnSpc>
                        <a:spcAft>
                          <a:spcPts val="0"/>
                        </a:spcAft>
                      </a:pPr>
                      <a:r>
                        <a:rPr lang="en-GB" sz="1800" dirty="0">
                          <a:effectLst/>
                          <a:latin typeface="+mj-lt"/>
                        </a:rPr>
                        <a:t>Subsistence agriculture</a:t>
                      </a:r>
                      <a:endParaRPr lang="en-GB" sz="1800" dirty="0">
                        <a:effectLst/>
                        <a:latin typeface="+mj-lt"/>
                        <a:ea typeface="Times New Roman"/>
                        <a:cs typeface="Times New Roman"/>
                      </a:endParaRPr>
                    </a:p>
                  </a:txBody>
                  <a:tcPr marL="68580" marR="68580" marT="0" marB="0"/>
                </a:tc>
                <a:tc>
                  <a:txBody>
                    <a:bodyPr/>
                    <a:lstStyle/>
                    <a:p>
                      <a:pPr algn="l">
                        <a:lnSpc>
                          <a:spcPct val="115000"/>
                        </a:lnSpc>
                        <a:spcAft>
                          <a:spcPts val="0"/>
                        </a:spcAft>
                      </a:pPr>
                      <a:r>
                        <a:rPr lang="en-GB" sz="1800" dirty="0">
                          <a:effectLst/>
                          <a:latin typeface="+mj-lt"/>
                        </a:rPr>
                        <a:t>Upland agriculture mixed with bush</a:t>
                      </a:r>
                      <a:endParaRPr lang="en-GB" sz="1800" dirty="0">
                        <a:effectLst/>
                        <a:latin typeface="+mj-lt"/>
                        <a:ea typeface="Times New Roman"/>
                        <a:cs typeface="Times New Roman"/>
                      </a:endParaRPr>
                    </a:p>
                  </a:txBody>
                  <a:tcPr marL="68580" marR="68580" marT="0" marB="0"/>
                </a:tc>
              </a:tr>
              <a:tr h="190500">
                <a:tc rowSpan="3">
                  <a:txBody>
                    <a:bodyPr/>
                    <a:lstStyle/>
                    <a:p>
                      <a:pPr algn="l">
                        <a:lnSpc>
                          <a:spcPct val="115000"/>
                        </a:lnSpc>
                        <a:spcAft>
                          <a:spcPts val="0"/>
                        </a:spcAft>
                      </a:pPr>
                      <a:r>
                        <a:rPr lang="en-GB" sz="1800" dirty="0">
                          <a:effectLst/>
                          <a:latin typeface="+mj-lt"/>
                        </a:rPr>
                        <a:t>Urban </a:t>
                      </a:r>
                      <a:r>
                        <a:rPr lang="en-GB" sz="1800" dirty="0" smtClean="0">
                          <a:effectLst/>
                          <a:latin typeface="+mj-lt"/>
                        </a:rPr>
                        <a:t>and </a:t>
                      </a:r>
                      <a:r>
                        <a:rPr lang="en-GB" sz="1800" dirty="0">
                          <a:effectLst/>
                          <a:latin typeface="+mj-lt"/>
                        </a:rPr>
                        <a:t>Infrastructure</a:t>
                      </a:r>
                      <a:endParaRPr lang="en-GB" sz="1800" dirty="0">
                        <a:effectLst/>
                        <a:latin typeface="+mj-lt"/>
                        <a:ea typeface="Times New Roman"/>
                        <a:cs typeface="Times New Roman"/>
                      </a:endParaRPr>
                    </a:p>
                  </a:txBody>
                  <a:tcPr marL="68580" marR="68580" marT="0" marB="0"/>
                </a:tc>
                <a:tc>
                  <a:txBody>
                    <a:bodyPr/>
                    <a:lstStyle/>
                    <a:p>
                      <a:pPr algn="l">
                        <a:lnSpc>
                          <a:spcPct val="115000"/>
                        </a:lnSpc>
                        <a:spcAft>
                          <a:spcPts val="0"/>
                        </a:spcAft>
                      </a:pPr>
                      <a:r>
                        <a:rPr lang="en-GB" sz="1800" dirty="0">
                          <a:effectLst/>
                          <a:latin typeface="+mj-lt"/>
                        </a:rPr>
                        <a:t>Settlement / developed land</a:t>
                      </a:r>
                      <a:endParaRPr lang="en-GB" sz="1800" dirty="0">
                        <a:effectLst/>
                        <a:latin typeface="+mj-lt"/>
                        <a:ea typeface="Times New Roman"/>
                        <a:cs typeface="Times New Roman"/>
                      </a:endParaRPr>
                    </a:p>
                  </a:txBody>
                  <a:tcPr marL="68580" marR="68580" marT="0" marB="0"/>
                </a:tc>
              </a:tr>
              <a:tr h="190500">
                <a:tc vMerge="1">
                  <a:txBody>
                    <a:bodyPr/>
                    <a:lstStyle/>
                    <a:p>
                      <a:endParaRPr lang="en-GB" sz="1400">
                        <a:effectLst/>
                        <a:latin typeface="+mj-lt"/>
                      </a:endParaRPr>
                    </a:p>
                  </a:txBody>
                  <a:tcPr marL="68580" marR="68580" marT="0" marB="0"/>
                </a:tc>
                <a:tc>
                  <a:txBody>
                    <a:bodyPr/>
                    <a:lstStyle/>
                    <a:p>
                      <a:pPr algn="l">
                        <a:lnSpc>
                          <a:spcPct val="115000"/>
                        </a:lnSpc>
                        <a:spcAft>
                          <a:spcPts val="0"/>
                        </a:spcAft>
                      </a:pPr>
                      <a:r>
                        <a:rPr lang="en-GB" sz="1800" dirty="0">
                          <a:effectLst/>
                          <a:latin typeface="+mj-lt"/>
                        </a:rPr>
                        <a:t>Transmigration</a:t>
                      </a:r>
                      <a:endParaRPr lang="en-GB" sz="1800" dirty="0">
                        <a:effectLst/>
                        <a:latin typeface="+mj-lt"/>
                        <a:ea typeface="Times New Roman"/>
                        <a:cs typeface="Times New Roman"/>
                      </a:endParaRPr>
                    </a:p>
                  </a:txBody>
                  <a:tcPr marL="68580" marR="68580" marT="0" marB="0"/>
                </a:tc>
              </a:tr>
              <a:tr h="190500">
                <a:tc vMerge="1">
                  <a:txBody>
                    <a:bodyPr/>
                    <a:lstStyle/>
                    <a:p>
                      <a:endParaRPr lang="en-GB" sz="1400" dirty="0">
                        <a:effectLst/>
                        <a:latin typeface="+mj-lt"/>
                      </a:endParaRPr>
                    </a:p>
                  </a:txBody>
                  <a:tcPr marL="68580" marR="68580" marT="0" marB="0"/>
                </a:tc>
                <a:tc>
                  <a:txBody>
                    <a:bodyPr/>
                    <a:lstStyle/>
                    <a:p>
                      <a:pPr algn="l">
                        <a:lnSpc>
                          <a:spcPct val="115000"/>
                        </a:lnSpc>
                        <a:spcAft>
                          <a:spcPts val="0"/>
                        </a:spcAft>
                      </a:pPr>
                      <a:r>
                        <a:rPr lang="en-GB" sz="1800" dirty="0">
                          <a:effectLst/>
                          <a:latin typeface="+mj-lt"/>
                        </a:rPr>
                        <a:t>Airport / harbor</a:t>
                      </a:r>
                      <a:endParaRPr lang="en-GB" sz="1800" dirty="0">
                        <a:effectLst/>
                        <a:latin typeface="+mj-lt"/>
                        <a:ea typeface="Times New Roman"/>
                        <a:cs typeface="Times New Roman"/>
                      </a:endParaRPr>
                    </a:p>
                  </a:txBody>
                  <a:tcPr marL="68580" marR="68580" marT="0" marB="0"/>
                </a:tc>
              </a:tr>
              <a:tr h="190500">
                <a:tc>
                  <a:txBody>
                    <a:bodyPr/>
                    <a:lstStyle/>
                    <a:p>
                      <a:pPr algn="just">
                        <a:lnSpc>
                          <a:spcPct val="115000"/>
                        </a:lnSpc>
                        <a:spcAft>
                          <a:spcPts val="0"/>
                        </a:spcAft>
                      </a:pPr>
                      <a:r>
                        <a:rPr lang="en-GB" sz="1800" dirty="0">
                          <a:effectLst/>
                          <a:latin typeface="+mj-lt"/>
                        </a:rPr>
                        <a:t>Mining</a:t>
                      </a:r>
                      <a:endParaRPr lang="en-GB" sz="1800" dirty="0">
                        <a:effectLst/>
                        <a:latin typeface="+mj-lt"/>
                        <a:ea typeface="Times New Roman"/>
                        <a:cs typeface="Times New Roman"/>
                      </a:endParaRPr>
                    </a:p>
                  </a:txBody>
                  <a:tcPr marL="68580" marR="68580" marT="0" marB="0"/>
                </a:tc>
                <a:tc>
                  <a:txBody>
                    <a:bodyPr/>
                    <a:lstStyle/>
                    <a:p>
                      <a:pPr algn="l">
                        <a:lnSpc>
                          <a:spcPct val="115000"/>
                        </a:lnSpc>
                        <a:spcAft>
                          <a:spcPts val="0"/>
                        </a:spcAft>
                      </a:pPr>
                      <a:r>
                        <a:rPr lang="en-GB" sz="1800" dirty="0">
                          <a:effectLst/>
                          <a:latin typeface="+mj-lt"/>
                        </a:rPr>
                        <a:t>Mining / mines</a:t>
                      </a:r>
                      <a:endParaRPr lang="en-GB" sz="1800" dirty="0">
                        <a:effectLst/>
                        <a:latin typeface="+mj-lt"/>
                        <a:ea typeface="Times New Roman"/>
                        <a:cs typeface="Times New Roman"/>
                      </a:endParaRPr>
                    </a:p>
                  </a:txBody>
                  <a:tcPr marL="68580" marR="68580" marT="0" marB="0"/>
                </a:tc>
              </a:tr>
              <a:tr h="190500">
                <a:tc>
                  <a:txBody>
                    <a:bodyPr/>
                    <a:lstStyle/>
                    <a:p>
                      <a:pPr algn="just">
                        <a:lnSpc>
                          <a:spcPct val="115000"/>
                        </a:lnSpc>
                        <a:spcAft>
                          <a:spcPts val="0"/>
                        </a:spcAft>
                      </a:pPr>
                      <a:r>
                        <a:rPr lang="en-GB" sz="1800" dirty="0">
                          <a:effectLst/>
                          <a:latin typeface="+mj-lt"/>
                        </a:rPr>
                        <a:t>Aquaculture</a:t>
                      </a:r>
                      <a:endParaRPr lang="en-GB" sz="1800" dirty="0">
                        <a:effectLst/>
                        <a:latin typeface="+mj-lt"/>
                        <a:ea typeface="Times New Roman"/>
                        <a:cs typeface="Times New Roman"/>
                      </a:endParaRPr>
                    </a:p>
                  </a:txBody>
                  <a:tcPr marL="68580" marR="68580" marT="0" marB="0"/>
                </a:tc>
                <a:tc>
                  <a:txBody>
                    <a:bodyPr/>
                    <a:lstStyle/>
                    <a:p>
                      <a:pPr algn="l">
                        <a:lnSpc>
                          <a:spcPct val="115000"/>
                        </a:lnSpc>
                        <a:spcAft>
                          <a:spcPts val="0"/>
                        </a:spcAft>
                      </a:pPr>
                      <a:r>
                        <a:rPr lang="en-GB" sz="1800" dirty="0">
                          <a:effectLst/>
                          <a:latin typeface="+mj-lt"/>
                        </a:rPr>
                        <a:t>Cultured fisheries / </a:t>
                      </a:r>
                      <a:r>
                        <a:rPr lang="en-GB" sz="1800" dirty="0" smtClean="0">
                          <a:effectLst/>
                          <a:latin typeface="+mj-lt"/>
                        </a:rPr>
                        <a:t>fish pond</a:t>
                      </a:r>
                      <a:endParaRPr lang="en-GB" sz="1800" dirty="0">
                        <a:effectLst/>
                        <a:latin typeface="+mj-lt"/>
                        <a:ea typeface="Times New Roman"/>
                        <a:cs typeface="Times New Roman"/>
                      </a:endParaRPr>
                    </a:p>
                  </a:txBody>
                  <a:tcPr marL="68580" marR="68580" marT="0" marB="0"/>
                </a:tc>
              </a:tr>
              <a:tr h="190500">
                <a:tc>
                  <a:txBody>
                    <a:bodyPr/>
                    <a:lstStyle/>
                    <a:p>
                      <a:pPr algn="just">
                        <a:lnSpc>
                          <a:spcPct val="115000"/>
                        </a:lnSpc>
                        <a:spcAft>
                          <a:spcPts val="0"/>
                        </a:spcAft>
                      </a:pPr>
                      <a:r>
                        <a:rPr lang="en-GB" sz="1800" dirty="0">
                          <a:effectLst/>
                          <a:latin typeface="+mj-lt"/>
                        </a:rPr>
                        <a:t>Open land</a:t>
                      </a:r>
                      <a:endParaRPr lang="en-GB" sz="1800" dirty="0">
                        <a:effectLst/>
                        <a:latin typeface="+mj-lt"/>
                        <a:ea typeface="Times New Roman"/>
                        <a:cs typeface="Times New Roman"/>
                      </a:endParaRPr>
                    </a:p>
                  </a:txBody>
                  <a:tcPr marL="68580" marR="68580" marT="0" marB="0"/>
                </a:tc>
                <a:tc>
                  <a:txBody>
                    <a:bodyPr/>
                    <a:lstStyle/>
                    <a:p>
                      <a:pPr algn="l">
                        <a:lnSpc>
                          <a:spcPct val="115000"/>
                        </a:lnSpc>
                        <a:spcAft>
                          <a:spcPts val="0"/>
                        </a:spcAft>
                      </a:pPr>
                      <a:r>
                        <a:rPr lang="en-GB" sz="1800" dirty="0">
                          <a:effectLst/>
                          <a:latin typeface="+mj-lt"/>
                        </a:rPr>
                        <a:t>Open land</a:t>
                      </a:r>
                      <a:endParaRPr lang="en-GB" sz="1800" dirty="0">
                        <a:effectLst/>
                        <a:latin typeface="+mj-lt"/>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3035995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r>
              <a:rPr lang="en-GB" sz="2400" dirty="0" smtClean="0"/>
              <a:t>Drivers of deforestation 2000–2009:</a:t>
            </a:r>
            <a:br>
              <a:rPr lang="en-GB" sz="2400" dirty="0" smtClean="0"/>
            </a:br>
            <a:r>
              <a:rPr lang="en-GB" sz="2400" dirty="0" smtClean="0"/>
              <a:t>Postforest land use per the FAO forest definition</a:t>
            </a:r>
            <a:endParaRPr lang="en-GB" sz="24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3592" t="22106" r="4941" b="7953"/>
          <a:stretch/>
        </p:blipFill>
        <p:spPr bwMode="auto">
          <a:xfrm>
            <a:off x="515770" y="1536700"/>
            <a:ext cx="8201127" cy="44364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02520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53086"/>
          </a:xfrm>
        </p:spPr>
        <p:txBody>
          <a:bodyPr/>
          <a:lstStyle/>
          <a:p>
            <a:pPr marL="0" indent="0"/>
            <a:r>
              <a:rPr lang="en-GB" sz="2800" dirty="0" smtClean="0"/>
              <a:t>Step 4. </a:t>
            </a:r>
            <a:r>
              <a:rPr lang="en-GB" sz="2800" dirty="0"/>
              <a:t>Quantify the different drivers of </a:t>
            </a:r>
            <a:r>
              <a:rPr lang="en-GB" sz="2800" dirty="0" smtClean="0"/>
              <a:t>deforestation (for </a:t>
            </a:r>
            <a:r>
              <a:rPr lang="en-GB" sz="2800" dirty="0"/>
              <a:t>the time period </a:t>
            </a:r>
            <a:r>
              <a:rPr lang="en-GB" sz="2800" dirty="0" smtClean="0"/>
              <a:t>2000–2009)</a:t>
            </a:r>
            <a:endParaRPr lang="en-GB" sz="2800"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814" t="6605" r="6075" b="5705"/>
          <a:stretch/>
        </p:blipFill>
        <p:spPr bwMode="auto">
          <a:xfrm>
            <a:off x="419100" y="2178680"/>
            <a:ext cx="4368726" cy="3237788"/>
          </a:xfrm>
          <a:prstGeom prst="rect">
            <a:avLst/>
          </a:prstGeom>
          <a:noFill/>
        </p:spPr>
      </p:pic>
      <p:graphicFrame>
        <p:nvGraphicFramePr>
          <p:cNvPr id="5" name="Table 4"/>
          <p:cNvGraphicFramePr>
            <a:graphicFrameLocks noGrp="1"/>
          </p:cNvGraphicFramePr>
          <p:nvPr>
            <p:extLst>
              <p:ext uri="{D42A27DB-BD31-4B8C-83A1-F6EECF244321}">
                <p14:modId xmlns:p14="http://schemas.microsoft.com/office/powerpoint/2010/main" val="4032704535"/>
              </p:ext>
            </p:extLst>
          </p:nvPr>
        </p:nvGraphicFramePr>
        <p:xfrm>
          <a:off x="5143500" y="2602256"/>
          <a:ext cx="3341584" cy="2804160"/>
        </p:xfrm>
        <a:graphic>
          <a:graphicData uri="http://schemas.openxmlformats.org/drawingml/2006/table">
            <a:tbl>
              <a:tblPr firstRow="1" firstCol="1" bandRow="1">
                <a:tableStyleId>{073A0DAA-6AF3-43AB-8588-CEC1D06C72B9}</a:tableStyleId>
              </a:tblPr>
              <a:tblGrid>
                <a:gridCol w="1879600"/>
                <a:gridCol w="1461984"/>
              </a:tblGrid>
              <a:tr h="219075">
                <a:tc>
                  <a:txBody>
                    <a:bodyPr/>
                    <a:lstStyle/>
                    <a:p>
                      <a:pPr algn="just">
                        <a:lnSpc>
                          <a:spcPct val="115000"/>
                        </a:lnSpc>
                        <a:spcAft>
                          <a:spcPts val="0"/>
                        </a:spcAft>
                      </a:pPr>
                      <a:r>
                        <a:rPr lang="en-GB" sz="1600" dirty="0">
                          <a:effectLst/>
                        </a:rPr>
                        <a:t>Driver</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Area (km</a:t>
                      </a:r>
                      <a:r>
                        <a:rPr lang="en-GB" sz="1600" baseline="30000" dirty="0">
                          <a:effectLst/>
                        </a:rPr>
                        <a:t>2</a:t>
                      </a:r>
                      <a:r>
                        <a:rPr lang="en-GB" sz="1600" dirty="0">
                          <a:effectLst/>
                        </a:rPr>
                        <a:t>)</a:t>
                      </a:r>
                      <a:endParaRPr lang="en-GB" sz="1600" dirty="0">
                        <a:effectLst/>
                        <a:latin typeface="Calibri"/>
                        <a:ea typeface="Times New Roman"/>
                        <a:cs typeface="Times New Roman"/>
                      </a:endParaRPr>
                    </a:p>
                  </a:txBody>
                  <a:tcPr marL="68580" marR="68580" marT="0" marB="0"/>
                </a:tc>
              </a:tr>
              <a:tr h="190500">
                <a:tc>
                  <a:txBody>
                    <a:bodyPr/>
                    <a:lstStyle/>
                    <a:p>
                      <a:pPr algn="l">
                        <a:lnSpc>
                          <a:spcPct val="115000"/>
                        </a:lnSpc>
                        <a:spcAft>
                          <a:spcPts val="0"/>
                        </a:spcAft>
                      </a:pPr>
                      <a:r>
                        <a:rPr lang="en-GB" sz="1600" dirty="0">
                          <a:effectLst/>
                        </a:rPr>
                        <a:t>Commercial agriculture</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19301.63</a:t>
                      </a:r>
                      <a:endParaRPr lang="en-GB" sz="1600" dirty="0">
                        <a:effectLst/>
                        <a:latin typeface="Calibri"/>
                        <a:ea typeface="Times New Roman"/>
                        <a:cs typeface="Times New Roman"/>
                      </a:endParaRPr>
                    </a:p>
                  </a:txBody>
                  <a:tcPr marL="68580" marR="68580" marT="0" marB="0"/>
                </a:tc>
              </a:tr>
              <a:tr h="190500">
                <a:tc>
                  <a:txBody>
                    <a:bodyPr/>
                    <a:lstStyle/>
                    <a:p>
                      <a:pPr algn="l">
                        <a:lnSpc>
                          <a:spcPct val="115000"/>
                        </a:lnSpc>
                        <a:spcAft>
                          <a:spcPts val="0"/>
                        </a:spcAft>
                      </a:pPr>
                      <a:r>
                        <a:rPr lang="en-GB" sz="1600" dirty="0">
                          <a:effectLst/>
                        </a:rPr>
                        <a:t>Subsistence agriculture</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16398.55</a:t>
                      </a:r>
                      <a:endParaRPr lang="en-GB" sz="1600" dirty="0">
                        <a:effectLst/>
                        <a:latin typeface="Calibri"/>
                        <a:ea typeface="Times New Roman"/>
                        <a:cs typeface="Times New Roman"/>
                      </a:endParaRPr>
                    </a:p>
                  </a:txBody>
                  <a:tcPr marL="68580" marR="68580" marT="0" marB="0"/>
                </a:tc>
              </a:tr>
              <a:tr h="190500">
                <a:tc>
                  <a:txBody>
                    <a:bodyPr/>
                    <a:lstStyle/>
                    <a:p>
                      <a:pPr algn="l">
                        <a:lnSpc>
                          <a:spcPct val="115000"/>
                        </a:lnSpc>
                        <a:spcAft>
                          <a:spcPts val="0"/>
                        </a:spcAft>
                      </a:pPr>
                      <a:r>
                        <a:rPr lang="en-GB" sz="1600" dirty="0">
                          <a:effectLst/>
                        </a:rPr>
                        <a:t>Urban </a:t>
                      </a:r>
                      <a:r>
                        <a:rPr lang="en-GB" sz="1600" dirty="0" smtClean="0">
                          <a:effectLst/>
                        </a:rPr>
                        <a:t>and infrastructure</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252.18</a:t>
                      </a:r>
                      <a:endParaRPr lang="en-GB" sz="1600" dirty="0">
                        <a:effectLst/>
                        <a:latin typeface="Calibri"/>
                        <a:ea typeface="Times New Roman"/>
                        <a:cs typeface="Times New Roman"/>
                      </a:endParaRPr>
                    </a:p>
                  </a:txBody>
                  <a:tcPr marL="68580" marR="68580" marT="0" marB="0"/>
                </a:tc>
              </a:tr>
              <a:tr h="190500">
                <a:tc>
                  <a:txBody>
                    <a:bodyPr/>
                    <a:lstStyle/>
                    <a:p>
                      <a:pPr algn="l">
                        <a:lnSpc>
                          <a:spcPct val="115000"/>
                        </a:lnSpc>
                        <a:spcAft>
                          <a:spcPts val="0"/>
                        </a:spcAft>
                      </a:pPr>
                      <a:r>
                        <a:rPr lang="en-GB" sz="1600" dirty="0">
                          <a:effectLst/>
                        </a:rPr>
                        <a:t>Mining</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769.72</a:t>
                      </a:r>
                      <a:endParaRPr lang="en-GB" sz="1600" dirty="0">
                        <a:effectLst/>
                        <a:latin typeface="Calibri"/>
                        <a:ea typeface="Times New Roman"/>
                        <a:cs typeface="Times New Roman"/>
                      </a:endParaRPr>
                    </a:p>
                  </a:txBody>
                  <a:tcPr marL="68580" marR="68580" marT="0" marB="0"/>
                </a:tc>
              </a:tr>
              <a:tr h="190500">
                <a:tc>
                  <a:txBody>
                    <a:bodyPr/>
                    <a:lstStyle/>
                    <a:p>
                      <a:pPr algn="l">
                        <a:lnSpc>
                          <a:spcPct val="115000"/>
                        </a:lnSpc>
                        <a:spcAft>
                          <a:spcPts val="0"/>
                        </a:spcAft>
                      </a:pPr>
                      <a:r>
                        <a:rPr lang="en-GB" sz="1600" dirty="0">
                          <a:effectLst/>
                        </a:rPr>
                        <a:t>Aquaculture</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1090.94</a:t>
                      </a:r>
                      <a:endParaRPr lang="en-GB" sz="1600" dirty="0">
                        <a:effectLst/>
                        <a:latin typeface="Calibri"/>
                        <a:ea typeface="Times New Roman"/>
                        <a:cs typeface="Times New Roman"/>
                      </a:endParaRPr>
                    </a:p>
                  </a:txBody>
                  <a:tcPr marL="68580" marR="68580" marT="0" marB="0"/>
                </a:tc>
              </a:tr>
              <a:tr h="190500">
                <a:tc>
                  <a:txBody>
                    <a:bodyPr/>
                    <a:lstStyle/>
                    <a:p>
                      <a:pPr algn="l">
                        <a:lnSpc>
                          <a:spcPct val="115000"/>
                        </a:lnSpc>
                        <a:spcAft>
                          <a:spcPts val="0"/>
                        </a:spcAft>
                      </a:pPr>
                      <a:r>
                        <a:rPr lang="en-GB" sz="1600" dirty="0">
                          <a:effectLst/>
                        </a:rPr>
                        <a:t>Open land</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8788.51</a:t>
                      </a:r>
                      <a:endParaRPr lang="en-GB" sz="1600" dirty="0">
                        <a:effectLst/>
                        <a:latin typeface="Calibri"/>
                        <a:ea typeface="Times New Roman"/>
                        <a:cs typeface="Times New Roman"/>
                      </a:endParaRPr>
                    </a:p>
                  </a:txBody>
                  <a:tcPr marL="68580" marR="68580" marT="0" marB="0"/>
                </a:tc>
              </a:tr>
            </a:tbl>
          </a:graphicData>
        </a:graphic>
      </p:graphicFrame>
      <p:sp>
        <p:nvSpPr>
          <p:cNvPr id="6" name="Rechthoek 24"/>
          <p:cNvSpPr/>
          <p:nvPr/>
        </p:nvSpPr>
        <p:spPr>
          <a:xfrm>
            <a:off x="601986" y="5530768"/>
            <a:ext cx="2258952" cy="307777"/>
          </a:xfrm>
          <a:prstGeom prst="rect">
            <a:avLst/>
          </a:prstGeom>
        </p:spPr>
        <p:txBody>
          <a:bodyPr wrap="none">
            <a:spAutoFit/>
          </a:bodyPr>
          <a:lstStyle/>
          <a:p>
            <a:r>
              <a:rPr lang="en-US" sz="1400" dirty="0">
                <a:solidFill>
                  <a:schemeClr val="accent6"/>
                </a:solidFill>
                <a:latin typeface="Verdana" pitchFamily="34" charset="0"/>
              </a:rPr>
              <a:t>S</a:t>
            </a:r>
            <a:r>
              <a:rPr lang="en-US" sz="1400" dirty="0" smtClean="0">
                <a:solidFill>
                  <a:schemeClr val="accent6"/>
                </a:solidFill>
                <a:latin typeface="Verdana" pitchFamily="34" charset="0"/>
              </a:rPr>
              <a:t>ource: MOFOR 2011. </a:t>
            </a:r>
            <a:endParaRPr lang="en-US" sz="1400" dirty="0">
              <a:solidFill>
                <a:schemeClr val="accent6"/>
              </a:solidFill>
            </a:endParaRPr>
          </a:p>
        </p:txBody>
      </p:sp>
      <p:sp>
        <p:nvSpPr>
          <p:cNvPr id="7" name="Text Placeholder 2"/>
          <p:cNvSpPr>
            <a:spLocks noGrp="1"/>
          </p:cNvSpPr>
          <p:nvPr>
            <p:ph type="body" sz="quarter" idx="10"/>
          </p:nvPr>
        </p:nvSpPr>
        <p:spPr>
          <a:xfrm>
            <a:off x="421200" y="1624117"/>
            <a:ext cx="8521188" cy="3906652"/>
          </a:xfrm>
        </p:spPr>
        <p:txBody>
          <a:bodyPr/>
          <a:lstStyle/>
          <a:p>
            <a:pPr marL="0" indent="0">
              <a:buNone/>
            </a:pPr>
            <a:r>
              <a:rPr lang="en-GB" dirty="0" smtClean="0"/>
              <a:t>Distribution of different drivers in terms of area change</a:t>
            </a:r>
          </a:p>
        </p:txBody>
      </p:sp>
    </p:spTree>
    <p:extLst>
      <p:ext uri="{BB962C8B-B14F-4D97-AF65-F5344CB8AC3E}">
        <p14:creationId xmlns:p14="http://schemas.microsoft.com/office/powerpoint/2010/main" val="1771482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353086"/>
          </a:xfrm>
        </p:spPr>
        <p:txBody>
          <a:bodyPr/>
          <a:lstStyle/>
          <a:p>
            <a:r>
              <a:rPr lang="en-GB" dirty="0" smtClean="0"/>
              <a:t>Step 5</a:t>
            </a:r>
            <a:r>
              <a:rPr lang="en-GB" dirty="0"/>
              <a:t>. Possibility </a:t>
            </a:r>
            <a:r>
              <a:rPr lang="en-GB" dirty="0" smtClean="0"/>
              <a:t>of linking </a:t>
            </a:r>
            <a:r>
              <a:rPr lang="en-GB" dirty="0"/>
              <a:t>different drivers to GHG emissions</a:t>
            </a:r>
          </a:p>
        </p:txBody>
      </p:sp>
      <p:sp>
        <p:nvSpPr>
          <p:cNvPr id="3" name="Text Placeholder 2"/>
          <p:cNvSpPr>
            <a:spLocks noGrp="1"/>
          </p:cNvSpPr>
          <p:nvPr>
            <p:ph type="body" sz="quarter" idx="10"/>
          </p:nvPr>
        </p:nvSpPr>
        <p:spPr>
          <a:xfrm>
            <a:off x="421200" y="1824842"/>
            <a:ext cx="8521188" cy="4156363"/>
          </a:xfrm>
        </p:spPr>
        <p:txBody>
          <a:bodyPr/>
          <a:lstStyle/>
          <a:p>
            <a:r>
              <a:rPr lang="en-GB" dirty="0" smtClean="0"/>
              <a:t>Reporting of carbon and other GHG emissions for each driver is encouraged</a:t>
            </a:r>
          </a:p>
          <a:p>
            <a:r>
              <a:rPr lang="en-GB" dirty="0" smtClean="0"/>
              <a:t>Following information required:</a:t>
            </a:r>
          </a:p>
          <a:p>
            <a:pPr lvl="1"/>
            <a:r>
              <a:rPr lang="en-GB" dirty="0" smtClean="0"/>
              <a:t>Carbon density (emission factor) for each different forest type, to quantify total emissions </a:t>
            </a:r>
            <a:br>
              <a:rPr lang="en-GB" dirty="0" smtClean="0"/>
            </a:br>
            <a:r>
              <a:rPr lang="en-GB" dirty="0" smtClean="0"/>
              <a:t>(= area of deforestation X emission factor) </a:t>
            </a:r>
            <a:r>
              <a:rPr lang="en-GB" dirty="0" smtClean="0">
                <a:solidFill>
                  <a:schemeClr val="accent4"/>
                </a:solidFill>
              </a:rPr>
              <a:t>(See modules 2.3 and 2.5.)</a:t>
            </a:r>
          </a:p>
          <a:p>
            <a:pPr lvl="1"/>
            <a:r>
              <a:rPr lang="en-GB" dirty="0" smtClean="0"/>
              <a:t>Additional emissions related to specific drivers,</a:t>
            </a:r>
            <a:r>
              <a:rPr lang="en-GB" dirty="0"/>
              <a:t> </a:t>
            </a:r>
            <a:r>
              <a:rPr lang="en-GB" dirty="0" smtClean="0"/>
              <a:t>these may occur after the deforestation and depend on the type of driver</a:t>
            </a:r>
          </a:p>
        </p:txBody>
      </p:sp>
    </p:spTree>
    <p:extLst>
      <p:ext uri="{BB962C8B-B14F-4D97-AF65-F5344CB8AC3E}">
        <p14:creationId xmlns:p14="http://schemas.microsoft.com/office/powerpoint/2010/main" val="4327150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786329"/>
          </a:xfrm>
        </p:spPr>
        <p:txBody>
          <a:bodyPr/>
          <a:lstStyle/>
          <a:p>
            <a:r>
              <a:rPr lang="en-GB" sz="2800" dirty="0" smtClean="0"/>
              <a:t>Recommended modules as follow up</a:t>
            </a:r>
            <a:endParaRPr lang="nl-NL" sz="2800" dirty="0"/>
          </a:p>
        </p:txBody>
      </p:sp>
      <p:sp>
        <p:nvSpPr>
          <p:cNvPr id="3" name="Tijdelijke aanduiding voor tekst 2"/>
          <p:cNvSpPr>
            <a:spLocks noGrp="1"/>
          </p:cNvSpPr>
          <p:nvPr>
            <p:ph type="body" sz="quarter" idx="10"/>
          </p:nvPr>
        </p:nvSpPr>
        <p:spPr/>
        <p:txBody>
          <a:bodyPr/>
          <a:lstStyle/>
          <a:p>
            <a:pPr lvl="0"/>
            <a:r>
              <a:rPr lang="en-GB" sz="2000" dirty="0">
                <a:solidFill>
                  <a:schemeClr val="accent4"/>
                </a:solidFill>
              </a:rPr>
              <a:t>Module 2.1 </a:t>
            </a:r>
            <a:r>
              <a:rPr lang="en-GB" sz="2000" dirty="0"/>
              <a:t>to proceed with REDD+ measuring and monitoring and focus on monitoring activity data  for forests using remote </a:t>
            </a:r>
            <a:r>
              <a:rPr lang="en-GB" sz="2000" dirty="0" smtClean="0"/>
              <a:t>sensing</a:t>
            </a:r>
          </a:p>
          <a:p>
            <a:pPr lvl="0"/>
            <a:endParaRPr lang="en-GB" sz="2000" dirty="0"/>
          </a:p>
          <a:p>
            <a:pPr lvl="0"/>
            <a:r>
              <a:rPr lang="en-GB" sz="2000" dirty="0">
                <a:solidFill>
                  <a:schemeClr val="accent4"/>
                </a:solidFill>
              </a:rPr>
              <a:t>Modules </a:t>
            </a:r>
            <a:r>
              <a:rPr lang="en-GB" sz="2000" dirty="0" smtClean="0">
                <a:solidFill>
                  <a:schemeClr val="accent4"/>
                </a:solidFill>
              </a:rPr>
              <a:t>3.1 to 3.3 </a:t>
            </a:r>
            <a:r>
              <a:rPr lang="en-GB" sz="2000" dirty="0"/>
              <a:t>to learn more about REDD+ assessment and reporting</a:t>
            </a:r>
          </a:p>
          <a:p>
            <a:pPr>
              <a:buNone/>
            </a:pPr>
            <a:endParaRPr lang="nl-NL"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1650"/>
          </a:xfrm>
        </p:spPr>
        <p:txBody>
          <a:bodyPr/>
          <a:lstStyle/>
          <a:p>
            <a:r>
              <a:rPr lang="en-GB" dirty="0" smtClean="0"/>
              <a:t>References</a:t>
            </a:r>
            <a:endParaRPr lang="en-GB" dirty="0"/>
          </a:p>
        </p:txBody>
      </p:sp>
      <p:sp>
        <p:nvSpPr>
          <p:cNvPr id="3" name="Text Placeholder 2"/>
          <p:cNvSpPr>
            <a:spLocks noGrp="1"/>
          </p:cNvSpPr>
          <p:nvPr>
            <p:ph type="body" sz="quarter" idx="10"/>
          </p:nvPr>
        </p:nvSpPr>
        <p:spPr>
          <a:xfrm>
            <a:off x="421200" y="1151792"/>
            <a:ext cx="8521188" cy="4773058"/>
          </a:xfrm>
        </p:spPr>
        <p:txBody>
          <a:bodyPr/>
          <a:lstStyle/>
          <a:p>
            <a:pPr>
              <a:lnSpc>
                <a:spcPct val="150000"/>
              </a:lnSpc>
            </a:pPr>
            <a:r>
              <a:rPr lang="en-GB" sz="1200" dirty="0" err="1"/>
              <a:t>Defourny</a:t>
            </a:r>
            <a:r>
              <a:rPr lang="en-GB" sz="1200" dirty="0"/>
              <a:t>, P., C. </a:t>
            </a:r>
            <a:r>
              <a:rPr lang="en-GB" sz="1200" dirty="0" err="1"/>
              <a:t>Delhage</a:t>
            </a:r>
            <a:r>
              <a:rPr lang="en-GB" sz="1200" dirty="0"/>
              <a:t>, J-P. </a:t>
            </a:r>
            <a:r>
              <a:rPr lang="fr-FR" sz="1200" dirty="0" err="1"/>
              <a:t>Kibambe</a:t>
            </a:r>
            <a:r>
              <a:rPr lang="fr-FR" sz="1200" dirty="0"/>
              <a:t> </a:t>
            </a:r>
            <a:r>
              <a:rPr lang="fr-FR" sz="1200" dirty="0" err="1"/>
              <a:t>Lubamba</a:t>
            </a:r>
            <a:r>
              <a:rPr lang="fr-FR" sz="1200" dirty="0"/>
              <a:t>. 2011. </a:t>
            </a:r>
            <a:r>
              <a:rPr lang="fr-FR" sz="1200" i="1" dirty="0"/>
              <a:t>Analyse quantitative des causes de la </a:t>
            </a:r>
            <a:r>
              <a:rPr lang="fr-FR" sz="1200" i="1" dirty="0" err="1"/>
              <a:t>deforestation</a:t>
            </a:r>
            <a:r>
              <a:rPr lang="fr-FR" sz="1200" i="1" dirty="0"/>
              <a:t> et de la </a:t>
            </a:r>
            <a:r>
              <a:rPr lang="fr-FR" sz="1200" i="1" dirty="0" err="1"/>
              <a:t>degradation</a:t>
            </a:r>
            <a:r>
              <a:rPr lang="fr-FR" sz="1200" i="1" dirty="0"/>
              <a:t> des forets en République Démocratique du Congo</a:t>
            </a:r>
            <a:r>
              <a:rPr lang="fr-FR" sz="1200" dirty="0"/>
              <a:t>. Kinshasa: FAO-RDC Coordination nationale REDD N°UNJP/DRC /041/01/2009. http://www.un-redd.org/Newsletter35/DRC_Drivers_of_Deforestation/tabid/105802/Default.aspx.</a:t>
            </a:r>
            <a:endParaRPr lang="en-GB" sz="1200" dirty="0"/>
          </a:p>
          <a:p>
            <a:pPr>
              <a:lnSpc>
                <a:spcPct val="150000"/>
              </a:lnSpc>
            </a:pPr>
            <a:r>
              <a:rPr lang="fr-FR" sz="1200" dirty="0" err="1" smtClean="0"/>
              <a:t>Mahonghol</a:t>
            </a:r>
            <a:r>
              <a:rPr lang="fr-FR" sz="1200" dirty="0"/>
              <a:t>, Denis. 2012. Analyse qualitative des causes et agents de la déforestation et de la dégradation des terres forestières dans une RDC post-conflit. Evaluation environnementale post-</a:t>
            </a:r>
            <a:r>
              <a:rPr lang="fr-FR" sz="1200" dirty="0" err="1"/>
              <a:t>conflict</a:t>
            </a:r>
            <a:r>
              <a:rPr lang="fr-FR" sz="1200" dirty="0"/>
              <a:t> (EEPC). Kinshasa : Division Post-Conflit et Gestion des Désastres Programme Pays de la RDC. http://www.un-redd.org/Newsletter35/DRC_Drivers_of_Deforestation/tabid/105802/Default.aspx.</a:t>
            </a:r>
            <a:endParaRPr lang="en-GB" sz="1200" dirty="0"/>
          </a:p>
          <a:p>
            <a:pPr>
              <a:lnSpc>
                <a:spcPct val="150000"/>
              </a:lnSpc>
            </a:pPr>
            <a:r>
              <a:rPr lang="fr-FR" sz="1200" dirty="0" smtClean="0"/>
              <a:t>MECNT  </a:t>
            </a:r>
            <a:r>
              <a:rPr lang="fr-FR" sz="1200" dirty="0"/>
              <a:t>(Ministère de l’Environnement, Conservation de la Nature et Tourisme). 2012a. </a:t>
            </a:r>
            <a:r>
              <a:rPr lang="fr-FR" sz="1200" i="1" dirty="0"/>
              <a:t>Étude qualitative sur les causes de la déforestation et de la dégradation des forêts en République Démocratique du Congo</a:t>
            </a:r>
            <a:r>
              <a:rPr lang="fr-FR" sz="1200" dirty="0"/>
              <a:t>. Kinshasa: Groupe de Travail Climat REDD.  http://www.un-redd.org/Newsletter35/DRC_Drivers_of_Deforestation/tabid/105802/Default.aspx. </a:t>
            </a:r>
            <a:endParaRPr lang="en-GB" sz="1200" dirty="0"/>
          </a:p>
          <a:p>
            <a:pPr>
              <a:lnSpc>
                <a:spcPct val="150000"/>
              </a:lnSpc>
            </a:pPr>
            <a:r>
              <a:rPr lang="fr-FR" sz="1200" dirty="0" smtClean="0"/>
              <a:t>MECNT</a:t>
            </a:r>
            <a:r>
              <a:rPr lang="fr-FR" sz="1200" dirty="0"/>
              <a:t>. 2012b. </a:t>
            </a:r>
            <a:r>
              <a:rPr lang="fr-FR" sz="1200" i="1" dirty="0"/>
              <a:t>Synthèse des études sur les causes de la déforestation et de la dégradation des forêts en République Démocratique du Congo</a:t>
            </a:r>
            <a:r>
              <a:rPr lang="fr-FR" sz="1200" dirty="0"/>
              <a:t>. </a:t>
            </a:r>
            <a:r>
              <a:rPr lang="en-GB" sz="1200" dirty="0"/>
              <a:t>Kinshasa. http://www.un-redd.org/Newsletter35/DRC_Drivers_of_Deforestation/tabid/105802/Default.aspx. </a:t>
            </a:r>
          </a:p>
        </p:txBody>
      </p:sp>
    </p:spTree>
    <p:extLst>
      <p:ext uri="{BB962C8B-B14F-4D97-AF65-F5344CB8AC3E}">
        <p14:creationId xmlns:p14="http://schemas.microsoft.com/office/powerpoint/2010/main" val="902927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21200" y="562708"/>
            <a:ext cx="8521188" cy="5362141"/>
          </a:xfrm>
        </p:spPr>
        <p:txBody>
          <a:bodyPr/>
          <a:lstStyle/>
          <a:p>
            <a:pPr>
              <a:lnSpc>
                <a:spcPct val="150000"/>
              </a:lnSpc>
            </a:pPr>
            <a:r>
              <a:rPr lang="en-US" sz="1200" dirty="0"/>
              <a:t>Ministry of Forestry (MOFOR), 2011. Digital Land Cover Map 2009. Ministry of Forestry, Jakarta, Indonesia (unpublished).</a:t>
            </a:r>
            <a:endParaRPr lang="en-GB" sz="1200" dirty="0"/>
          </a:p>
          <a:p>
            <a:pPr>
              <a:lnSpc>
                <a:spcPct val="150000"/>
              </a:lnSpc>
            </a:pPr>
            <a:r>
              <a:rPr lang="en-GB" sz="1200" dirty="0" smtClean="0"/>
              <a:t>Romijn </a:t>
            </a:r>
            <a:r>
              <a:rPr lang="en-GB" sz="1200" dirty="0"/>
              <a:t>E., J. H. Ainembabazi, A. Wijaya, M. Herold, A. Angelsen, L. </a:t>
            </a:r>
            <a:r>
              <a:rPr lang="en-GB" sz="1200" dirty="0" err="1"/>
              <a:t>Verchot</a:t>
            </a:r>
            <a:r>
              <a:rPr lang="en-GB" sz="1200" dirty="0"/>
              <a:t>, and D. </a:t>
            </a:r>
            <a:r>
              <a:rPr lang="en-GB" sz="1200" dirty="0" err="1"/>
              <a:t>Murdiyarso</a:t>
            </a:r>
            <a:r>
              <a:rPr lang="en-GB" sz="1200" dirty="0"/>
              <a:t>. 2013. “Exploring Different Forest Definitions and Their Impact on developing REDD+ Reference Emission Levels: A Case Study for Indonesia. </a:t>
            </a:r>
            <a:r>
              <a:rPr lang="en-GB" sz="1200" i="1" dirty="0"/>
              <a:t>Environmental Science and Policy</a:t>
            </a:r>
            <a:r>
              <a:rPr lang="en-GB" sz="1200" dirty="0"/>
              <a:t> 33: 246–259</a:t>
            </a:r>
            <a:r>
              <a:rPr lang="en-GB" sz="1200" dirty="0" smtClean="0"/>
              <a:t>.</a:t>
            </a:r>
            <a:endParaRPr lang="en-GB" sz="1200" dirty="0"/>
          </a:p>
          <a:p>
            <a:endParaRPr lang="en-GB" sz="1200" dirty="0"/>
          </a:p>
        </p:txBody>
      </p:sp>
    </p:spTree>
    <p:extLst>
      <p:ext uri="{BB962C8B-B14F-4D97-AF65-F5344CB8AC3E}">
        <p14:creationId xmlns:p14="http://schemas.microsoft.com/office/powerpoint/2010/main" val="4069980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91642" y="230188"/>
            <a:ext cx="8442796" cy="1353086"/>
          </a:xfrm>
        </p:spPr>
        <p:txBody>
          <a:bodyPr/>
          <a:lstStyle/>
          <a:p>
            <a:r>
              <a:rPr lang="en-GB" sz="2800" dirty="0" smtClean="0"/>
              <a:t>1. Democratic Republic of the Congo (DRC): National analysis of drivers of deforestation</a:t>
            </a:r>
            <a:endParaRPr lang="en-GB" sz="2800" dirty="0"/>
          </a:p>
        </p:txBody>
      </p:sp>
      <p:sp>
        <p:nvSpPr>
          <p:cNvPr id="3" name="Tijdelijke aanduiding voor tekst 2"/>
          <p:cNvSpPr>
            <a:spLocks noGrp="1"/>
          </p:cNvSpPr>
          <p:nvPr>
            <p:ph type="body" sz="quarter" idx="10"/>
          </p:nvPr>
        </p:nvSpPr>
        <p:spPr>
          <a:xfrm>
            <a:off x="421200" y="1668318"/>
            <a:ext cx="8521188" cy="4345431"/>
          </a:xfrm>
        </p:spPr>
        <p:txBody>
          <a:bodyPr/>
          <a:lstStyle/>
          <a:p>
            <a:pPr marL="0" indent="0">
              <a:buNone/>
            </a:pPr>
            <a:r>
              <a:rPr lang="en-GB" dirty="0" smtClean="0"/>
              <a:t>DRC is actively participating in REDD+ and performed a national analysis of drivers of deforestation and forest degradation that included:</a:t>
            </a:r>
          </a:p>
          <a:p>
            <a:r>
              <a:rPr lang="en-GB" dirty="0" smtClean="0"/>
              <a:t>Qualitative assessments</a:t>
            </a:r>
          </a:p>
          <a:p>
            <a:pPr lvl="1"/>
            <a:r>
              <a:rPr lang="en-GB" dirty="0" smtClean="0"/>
              <a:t>By civil society</a:t>
            </a:r>
          </a:p>
          <a:p>
            <a:pPr lvl="1"/>
            <a:r>
              <a:rPr lang="en-GB" dirty="0" smtClean="0"/>
              <a:t>By UN Environment Programme (UNEP)</a:t>
            </a:r>
          </a:p>
          <a:p>
            <a:r>
              <a:rPr lang="en-GB" dirty="0" smtClean="0"/>
              <a:t>Quantitative assessment</a:t>
            </a:r>
          </a:p>
          <a:p>
            <a:pPr lvl="1"/>
            <a:r>
              <a:rPr lang="en-GB" dirty="0" smtClean="0"/>
              <a:t>By Université catholique de Louvain (UCL)</a:t>
            </a:r>
          </a:p>
          <a:p>
            <a:r>
              <a:rPr lang="en-GB" dirty="0" smtClean="0"/>
              <a:t>Synthesis of all studies</a:t>
            </a:r>
          </a:p>
          <a:p>
            <a:pPr marL="696913" lvl="1" indent="0">
              <a:buNone/>
            </a:pPr>
            <a:endParaRPr lang="en-GB" sz="2000" dirty="0"/>
          </a:p>
        </p:txBody>
      </p:sp>
    </p:spTree>
    <p:extLst>
      <p:ext uri="{BB962C8B-B14F-4D97-AF65-F5344CB8AC3E}">
        <p14:creationId xmlns:p14="http://schemas.microsoft.com/office/powerpoint/2010/main" val="3959255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6973"/>
          </a:xfrm>
        </p:spPr>
        <p:txBody>
          <a:bodyPr/>
          <a:lstStyle/>
          <a:p>
            <a:r>
              <a:rPr lang="en-GB" sz="3200" dirty="0" smtClean="0">
                <a:solidFill>
                  <a:schemeClr val="tx1"/>
                </a:solidFill>
              </a:rPr>
              <a:t>Qualitative </a:t>
            </a:r>
            <a:r>
              <a:rPr lang="en-GB" sz="3200" dirty="0">
                <a:solidFill>
                  <a:schemeClr val="tx1"/>
                </a:solidFill>
              </a:rPr>
              <a:t>analysis by civil </a:t>
            </a:r>
            <a:r>
              <a:rPr lang="en-GB" sz="3200" dirty="0" smtClean="0">
                <a:solidFill>
                  <a:schemeClr val="tx1"/>
                </a:solidFill>
              </a:rPr>
              <a:t>society</a:t>
            </a:r>
            <a:endParaRPr lang="en-GB" dirty="0"/>
          </a:p>
        </p:txBody>
      </p:sp>
      <p:sp>
        <p:nvSpPr>
          <p:cNvPr id="3" name="Text Placeholder 2"/>
          <p:cNvSpPr>
            <a:spLocks noGrp="1"/>
          </p:cNvSpPr>
          <p:nvPr>
            <p:ph type="body" sz="quarter" idx="10"/>
          </p:nvPr>
        </p:nvSpPr>
        <p:spPr>
          <a:xfrm>
            <a:off x="421200" y="1271486"/>
            <a:ext cx="8521188" cy="4404807"/>
          </a:xfrm>
        </p:spPr>
        <p:txBody>
          <a:bodyPr/>
          <a:lstStyle/>
          <a:p>
            <a:pPr marL="252413" lvl="1" indent="-252413">
              <a:lnSpc>
                <a:spcPct val="100000"/>
              </a:lnSpc>
              <a:spcBef>
                <a:spcPts val="1200"/>
              </a:spcBef>
              <a:buSzPct val="140000"/>
              <a:buFont typeface="Wingdings" pitchFamily="2" charset="2"/>
              <a:buChar char="§"/>
            </a:pPr>
            <a:r>
              <a:rPr lang="en-GB" sz="2000" dirty="0" smtClean="0"/>
              <a:t>Extensive literature review</a:t>
            </a:r>
          </a:p>
          <a:p>
            <a:pPr marL="252413" lvl="1" indent="-252413">
              <a:lnSpc>
                <a:spcPct val="100000"/>
              </a:lnSpc>
              <a:spcBef>
                <a:spcPts val="1200"/>
              </a:spcBef>
              <a:buSzPct val="140000"/>
              <a:buFont typeface="Wingdings" pitchFamily="2" charset="2"/>
              <a:buChar char="§"/>
            </a:pPr>
            <a:r>
              <a:rPr lang="en-GB" sz="2000" dirty="0" smtClean="0"/>
              <a:t>Interviews </a:t>
            </a:r>
            <a:r>
              <a:rPr lang="en-GB" sz="2000" dirty="0"/>
              <a:t>with </a:t>
            </a:r>
            <a:r>
              <a:rPr lang="en-GB" sz="2000" dirty="0" smtClean="0"/>
              <a:t>four to seven experts </a:t>
            </a:r>
            <a:r>
              <a:rPr lang="en-GB" sz="2000" dirty="0"/>
              <a:t>per </a:t>
            </a:r>
            <a:r>
              <a:rPr lang="en-GB" sz="2000" dirty="0" smtClean="0"/>
              <a:t>province, to list the 10 most important direct and indirect drivers per province</a:t>
            </a:r>
          </a:p>
          <a:p>
            <a:pPr>
              <a:lnSpc>
                <a:spcPct val="100000"/>
              </a:lnSpc>
            </a:pPr>
            <a:r>
              <a:rPr lang="en-GB" sz="2000" dirty="0" smtClean="0"/>
              <a:t>Direct drivers consolidated at national level:</a:t>
            </a:r>
          </a:p>
          <a:p>
            <a:pPr marL="1154113" lvl="1" indent="-457200">
              <a:lnSpc>
                <a:spcPct val="100000"/>
              </a:lnSpc>
              <a:buSzPct val="100000"/>
              <a:buFont typeface="+mj-lt"/>
              <a:buAutoNum type="arabicPeriod"/>
            </a:pPr>
            <a:r>
              <a:rPr lang="en-GB" sz="2000" dirty="0"/>
              <a:t>S</a:t>
            </a:r>
            <a:r>
              <a:rPr lang="en-GB" sz="2000" dirty="0" smtClean="0"/>
              <a:t>lash-and-burn agriculture practiced by farmers</a:t>
            </a:r>
          </a:p>
          <a:p>
            <a:pPr marL="1154113" lvl="1" indent="-457200">
              <a:lnSpc>
                <a:spcPct val="100000"/>
              </a:lnSpc>
              <a:buSzPct val="100000"/>
              <a:buFont typeface="+mj-lt"/>
              <a:buAutoNum type="arabicPeriod"/>
            </a:pPr>
            <a:r>
              <a:rPr lang="en-GB" sz="2000" dirty="0" smtClean="0"/>
              <a:t>Local wood consumption</a:t>
            </a:r>
          </a:p>
          <a:p>
            <a:pPr marL="1154113" lvl="1" indent="-457200">
              <a:lnSpc>
                <a:spcPct val="100000"/>
              </a:lnSpc>
              <a:buSzPct val="100000"/>
              <a:buFont typeface="+mj-lt"/>
              <a:buAutoNum type="arabicPeriod"/>
            </a:pPr>
            <a:r>
              <a:rPr lang="en-GB" sz="2000" dirty="0" smtClean="0"/>
              <a:t>Charcoal and fuel wood / firewood</a:t>
            </a:r>
          </a:p>
          <a:p>
            <a:pPr>
              <a:lnSpc>
                <a:spcPct val="100000"/>
              </a:lnSpc>
            </a:pPr>
            <a:r>
              <a:rPr lang="en-GB" sz="2000" dirty="0" smtClean="0"/>
              <a:t>Indirect drivers consolidated at national level:</a:t>
            </a:r>
          </a:p>
          <a:p>
            <a:pPr marL="1154113" lvl="1" indent="-457200">
              <a:lnSpc>
                <a:spcPct val="100000"/>
              </a:lnSpc>
              <a:buSzPct val="100000"/>
              <a:buFont typeface="+mj-lt"/>
              <a:buAutoNum type="arabicPeriod"/>
            </a:pPr>
            <a:r>
              <a:rPr lang="en-GB" sz="2000" dirty="0" smtClean="0"/>
              <a:t>Population growth</a:t>
            </a:r>
          </a:p>
          <a:p>
            <a:pPr marL="1154113" lvl="1" indent="-457200">
              <a:lnSpc>
                <a:spcPct val="100000"/>
              </a:lnSpc>
              <a:buSzPct val="100000"/>
              <a:buFont typeface="+mj-lt"/>
              <a:buAutoNum type="arabicPeriod"/>
            </a:pPr>
            <a:r>
              <a:rPr lang="en-GB" sz="2000" dirty="0" smtClean="0"/>
              <a:t>Poverty of local population (farmers)</a:t>
            </a:r>
          </a:p>
          <a:p>
            <a:pPr marL="1154113" lvl="1" indent="-457200">
              <a:lnSpc>
                <a:spcPct val="100000"/>
              </a:lnSpc>
              <a:buSzPct val="100000"/>
              <a:buFont typeface="+mj-lt"/>
              <a:buAutoNum type="arabicPeriod"/>
            </a:pPr>
            <a:r>
              <a:rPr lang="en-GB" sz="2000" dirty="0" smtClean="0"/>
              <a:t>Administrative deficit</a:t>
            </a:r>
          </a:p>
        </p:txBody>
      </p:sp>
    </p:spTree>
    <p:extLst>
      <p:ext uri="{BB962C8B-B14F-4D97-AF65-F5344CB8AC3E}">
        <p14:creationId xmlns:p14="http://schemas.microsoft.com/office/powerpoint/2010/main" val="1824156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796973"/>
          </a:xfrm>
        </p:spPr>
        <p:txBody>
          <a:bodyPr/>
          <a:lstStyle/>
          <a:p>
            <a:pPr lvl="0"/>
            <a:r>
              <a:rPr lang="en-GB" sz="3200" dirty="0" smtClean="0">
                <a:solidFill>
                  <a:schemeClr val="tx1"/>
                </a:solidFill>
              </a:rPr>
              <a:t>Qualitative </a:t>
            </a:r>
            <a:r>
              <a:rPr lang="en-GB" sz="3200" dirty="0">
                <a:solidFill>
                  <a:schemeClr val="tx1"/>
                </a:solidFill>
              </a:rPr>
              <a:t>analysis by </a:t>
            </a:r>
            <a:r>
              <a:rPr lang="en-GB" sz="3200" dirty="0" smtClean="0">
                <a:solidFill>
                  <a:schemeClr val="tx1"/>
                </a:solidFill>
              </a:rPr>
              <a:t>UNEP</a:t>
            </a:r>
            <a:endParaRPr lang="en-GB" dirty="0"/>
          </a:p>
        </p:txBody>
      </p:sp>
      <p:sp>
        <p:nvSpPr>
          <p:cNvPr id="3" name="Text Placeholder 2"/>
          <p:cNvSpPr>
            <a:spLocks noGrp="1"/>
          </p:cNvSpPr>
          <p:nvPr>
            <p:ph type="body" sz="quarter" idx="10"/>
          </p:nvPr>
        </p:nvSpPr>
        <p:spPr>
          <a:xfrm>
            <a:off x="421200" y="1253342"/>
            <a:ext cx="8521188" cy="4404807"/>
          </a:xfrm>
        </p:spPr>
        <p:txBody>
          <a:bodyPr/>
          <a:lstStyle/>
          <a:p>
            <a:pPr marL="252413" lvl="1" indent="-252413">
              <a:lnSpc>
                <a:spcPct val="100000"/>
              </a:lnSpc>
              <a:spcBef>
                <a:spcPts val="1200"/>
              </a:spcBef>
              <a:buSzPct val="140000"/>
              <a:buFont typeface="Wingdings" pitchFamily="2" charset="2"/>
              <a:buChar char="§"/>
            </a:pPr>
            <a:r>
              <a:rPr lang="en-GB" sz="2000" dirty="0"/>
              <a:t>Selection of 40 </a:t>
            </a:r>
            <a:r>
              <a:rPr lang="en-GB" sz="2000" dirty="0" smtClean="0"/>
              <a:t>deforestation sites: literature review, field observations, and interviews </a:t>
            </a:r>
            <a:r>
              <a:rPr lang="en-GB" sz="2000" dirty="0"/>
              <a:t>with experts and different </a:t>
            </a:r>
            <a:r>
              <a:rPr lang="en-GB" sz="2000" dirty="0" smtClean="0"/>
              <a:t>actors </a:t>
            </a:r>
          </a:p>
          <a:p>
            <a:pPr marL="252413" lvl="1" indent="-252413">
              <a:lnSpc>
                <a:spcPct val="100000"/>
              </a:lnSpc>
              <a:spcBef>
                <a:spcPts val="1200"/>
              </a:spcBef>
              <a:buSzPct val="140000"/>
              <a:buFont typeface="Wingdings" pitchFamily="2" charset="2"/>
              <a:buChar char="§"/>
            </a:pPr>
            <a:r>
              <a:rPr lang="en-GB" sz="2000" dirty="0" smtClean="0"/>
              <a:t>Direct </a:t>
            </a:r>
            <a:r>
              <a:rPr lang="en-GB" sz="2000" dirty="0"/>
              <a:t>drivers consolidated at national level</a:t>
            </a:r>
            <a:r>
              <a:rPr lang="en-GB" sz="2000" dirty="0" smtClean="0"/>
              <a:t>:</a:t>
            </a:r>
          </a:p>
          <a:p>
            <a:pPr marL="1354137" lvl="2" indent="-457200">
              <a:lnSpc>
                <a:spcPct val="100000"/>
              </a:lnSpc>
              <a:spcBef>
                <a:spcPts val="1200"/>
              </a:spcBef>
              <a:buSzPct val="100000"/>
              <a:buFont typeface="+mj-lt"/>
              <a:buAutoNum type="arabicPeriod"/>
            </a:pPr>
            <a:r>
              <a:rPr lang="en-GB" sz="2000" dirty="0" smtClean="0"/>
              <a:t>Slash-and-burn agriculture</a:t>
            </a:r>
          </a:p>
          <a:p>
            <a:pPr marL="1354137" lvl="2" indent="-457200">
              <a:lnSpc>
                <a:spcPct val="100000"/>
              </a:lnSpc>
              <a:spcBef>
                <a:spcPts val="1200"/>
              </a:spcBef>
              <a:buSzPct val="100000"/>
              <a:buFont typeface="+mj-lt"/>
              <a:buAutoNum type="arabicPeriod"/>
            </a:pPr>
            <a:r>
              <a:rPr lang="en-GB" sz="2000" dirty="0" smtClean="0"/>
              <a:t>Charcoal production</a:t>
            </a:r>
          </a:p>
          <a:p>
            <a:pPr marL="1354137" lvl="2" indent="-457200">
              <a:lnSpc>
                <a:spcPct val="100000"/>
              </a:lnSpc>
              <a:spcBef>
                <a:spcPts val="1200"/>
              </a:spcBef>
              <a:buSzPct val="100000"/>
              <a:buFont typeface="+mj-lt"/>
              <a:buAutoNum type="arabicPeriod"/>
            </a:pPr>
            <a:r>
              <a:rPr lang="en-GB" sz="2000" dirty="0" smtClean="0"/>
              <a:t>Causes related to demographics and phenomena such as wildfire</a:t>
            </a:r>
          </a:p>
          <a:p>
            <a:pPr marL="342900" lvl="1" indent="-342900">
              <a:lnSpc>
                <a:spcPct val="100000"/>
              </a:lnSpc>
              <a:spcBef>
                <a:spcPts val="1200"/>
              </a:spcBef>
              <a:buSzPct val="100000"/>
              <a:buFont typeface="Wingdings" panose="05000000000000000000" pitchFamily="2" charset="2"/>
              <a:buChar char="§"/>
            </a:pPr>
            <a:r>
              <a:rPr lang="en-GB" sz="2000" dirty="0" smtClean="0"/>
              <a:t>Indirect drivers consolidated at national level:</a:t>
            </a:r>
          </a:p>
          <a:p>
            <a:pPr marL="1354137" lvl="2" indent="-457200">
              <a:lnSpc>
                <a:spcPct val="100000"/>
              </a:lnSpc>
              <a:spcBef>
                <a:spcPts val="1200"/>
              </a:spcBef>
              <a:buSzPct val="100000"/>
              <a:buFont typeface="+mj-lt"/>
              <a:buAutoNum type="arabicPeriod"/>
            </a:pPr>
            <a:r>
              <a:rPr lang="en-GB" sz="2000" dirty="0" smtClean="0"/>
              <a:t>Population fluctuation</a:t>
            </a:r>
          </a:p>
          <a:p>
            <a:pPr marL="1354137" lvl="2" indent="-457200">
              <a:lnSpc>
                <a:spcPct val="100000"/>
              </a:lnSpc>
              <a:spcBef>
                <a:spcPts val="1200"/>
              </a:spcBef>
              <a:buSzPct val="100000"/>
              <a:buFont typeface="+mj-lt"/>
              <a:buAutoNum type="arabicPeriod"/>
            </a:pPr>
            <a:r>
              <a:rPr lang="en-GB" sz="2000" dirty="0" smtClean="0"/>
              <a:t>Institutional aspects (successive wars)</a:t>
            </a:r>
          </a:p>
          <a:p>
            <a:pPr marL="1354137" lvl="2" indent="-457200">
              <a:lnSpc>
                <a:spcPct val="100000"/>
              </a:lnSpc>
              <a:spcBef>
                <a:spcPts val="1200"/>
              </a:spcBef>
              <a:buSzPct val="100000"/>
              <a:buFont typeface="+mj-lt"/>
              <a:buAutoNum type="arabicPeriod"/>
            </a:pPr>
            <a:r>
              <a:rPr lang="en-GB" sz="2000" dirty="0" smtClean="0"/>
              <a:t>Economic aspects (poverty, youth employment)</a:t>
            </a:r>
            <a:endParaRPr lang="en-GB" sz="2000" dirty="0"/>
          </a:p>
          <a:p>
            <a:pPr marL="252413" lvl="1" indent="-252413">
              <a:lnSpc>
                <a:spcPct val="100000"/>
              </a:lnSpc>
              <a:spcBef>
                <a:spcPts val="1200"/>
              </a:spcBef>
              <a:buSzPct val="140000"/>
              <a:buFont typeface="Wingdings" pitchFamily="2" charset="2"/>
              <a:buChar char="§"/>
            </a:pPr>
            <a:endParaRPr lang="en-GB" sz="2000" dirty="0"/>
          </a:p>
          <a:p>
            <a:pPr>
              <a:lnSpc>
                <a:spcPct val="100000"/>
              </a:lnSpc>
            </a:pPr>
            <a:endParaRPr lang="en-GB" dirty="0"/>
          </a:p>
        </p:txBody>
      </p:sp>
    </p:spTree>
    <p:extLst>
      <p:ext uri="{BB962C8B-B14F-4D97-AF65-F5344CB8AC3E}">
        <p14:creationId xmlns:p14="http://schemas.microsoft.com/office/powerpoint/2010/main" val="3530398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182976"/>
          </a:xfrm>
        </p:spPr>
        <p:txBody>
          <a:bodyPr/>
          <a:lstStyle/>
          <a:p>
            <a:pPr lvl="1"/>
            <a:r>
              <a:rPr lang="en-GB" sz="3000" dirty="0">
                <a:solidFill>
                  <a:schemeClr val="bg2"/>
                </a:solidFill>
              </a:rPr>
              <a:t>Quantitative study on the relation between direct activities and explanatory </a:t>
            </a:r>
            <a:r>
              <a:rPr lang="en-GB" sz="3000" dirty="0" smtClean="0">
                <a:solidFill>
                  <a:schemeClr val="bg2"/>
                </a:solidFill>
              </a:rPr>
              <a:t>variables</a:t>
            </a:r>
            <a:endParaRPr lang="en-GB" sz="3000" dirty="0">
              <a:solidFill>
                <a:schemeClr val="bg2"/>
              </a:solidFill>
            </a:endParaRPr>
          </a:p>
        </p:txBody>
      </p:sp>
      <p:sp>
        <p:nvSpPr>
          <p:cNvPr id="3" name="Text Placeholder 2"/>
          <p:cNvSpPr>
            <a:spLocks noGrp="1"/>
          </p:cNvSpPr>
          <p:nvPr>
            <p:ph type="body" sz="quarter" idx="10"/>
          </p:nvPr>
        </p:nvSpPr>
        <p:spPr>
          <a:xfrm>
            <a:off x="421200" y="1603169"/>
            <a:ext cx="8521188" cy="4321680"/>
          </a:xfrm>
        </p:spPr>
        <p:txBody>
          <a:bodyPr/>
          <a:lstStyle/>
          <a:p>
            <a:r>
              <a:rPr lang="en-GB" dirty="0" smtClean="0"/>
              <a:t>Object-based segmentation combined with nonsupervised classification of Landsat satellite images produced land cover maps for 1990, 2000, and 2005</a:t>
            </a:r>
          </a:p>
          <a:p>
            <a:r>
              <a:rPr lang="en-GB" dirty="0" smtClean="0"/>
              <a:t>Analysis of land cover changes for 1990–2000 and 2000–2005</a:t>
            </a:r>
          </a:p>
          <a:p>
            <a:r>
              <a:rPr lang="en-GB" dirty="0" smtClean="0"/>
              <a:t>Thirty-five explanatory variables were grouped into eight categories of underlying causes: infrastructure</a:t>
            </a:r>
            <a:r>
              <a:rPr lang="en-GB" dirty="0"/>
              <a:t>, agriculture, forest exploitation, economic factors, transport axes, demographic factors, </a:t>
            </a:r>
            <a:r>
              <a:rPr lang="en-GB" dirty="0" smtClean="0"/>
              <a:t>sociopolitical factors, </a:t>
            </a:r>
            <a:r>
              <a:rPr lang="en-GB" dirty="0"/>
              <a:t>and biophysical </a:t>
            </a:r>
            <a:r>
              <a:rPr lang="en-GB" dirty="0" smtClean="0"/>
              <a:t>factors</a:t>
            </a:r>
          </a:p>
        </p:txBody>
      </p:sp>
    </p:spTree>
    <p:extLst>
      <p:ext uri="{BB962C8B-B14F-4D97-AF65-F5344CB8AC3E}">
        <p14:creationId xmlns:p14="http://schemas.microsoft.com/office/powerpoint/2010/main" val="16203830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194851"/>
          </a:xfrm>
        </p:spPr>
        <p:txBody>
          <a:bodyPr/>
          <a:lstStyle/>
          <a:p>
            <a:r>
              <a:rPr lang="en-GB" dirty="0"/>
              <a:t>Quantitative study on the relation between direct activities and explanatory variables</a:t>
            </a:r>
          </a:p>
        </p:txBody>
      </p:sp>
      <p:sp>
        <p:nvSpPr>
          <p:cNvPr id="3" name="Text Placeholder 2"/>
          <p:cNvSpPr>
            <a:spLocks noGrp="1"/>
          </p:cNvSpPr>
          <p:nvPr>
            <p:ph type="body" sz="quarter" idx="10"/>
          </p:nvPr>
        </p:nvSpPr>
        <p:spPr>
          <a:xfrm>
            <a:off x="421200" y="1698172"/>
            <a:ext cx="8521188" cy="3313215"/>
          </a:xfrm>
        </p:spPr>
        <p:txBody>
          <a:bodyPr/>
          <a:lstStyle/>
          <a:p>
            <a:r>
              <a:rPr lang="en-GB" dirty="0" smtClean="0"/>
              <a:t>Linking land-cover changes (deforestation and degradation) to explanatory factors:</a:t>
            </a:r>
          </a:p>
          <a:p>
            <a:pPr lvl="1"/>
            <a:r>
              <a:rPr lang="en-GB" dirty="0" smtClean="0"/>
              <a:t>Univariate </a:t>
            </a:r>
            <a:r>
              <a:rPr lang="en-GB" dirty="0"/>
              <a:t>statistical analysis to quantify the influence of the different explanatory variables during the two different time periods: </a:t>
            </a:r>
            <a:r>
              <a:rPr lang="en-GB" dirty="0" smtClean="0"/>
              <a:t>1990–2000 </a:t>
            </a:r>
            <a:r>
              <a:rPr lang="en-GB" dirty="0"/>
              <a:t>and </a:t>
            </a:r>
            <a:r>
              <a:rPr lang="en-GB" dirty="0" smtClean="0"/>
              <a:t>2000–2005</a:t>
            </a:r>
            <a:endParaRPr lang="en-GB" dirty="0"/>
          </a:p>
          <a:p>
            <a:pPr lvl="1"/>
            <a:r>
              <a:rPr lang="en-GB" dirty="0"/>
              <a:t>Multivariate statistical analysis </a:t>
            </a:r>
            <a:r>
              <a:rPr lang="en-GB" dirty="0" smtClean="0"/>
              <a:t>to </a:t>
            </a:r>
            <a:r>
              <a:rPr lang="en-GB" dirty="0"/>
              <a:t>create explanatory models for combinations of underlying causes of </a:t>
            </a:r>
            <a:r>
              <a:rPr lang="en-GB" dirty="0" smtClean="0"/>
              <a:t>deforestation</a:t>
            </a:r>
            <a:endParaRPr lang="en-GB" dirty="0"/>
          </a:p>
        </p:txBody>
      </p:sp>
    </p:spTree>
    <p:extLst>
      <p:ext uri="{BB962C8B-B14F-4D97-AF65-F5344CB8AC3E}">
        <p14:creationId xmlns:p14="http://schemas.microsoft.com/office/powerpoint/2010/main" val="36901856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9"/>
            <a:ext cx="8442796" cy="1353086"/>
          </a:xfrm>
        </p:spPr>
        <p:txBody>
          <a:bodyPr/>
          <a:lstStyle/>
          <a:p>
            <a:r>
              <a:rPr lang="en-GB" dirty="0" smtClean="0"/>
              <a:t>Direct drivers, explanatory factors, and underlying causes of deforestation</a:t>
            </a: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2665698471"/>
              </p:ext>
            </p:extLst>
          </p:nvPr>
        </p:nvGraphicFramePr>
        <p:xfrm>
          <a:off x="463137" y="1567103"/>
          <a:ext cx="8265227" cy="4206240"/>
        </p:xfrm>
        <a:graphic>
          <a:graphicData uri="http://schemas.openxmlformats.org/drawingml/2006/table">
            <a:tbl>
              <a:tblPr firstRow="1" firstCol="1" bandRow="1" bandCol="1">
                <a:tableStyleId>{7E9639D4-E3E2-4D34-9284-5A2195B3D0D7}</a:tableStyleId>
              </a:tblPr>
              <a:tblGrid>
                <a:gridCol w="476961"/>
                <a:gridCol w="2749845"/>
                <a:gridCol w="2669307"/>
                <a:gridCol w="2369114"/>
              </a:tblGrid>
              <a:tr h="0">
                <a:tc>
                  <a:txBody>
                    <a:bodyPr/>
                    <a:lstStyle/>
                    <a:p>
                      <a:pPr algn="just">
                        <a:lnSpc>
                          <a:spcPct val="115000"/>
                        </a:lnSpc>
                        <a:spcAft>
                          <a:spcPts val="0"/>
                        </a:spcAft>
                      </a:pPr>
                      <a:r>
                        <a:rPr lang="en-GB" sz="1600" dirty="0">
                          <a:effectLst/>
                        </a:rPr>
                        <a:t> </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Direct drivers </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a:effectLst/>
                        </a:rPr>
                        <a:t>Explanatory variables</a:t>
                      </a:r>
                      <a:endParaRPr lang="en-GB" sz="1600" dirty="0">
                        <a:effectLst/>
                        <a:latin typeface="Calibri"/>
                        <a:ea typeface="Times New Roman"/>
                        <a:cs typeface="Times New Roman"/>
                      </a:endParaRPr>
                    </a:p>
                  </a:txBody>
                  <a:tcPr marL="68580" marR="68580" marT="0" marB="0"/>
                </a:tc>
                <a:tc>
                  <a:txBody>
                    <a:bodyPr/>
                    <a:lstStyle/>
                    <a:p>
                      <a:pPr algn="just">
                        <a:lnSpc>
                          <a:spcPct val="115000"/>
                        </a:lnSpc>
                        <a:spcAft>
                          <a:spcPts val="0"/>
                        </a:spcAft>
                      </a:pPr>
                      <a:r>
                        <a:rPr lang="en-GB" sz="1600" dirty="0" smtClean="0">
                          <a:effectLst/>
                          <a:latin typeface="+mn-lt"/>
                          <a:ea typeface="+mn-ea"/>
                          <a:cs typeface="+mn-cs"/>
                        </a:rPr>
                        <a:t>Indirect</a:t>
                      </a:r>
                      <a:r>
                        <a:rPr lang="en-GB" sz="1600" baseline="0" dirty="0" smtClean="0">
                          <a:effectLst/>
                          <a:latin typeface="+mn-lt"/>
                          <a:ea typeface="+mn-ea"/>
                          <a:cs typeface="+mn-cs"/>
                        </a:rPr>
                        <a:t> drivers</a:t>
                      </a:r>
                      <a:endParaRPr lang="en-GB" sz="1600" dirty="0">
                        <a:effectLst/>
                        <a:latin typeface="Calibri"/>
                        <a:ea typeface="Times New Roman"/>
                        <a:cs typeface="Times New Roman"/>
                      </a:endParaRPr>
                    </a:p>
                  </a:txBody>
                  <a:tcPr marL="68580" marR="68580" marT="0" marB="0"/>
                </a:tc>
              </a:tr>
              <a:tr h="0">
                <a:tc>
                  <a:txBody>
                    <a:bodyPr/>
                    <a:lstStyle/>
                    <a:p>
                      <a:pPr algn="just">
                        <a:lnSpc>
                          <a:spcPct val="115000"/>
                        </a:lnSpc>
                        <a:spcAft>
                          <a:spcPts val="0"/>
                        </a:spcAft>
                      </a:pPr>
                      <a:r>
                        <a:rPr lang="en-GB" sz="1600" dirty="0">
                          <a:effectLst/>
                        </a:rPr>
                        <a:t>1</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smtClean="0">
                          <a:effectLst/>
                        </a:rPr>
                        <a:t>Slash-and-burn agriculture</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Biophysical factors: degraded forests</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Population growth</a:t>
                      </a:r>
                      <a:endParaRPr lang="en-GB" sz="1600" dirty="0">
                        <a:effectLst/>
                        <a:latin typeface="Calibri"/>
                        <a:ea typeface="Times New Roman"/>
                        <a:cs typeface="Times New Roman"/>
                      </a:endParaRPr>
                    </a:p>
                  </a:txBody>
                  <a:tcPr marL="68580" marR="68580" marT="0" marB="0"/>
                </a:tc>
              </a:tr>
              <a:tr h="0">
                <a:tc>
                  <a:txBody>
                    <a:bodyPr/>
                    <a:lstStyle/>
                    <a:p>
                      <a:pPr algn="just">
                        <a:lnSpc>
                          <a:spcPct val="115000"/>
                        </a:lnSpc>
                        <a:spcAft>
                          <a:spcPts val="0"/>
                        </a:spcAft>
                      </a:pPr>
                      <a:r>
                        <a:rPr lang="en-GB" sz="1600" dirty="0">
                          <a:effectLst/>
                        </a:rPr>
                        <a:t>2</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Local wood consumption</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Biophysical factors: fragmentation</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Institutional aspects (political decisions, mismanagement, civil wars)</a:t>
                      </a:r>
                      <a:endParaRPr lang="en-GB" sz="1600" dirty="0">
                        <a:effectLst/>
                        <a:latin typeface="Calibri"/>
                        <a:ea typeface="Times New Roman"/>
                        <a:cs typeface="Times New Roman"/>
                      </a:endParaRPr>
                    </a:p>
                  </a:txBody>
                  <a:tcPr marL="68580" marR="68580" marT="0" marB="0"/>
                </a:tc>
              </a:tr>
              <a:tr h="0">
                <a:tc>
                  <a:txBody>
                    <a:bodyPr/>
                    <a:lstStyle/>
                    <a:p>
                      <a:pPr algn="just">
                        <a:lnSpc>
                          <a:spcPct val="115000"/>
                        </a:lnSpc>
                        <a:spcAft>
                          <a:spcPts val="0"/>
                        </a:spcAft>
                      </a:pPr>
                      <a:r>
                        <a:rPr lang="en-GB" sz="1600" dirty="0">
                          <a:effectLst/>
                        </a:rPr>
                        <a:t>3</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Charcoal and </a:t>
                      </a:r>
                      <a:r>
                        <a:rPr lang="en-GB" sz="1600" dirty="0" smtClean="0">
                          <a:effectLst/>
                        </a:rPr>
                        <a:t>fuel wood </a:t>
                      </a:r>
                      <a:r>
                        <a:rPr lang="en-GB" sz="1600" dirty="0">
                          <a:effectLst/>
                        </a:rPr>
                        <a:t>/ firewood</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Agriculture: rural complex</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Infrastructure </a:t>
                      </a:r>
                      <a:r>
                        <a:rPr lang="en-GB" sz="1600" dirty="0" smtClean="0">
                          <a:effectLst/>
                        </a:rPr>
                        <a:t>and </a:t>
                      </a:r>
                      <a:r>
                        <a:rPr lang="en-GB" sz="1600" dirty="0">
                          <a:effectLst/>
                        </a:rPr>
                        <a:t>u</a:t>
                      </a:r>
                      <a:r>
                        <a:rPr lang="en-GB" sz="1600" dirty="0" smtClean="0">
                          <a:effectLst/>
                        </a:rPr>
                        <a:t>rbanization</a:t>
                      </a:r>
                      <a:endParaRPr lang="en-GB" sz="1600" dirty="0">
                        <a:effectLst/>
                        <a:latin typeface="Calibri"/>
                        <a:ea typeface="Times New Roman"/>
                        <a:cs typeface="Times New Roman"/>
                      </a:endParaRPr>
                    </a:p>
                  </a:txBody>
                  <a:tcPr marL="68580" marR="68580" marT="0" marB="0"/>
                </a:tc>
              </a:tr>
              <a:tr h="0">
                <a:tc>
                  <a:txBody>
                    <a:bodyPr/>
                    <a:lstStyle/>
                    <a:p>
                      <a:pPr algn="just">
                        <a:lnSpc>
                          <a:spcPct val="115000"/>
                        </a:lnSpc>
                        <a:spcAft>
                          <a:spcPts val="0"/>
                        </a:spcAft>
                      </a:pPr>
                      <a:r>
                        <a:rPr lang="en-GB" sz="1600" dirty="0">
                          <a:effectLst/>
                        </a:rPr>
                        <a:t>4</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Mining</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Transport roads</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Economic aspects: economic crisis, unemployment, poverty</a:t>
                      </a:r>
                      <a:endParaRPr lang="en-GB" sz="1600" dirty="0">
                        <a:effectLst/>
                        <a:latin typeface="Calibri"/>
                        <a:ea typeface="Times New Roman"/>
                        <a:cs typeface="Times New Roman"/>
                      </a:endParaRPr>
                    </a:p>
                  </a:txBody>
                  <a:tcPr marL="68580" marR="68580" marT="0" marB="0"/>
                </a:tc>
              </a:tr>
              <a:tr h="0">
                <a:tc>
                  <a:txBody>
                    <a:bodyPr/>
                    <a:lstStyle/>
                    <a:p>
                      <a:pPr algn="just">
                        <a:lnSpc>
                          <a:spcPct val="115000"/>
                        </a:lnSpc>
                        <a:spcAft>
                          <a:spcPts val="0"/>
                        </a:spcAft>
                      </a:pPr>
                      <a:r>
                        <a:rPr lang="en-GB" sz="1600" dirty="0">
                          <a:effectLst/>
                        </a:rPr>
                        <a:t>5</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Bushfire</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Demographic factors: population growth</a:t>
                      </a:r>
                      <a:endParaRPr lang="en-GB" sz="1600" dirty="0">
                        <a:effectLst/>
                        <a:latin typeface="Calibri"/>
                        <a:ea typeface="Times New Roman"/>
                        <a:cs typeface="Times New Roman"/>
                      </a:endParaRPr>
                    </a:p>
                  </a:txBody>
                  <a:tcPr marL="68580" marR="68580" marT="0" marB="0"/>
                </a:tc>
                <a:tc>
                  <a:txBody>
                    <a:bodyPr/>
                    <a:lstStyle/>
                    <a:p>
                      <a:pPr algn="l">
                        <a:lnSpc>
                          <a:spcPct val="115000"/>
                        </a:lnSpc>
                        <a:spcAft>
                          <a:spcPts val="0"/>
                        </a:spcAft>
                      </a:pPr>
                      <a:r>
                        <a:rPr lang="en-GB" sz="1600" dirty="0">
                          <a:effectLst/>
                        </a:rPr>
                        <a:t> </a:t>
                      </a:r>
                      <a:endParaRPr lang="en-GB" sz="1600" dirty="0">
                        <a:effectLst/>
                        <a:latin typeface="Calibri"/>
                        <a:ea typeface="Times New Roman"/>
                        <a:cs typeface="Times New Roman"/>
                      </a:endParaRPr>
                    </a:p>
                  </a:txBody>
                  <a:tcPr marL="68580" marR="68580" marT="0" marB="0"/>
                </a:tc>
              </a:tr>
            </a:tbl>
          </a:graphicData>
        </a:graphic>
      </p:graphicFrame>
    </p:spTree>
    <p:extLst>
      <p:ext uri="{BB962C8B-B14F-4D97-AF65-F5344CB8AC3E}">
        <p14:creationId xmlns:p14="http://schemas.microsoft.com/office/powerpoint/2010/main" val="16604670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069879"/>
          </a:xfrm>
        </p:spPr>
        <p:txBody>
          <a:bodyPr/>
          <a:lstStyle/>
          <a:p>
            <a:r>
              <a:rPr lang="en-GB" dirty="0" smtClean="0"/>
              <a:t>2. Indonesia: Drivers of deforestation analysis using national data</a:t>
            </a:r>
            <a:endParaRPr lang="en-GB" dirty="0"/>
          </a:p>
        </p:txBody>
      </p:sp>
      <p:sp>
        <p:nvSpPr>
          <p:cNvPr id="3" name="Text Placeholder 2"/>
          <p:cNvSpPr>
            <a:spLocks noGrp="1"/>
          </p:cNvSpPr>
          <p:nvPr>
            <p:ph type="body" sz="quarter" idx="10"/>
          </p:nvPr>
        </p:nvSpPr>
        <p:spPr>
          <a:xfrm>
            <a:off x="421200" y="1749669"/>
            <a:ext cx="8722800" cy="3997988"/>
          </a:xfrm>
        </p:spPr>
        <p:txBody>
          <a:bodyPr/>
          <a:lstStyle/>
          <a:p>
            <a:pPr marL="360363" indent="-360363">
              <a:lnSpc>
                <a:spcPct val="100000"/>
              </a:lnSpc>
              <a:buFont typeface="Wingdings" panose="05000000000000000000" pitchFamily="2" charset="2"/>
              <a:buChar char="Ø"/>
            </a:pPr>
            <a:r>
              <a:rPr lang="en-GB" sz="2800" dirty="0" smtClean="0"/>
              <a:t>How to derive quantitative driver</a:t>
            </a:r>
            <a:br>
              <a:rPr lang="en-GB" sz="2800" dirty="0" smtClean="0"/>
            </a:br>
            <a:r>
              <a:rPr lang="en-GB" sz="2800" dirty="0" smtClean="0"/>
              <a:t>information based on land cover maps?</a:t>
            </a:r>
          </a:p>
        </p:txBody>
      </p:sp>
    </p:spTree>
    <p:extLst>
      <p:ext uri="{BB962C8B-B14F-4D97-AF65-F5344CB8AC3E}">
        <p14:creationId xmlns:p14="http://schemas.microsoft.com/office/powerpoint/2010/main" val="7786544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42" y="230188"/>
            <a:ext cx="8442796" cy="1309934"/>
          </a:xfrm>
        </p:spPr>
        <p:txBody>
          <a:bodyPr/>
          <a:lstStyle/>
          <a:p>
            <a:r>
              <a:rPr lang="en-GB" dirty="0"/>
              <a:t>Step 1. Starting point: time series </a:t>
            </a:r>
            <a:br>
              <a:rPr lang="en-GB" dirty="0"/>
            </a:br>
            <a:r>
              <a:rPr lang="en-GB" dirty="0"/>
              <a:t>of land-cover </a:t>
            </a:r>
            <a:r>
              <a:rPr lang="en-GB" dirty="0" smtClean="0"/>
              <a:t>maps</a:t>
            </a:r>
            <a:endParaRPr lang="en-GB" dirty="0"/>
          </a:p>
        </p:txBody>
      </p:sp>
      <p:pic>
        <p:nvPicPr>
          <p:cNvPr id="4" name="forestcoverchange_IND_00_09.wmv">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rotWithShape="1">
          <a:blip r:embed="rId5"/>
          <a:srcRect l="3765" t="3326" r="3918" b="26405"/>
          <a:stretch/>
        </p:blipFill>
        <p:spPr>
          <a:xfrm>
            <a:off x="471386" y="2645036"/>
            <a:ext cx="5027714" cy="2870191"/>
          </a:xfrm>
          <a:prstGeom prst="rect">
            <a:avLst/>
          </a:prstGeom>
        </p:spPr>
      </p:pic>
      <p:pic>
        <p:nvPicPr>
          <p:cNvPr id="5" name="Picture 3" descr="D:\WUR_GOFC_GOLD\Training material GOFC-GOLD\Module 1.3 Drivers of deforestation and degradation\legend Indonesia landcover.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048" r="44053" b="1297"/>
          <a:stretch/>
        </p:blipFill>
        <p:spPr bwMode="auto">
          <a:xfrm>
            <a:off x="5814995" y="1765300"/>
            <a:ext cx="3221502" cy="42544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677036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vol="80000">
                <p:cTn id="7" repeatCount="indefinite" fill="hold" display="0">
                  <p:stCondLst>
                    <p:cond delay="indefinite"/>
                  </p:stCondLst>
                </p:cTn>
                <p:tgtEl>
                  <p:spTgt spid="4"/>
                </p:tgtEl>
              </p:cMediaNode>
            </p:video>
          </p:childTnLst>
        </p:cTn>
      </p:par>
    </p:tnLst>
  </p:timing>
</p:sld>
</file>

<file path=ppt/theme/theme1.xml><?xml version="1.0" encoding="utf-8"?>
<a:theme xmlns:a="http://schemas.openxmlformats.org/drawingml/2006/main" name="Wageningen UR">
  <a:themeElements>
    <a:clrScheme name="WHUK - 010412">
      <a:dk1>
        <a:srgbClr val="005172"/>
      </a:dk1>
      <a:lt1>
        <a:srgbClr val="FFFFFF"/>
      </a:lt1>
      <a:dk2>
        <a:srgbClr val="34B233"/>
      </a:dk2>
      <a:lt2>
        <a:srgbClr val="005172"/>
      </a:lt2>
      <a:accent1>
        <a:srgbClr val="519FD7"/>
      </a:accent1>
      <a:accent2>
        <a:srgbClr val="948A85"/>
      </a:accent2>
      <a:accent3>
        <a:srgbClr val="D5D2CA"/>
      </a:accent3>
      <a:accent4>
        <a:srgbClr val="FF7900"/>
      </a:accent4>
      <a:accent5>
        <a:srgbClr val="00549F"/>
      </a:accent5>
      <a:accent6>
        <a:srgbClr val="000000"/>
      </a:accent6>
      <a:hlink>
        <a:srgbClr val="00549F"/>
      </a:hlink>
      <a:folHlink>
        <a:srgbClr val="000000"/>
      </a:folHlink>
    </a:clrScheme>
    <a:fontScheme name="Wageningen UR">
      <a:majorFont>
        <a:latin typeface="Verdana"/>
        <a:ea typeface=""/>
        <a:cs typeface=""/>
      </a:majorFont>
      <a:minorFont>
        <a:latin typeface="Verdana"/>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5875">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solidFill>
          <a:schemeClr val="accent3"/>
        </a:solidFill>
      </a:spPr>
      <a:bodyPr wrap="none" rtlCol="0">
        <a:spAutoFit/>
      </a:bodyPr>
      <a:lstStyle>
        <a:defPPr>
          <a:lnSpc>
            <a:spcPts val="1800"/>
          </a:lnSpc>
          <a:defRPr sz="1400" dirty="0" err="1" smtClean="0">
            <a:latin typeface="Verdana"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15797</TotalTime>
  <Words>2600</Words>
  <Application>Microsoft Office PowerPoint</Application>
  <PresentationFormat>On-screen Show (4:3)</PresentationFormat>
  <Paragraphs>328</Paragraphs>
  <Slides>19</Slides>
  <Notes>15</Notes>
  <HiddenSlides>0</HiddenSlides>
  <MMClips>1</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Wageningen UR</vt:lpstr>
      <vt:lpstr>Module 1.3 Assessing and analyzing drivers of deforestation and forest degradation</vt:lpstr>
      <vt:lpstr>1. Democratic Republic of the Congo (DRC): National analysis of drivers of deforestation</vt:lpstr>
      <vt:lpstr>Qualitative analysis by civil society</vt:lpstr>
      <vt:lpstr>Qualitative analysis by UNEP</vt:lpstr>
      <vt:lpstr>Quantitative study on the relation between direct activities and explanatory variables</vt:lpstr>
      <vt:lpstr>Quantitative study on the relation between direct activities and explanatory variables</vt:lpstr>
      <vt:lpstr>Direct drivers, explanatory factors, and underlying causes of deforestation</vt:lpstr>
      <vt:lpstr>2. Indonesia: Drivers of deforestation analysis using national data</vt:lpstr>
      <vt:lpstr>Step 1. Starting point: time series  of land-cover maps</vt:lpstr>
      <vt:lpstr>Land-cover classification</vt:lpstr>
      <vt:lpstr>Step 2. Map deforestation areas for subsequent time periods</vt:lpstr>
      <vt:lpstr>Deforestation and forest degradation in Indonesia between 2000 and 2009</vt:lpstr>
      <vt:lpstr>Step 3. Link deforested areas to postforest land use</vt:lpstr>
      <vt:lpstr>Drivers of deforestation 2000–2009: Postforest land use per the FAO forest definition</vt:lpstr>
      <vt:lpstr>Step 4. Quantify the different drivers of deforestation (for the time period 2000–2009)</vt:lpstr>
      <vt:lpstr>Step 5. Possibility of linking different drivers to GHG emissions</vt:lpstr>
      <vt:lpstr>Recommended modules as follow up</vt:lpstr>
      <vt:lpstr>References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Martin Brinkman</dc:creator>
  <cp:lastModifiedBy>Romijn, Erika</cp:lastModifiedBy>
  <cp:revision>801</cp:revision>
  <dcterms:created xsi:type="dcterms:W3CDTF">2011-09-29T08:30:03Z</dcterms:created>
  <dcterms:modified xsi:type="dcterms:W3CDTF">2015-05-20T11:31:54Z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_Template">
    <vt:lpwstr>WHUK.pptx</vt:lpwstr>
  </property>
</Properties>
</file>