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47"/>
  </p:notesMasterIdLst>
  <p:handoutMasterIdLst>
    <p:handoutMasterId r:id="rId48"/>
  </p:handoutMasterIdLst>
  <p:sldIdLst>
    <p:sldId id="430" r:id="rId2"/>
    <p:sldId id="431" r:id="rId3"/>
    <p:sldId id="454" r:id="rId4"/>
    <p:sldId id="483" r:id="rId5"/>
    <p:sldId id="477" r:id="rId6"/>
    <p:sldId id="447" r:id="rId7"/>
    <p:sldId id="384" r:id="rId8"/>
    <p:sldId id="448" r:id="rId9"/>
    <p:sldId id="484" r:id="rId10"/>
    <p:sldId id="370" r:id="rId11"/>
    <p:sldId id="459" r:id="rId12"/>
    <p:sldId id="425" r:id="rId13"/>
    <p:sldId id="434" r:id="rId14"/>
    <p:sldId id="468" r:id="rId15"/>
    <p:sldId id="485" r:id="rId16"/>
    <p:sldId id="386" r:id="rId17"/>
    <p:sldId id="452" r:id="rId18"/>
    <p:sldId id="446" r:id="rId19"/>
    <p:sldId id="476" r:id="rId20"/>
    <p:sldId id="475" r:id="rId21"/>
    <p:sldId id="458" r:id="rId22"/>
    <p:sldId id="392" r:id="rId23"/>
    <p:sldId id="449" r:id="rId24"/>
    <p:sldId id="399" r:id="rId25"/>
    <p:sldId id="486" r:id="rId26"/>
    <p:sldId id="426" r:id="rId27"/>
    <p:sldId id="387" r:id="rId28"/>
    <p:sldId id="388" r:id="rId29"/>
    <p:sldId id="393" r:id="rId30"/>
    <p:sldId id="389" r:id="rId31"/>
    <p:sldId id="407" r:id="rId32"/>
    <p:sldId id="390" r:id="rId33"/>
    <p:sldId id="450" r:id="rId34"/>
    <p:sldId id="487" r:id="rId35"/>
    <p:sldId id="402" r:id="rId36"/>
    <p:sldId id="398" r:id="rId37"/>
    <p:sldId id="403" r:id="rId38"/>
    <p:sldId id="466" r:id="rId39"/>
    <p:sldId id="467" r:id="rId40"/>
    <p:sldId id="404" r:id="rId41"/>
    <p:sldId id="412" r:id="rId42"/>
    <p:sldId id="442" r:id="rId43"/>
    <p:sldId id="443" r:id="rId44"/>
    <p:sldId id="488" r:id="rId45"/>
    <p:sldId id="489" r:id="rId4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DE4"/>
    <a:srgbClr val="FFFFFF"/>
    <a:srgbClr val="3F9C35"/>
    <a:srgbClr val="34B233"/>
    <a:srgbClr val="000000"/>
    <a:srgbClr val="292929"/>
    <a:srgbClr val="D5D2CA"/>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1880" autoAdjust="0"/>
  </p:normalViewPr>
  <p:slideViewPr>
    <p:cSldViewPr snapToGrid="0" showGuides="1">
      <p:cViewPr varScale="1">
        <p:scale>
          <a:sx n="75" d="100"/>
          <a:sy n="75" d="100"/>
        </p:scale>
        <p:origin x="-1302" y="-96"/>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8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A23C7-229D-4A0B-A03F-47A1E15A7555}" type="doc">
      <dgm:prSet loTypeId="urn:microsoft.com/office/officeart/2005/8/layout/process2" loCatId="process" qsTypeId="urn:microsoft.com/office/officeart/2005/8/quickstyle/simple5" qsCatId="simple" csTypeId="urn:microsoft.com/office/officeart/2005/8/colors/colorful4" csCatId="colorful" phldr="1"/>
      <dgm:spPr/>
    </dgm:pt>
    <dgm:pt modelId="{FDB369BA-9970-48FD-984C-8C7DB0A70847}">
      <dgm:prSet phldrT="[Text]"/>
      <dgm:spPr/>
      <dgm:t>
        <a:bodyPr/>
        <a:lstStyle/>
        <a:p>
          <a:r>
            <a:rPr lang="en-US" dirty="0" smtClean="0"/>
            <a:t>Objectives &amp; design</a:t>
          </a:r>
          <a:endParaRPr lang="de-DE" dirty="0"/>
        </a:p>
      </dgm:t>
    </dgm:pt>
    <dgm:pt modelId="{60660487-8D22-4AD7-B36E-5C99913EB109}" type="parTrans" cxnId="{450D2C0A-51D0-4ACE-A9D5-676DC774F143}">
      <dgm:prSet/>
      <dgm:spPr/>
      <dgm:t>
        <a:bodyPr/>
        <a:lstStyle/>
        <a:p>
          <a:endParaRPr lang="de-DE"/>
        </a:p>
      </dgm:t>
    </dgm:pt>
    <dgm:pt modelId="{B9BBF60C-7B56-4FB2-9AB2-785D623662A3}" type="sibTrans" cxnId="{450D2C0A-51D0-4ACE-A9D5-676DC774F143}">
      <dgm:prSet/>
      <dgm:spPr/>
      <dgm:t>
        <a:bodyPr/>
        <a:lstStyle/>
        <a:p>
          <a:endParaRPr lang="de-DE"/>
        </a:p>
      </dgm:t>
    </dgm:pt>
    <dgm:pt modelId="{7C2B4E35-98E5-448D-BDBA-8DEF9EFA51B6}">
      <dgm:prSet phldrT="[Text]"/>
      <dgm:spPr/>
      <dgm:t>
        <a:bodyPr/>
        <a:lstStyle/>
        <a:p>
          <a:r>
            <a:rPr lang="en-US" dirty="0" smtClean="0"/>
            <a:t>Establishment of monitoring system</a:t>
          </a:r>
          <a:endParaRPr lang="de-DE" dirty="0"/>
        </a:p>
      </dgm:t>
    </dgm:pt>
    <dgm:pt modelId="{C97109A1-080D-4AED-9AF2-FCB4836C1254}" type="parTrans" cxnId="{84712399-ED03-482E-85ED-351ECBE68015}">
      <dgm:prSet/>
      <dgm:spPr/>
      <dgm:t>
        <a:bodyPr/>
        <a:lstStyle/>
        <a:p>
          <a:endParaRPr lang="de-DE"/>
        </a:p>
      </dgm:t>
    </dgm:pt>
    <dgm:pt modelId="{46414139-D3A3-44A4-B283-C60EAF779D24}" type="sibTrans" cxnId="{84712399-ED03-482E-85ED-351ECBE68015}">
      <dgm:prSet/>
      <dgm:spPr/>
      <dgm:t>
        <a:bodyPr/>
        <a:lstStyle/>
        <a:p>
          <a:endParaRPr lang="de-DE"/>
        </a:p>
      </dgm:t>
    </dgm:pt>
    <dgm:pt modelId="{40FE2432-75D0-4056-B17B-DD2C11A9DCED}">
      <dgm:prSet phldrT="[Text]"/>
      <dgm:spPr/>
      <dgm:t>
        <a:bodyPr/>
        <a:lstStyle/>
        <a:p>
          <a:r>
            <a:rPr lang="en-US" dirty="0" smtClean="0"/>
            <a:t>Analysis &amp; reporting</a:t>
          </a:r>
          <a:endParaRPr lang="de-DE" dirty="0"/>
        </a:p>
      </dgm:t>
    </dgm:pt>
    <dgm:pt modelId="{45A30517-3752-473B-B442-34DFB3F2EB59}" type="parTrans" cxnId="{552B0FD7-B506-4D07-A95B-D904C69325CE}">
      <dgm:prSet/>
      <dgm:spPr/>
      <dgm:t>
        <a:bodyPr/>
        <a:lstStyle/>
        <a:p>
          <a:endParaRPr lang="de-DE"/>
        </a:p>
      </dgm:t>
    </dgm:pt>
    <dgm:pt modelId="{3EE6EAF3-432E-49CD-A311-B7AEC4DF7634}" type="sibTrans" cxnId="{552B0FD7-B506-4D07-A95B-D904C69325CE}">
      <dgm:prSet/>
      <dgm:spPr/>
      <dgm:t>
        <a:bodyPr/>
        <a:lstStyle/>
        <a:p>
          <a:endParaRPr lang="de-DE"/>
        </a:p>
      </dgm:t>
    </dgm:pt>
    <dgm:pt modelId="{2BA6A765-5B9D-4260-91DB-14B4A346441F}" type="pres">
      <dgm:prSet presAssocID="{DDEA23C7-229D-4A0B-A03F-47A1E15A7555}" presName="linearFlow" presStyleCnt="0">
        <dgm:presLayoutVars>
          <dgm:resizeHandles val="exact"/>
        </dgm:presLayoutVars>
      </dgm:prSet>
      <dgm:spPr/>
    </dgm:pt>
    <dgm:pt modelId="{08C1C7FE-83FF-4525-8DC0-82D4A28834EB}" type="pres">
      <dgm:prSet presAssocID="{FDB369BA-9970-48FD-984C-8C7DB0A70847}" presName="node" presStyleLbl="node1" presStyleIdx="0" presStyleCnt="3">
        <dgm:presLayoutVars>
          <dgm:bulletEnabled val="1"/>
        </dgm:presLayoutVars>
      </dgm:prSet>
      <dgm:spPr/>
      <dgm:t>
        <a:bodyPr/>
        <a:lstStyle/>
        <a:p>
          <a:endParaRPr lang="de-DE"/>
        </a:p>
      </dgm:t>
    </dgm:pt>
    <dgm:pt modelId="{F2052F51-FECF-46F9-A431-A1D36FC1FA4B}" type="pres">
      <dgm:prSet presAssocID="{B9BBF60C-7B56-4FB2-9AB2-785D623662A3}" presName="sibTrans" presStyleLbl="sibTrans2D1" presStyleIdx="0" presStyleCnt="2"/>
      <dgm:spPr/>
      <dgm:t>
        <a:bodyPr/>
        <a:lstStyle/>
        <a:p>
          <a:endParaRPr lang="de-DE"/>
        </a:p>
      </dgm:t>
    </dgm:pt>
    <dgm:pt modelId="{CDC144D5-C74F-49BF-90EE-60773668D169}" type="pres">
      <dgm:prSet presAssocID="{B9BBF60C-7B56-4FB2-9AB2-785D623662A3}" presName="connectorText" presStyleLbl="sibTrans2D1" presStyleIdx="0" presStyleCnt="2"/>
      <dgm:spPr/>
      <dgm:t>
        <a:bodyPr/>
        <a:lstStyle/>
        <a:p>
          <a:endParaRPr lang="de-DE"/>
        </a:p>
      </dgm:t>
    </dgm:pt>
    <dgm:pt modelId="{7FE861C8-81EE-4CDF-AF85-A0B8B5A7A751}" type="pres">
      <dgm:prSet presAssocID="{7C2B4E35-98E5-448D-BDBA-8DEF9EFA51B6}" presName="node" presStyleLbl="node1" presStyleIdx="1" presStyleCnt="3">
        <dgm:presLayoutVars>
          <dgm:bulletEnabled val="1"/>
        </dgm:presLayoutVars>
      </dgm:prSet>
      <dgm:spPr/>
      <dgm:t>
        <a:bodyPr/>
        <a:lstStyle/>
        <a:p>
          <a:endParaRPr lang="de-DE"/>
        </a:p>
      </dgm:t>
    </dgm:pt>
    <dgm:pt modelId="{B62290B9-DA20-4474-81F1-B8BAA7E90FA8}" type="pres">
      <dgm:prSet presAssocID="{46414139-D3A3-44A4-B283-C60EAF779D24}" presName="sibTrans" presStyleLbl="sibTrans2D1" presStyleIdx="1" presStyleCnt="2"/>
      <dgm:spPr/>
      <dgm:t>
        <a:bodyPr/>
        <a:lstStyle/>
        <a:p>
          <a:endParaRPr lang="de-DE"/>
        </a:p>
      </dgm:t>
    </dgm:pt>
    <dgm:pt modelId="{559F2949-9556-4037-B2A0-D99887066AFE}" type="pres">
      <dgm:prSet presAssocID="{46414139-D3A3-44A4-B283-C60EAF779D24}" presName="connectorText" presStyleLbl="sibTrans2D1" presStyleIdx="1" presStyleCnt="2"/>
      <dgm:spPr/>
      <dgm:t>
        <a:bodyPr/>
        <a:lstStyle/>
        <a:p>
          <a:endParaRPr lang="de-DE"/>
        </a:p>
      </dgm:t>
    </dgm:pt>
    <dgm:pt modelId="{6C58B4FE-3669-4F48-AC80-6D8CE3372126}" type="pres">
      <dgm:prSet presAssocID="{40FE2432-75D0-4056-B17B-DD2C11A9DCED}" presName="node" presStyleLbl="node1" presStyleIdx="2" presStyleCnt="3">
        <dgm:presLayoutVars>
          <dgm:bulletEnabled val="1"/>
        </dgm:presLayoutVars>
      </dgm:prSet>
      <dgm:spPr/>
      <dgm:t>
        <a:bodyPr/>
        <a:lstStyle/>
        <a:p>
          <a:endParaRPr lang="de-DE"/>
        </a:p>
      </dgm:t>
    </dgm:pt>
  </dgm:ptLst>
  <dgm:cxnLst>
    <dgm:cxn modelId="{6A0F324B-2D84-48A3-9978-22DB25EAB62B}" type="presOf" srcId="{46414139-D3A3-44A4-B283-C60EAF779D24}" destId="{B62290B9-DA20-4474-81F1-B8BAA7E90FA8}" srcOrd="0" destOrd="0" presId="urn:microsoft.com/office/officeart/2005/8/layout/process2"/>
    <dgm:cxn modelId="{89E2398F-E5D1-40FC-B8B7-D20CBEADE83E}" type="presOf" srcId="{B9BBF60C-7B56-4FB2-9AB2-785D623662A3}" destId="{CDC144D5-C74F-49BF-90EE-60773668D169}" srcOrd="1" destOrd="0" presId="urn:microsoft.com/office/officeart/2005/8/layout/process2"/>
    <dgm:cxn modelId="{A0C6F150-5446-4838-937D-03389D015105}" type="presOf" srcId="{7C2B4E35-98E5-448D-BDBA-8DEF9EFA51B6}" destId="{7FE861C8-81EE-4CDF-AF85-A0B8B5A7A751}" srcOrd="0" destOrd="0" presId="urn:microsoft.com/office/officeart/2005/8/layout/process2"/>
    <dgm:cxn modelId="{300F0D94-63B0-4A61-B3BF-B2AF284C6749}" type="presOf" srcId="{46414139-D3A3-44A4-B283-C60EAF779D24}" destId="{559F2949-9556-4037-B2A0-D99887066AFE}" srcOrd="1" destOrd="0" presId="urn:microsoft.com/office/officeart/2005/8/layout/process2"/>
    <dgm:cxn modelId="{552B0FD7-B506-4D07-A95B-D904C69325CE}" srcId="{DDEA23C7-229D-4A0B-A03F-47A1E15A7555}" destId="{40FE2432-75D0-4056-B17B-DD2C11A9DCED}" srcOrd="2" destOrd="0" parTransId="{45A30517-3752-473B-B442-34DFB3F2EB59}" sibTransId="{3EE6EAF3-432E-49CD-A311-B7AEC4DF7634}"/>
    <dgm:cxn modelId="{450D2C0A-51D0-4ACE-A9D5-676DC774F143}" srcId="{DDEA23C7-229D-4A0B-A03F-47A1E15A7555}" destId="{FDB369BA-9970-48FD-984C-8C7DB0A70847}" srcOrd="0" destOrd="0" parTransId="{60660487-8D22-4AD7-B36E-5C99913EB109}" sibTransId="{B9BBF60C-7B56-4FB2-9AB2-785D623662A3}"/>
    <dgm:cxn modelId="{F9EC2AD5-9886-4452-BD30-8BF8E0406D10}" type="presOf" srcId="{DDEA23C7-229D-4A0B-A03F-47A1E15A7555}" destId="{2BA6A765-5B9D-4260-91DB-14B4A346441F}" srcOrd="0" destOrd="0" presId="urn:microsoft.com/office/officeart/2005/8/layout/process2"/>
    <dgm:cxn modelId="{0E32BF97-31C3-4AB1-9CC2-0A004762EB3B}" type="presOf" srcId="{40FE2432-75D0-4056-B17B-DD2C11A9DCED}" destId="{6C58B4FE-3669-4F48-AC80-6D8CE3372126}" srcOrd="0" destOrd="0" presId="urn:microsoft.com/office/officeart/2005/8/layout/process2"/>
    <dgm:cxn modelId="{C54A7756-3347-4EE7-95D0-F60A84EFD412}" type="presOf" srcId="{FDB369BA-9970-48FD-984C-8C7DB0A70847}" destId="{08C1C7FE-83FF-4525-8DC0-82D4A28834EB}" srcOrd="0" destOrd="0" presId="urn:microsoft.com/office/officeart/2005/8/layout/process2"/>
    <dgm:cxn modelId="{84712399-ED03-482E-85ED-351ECBE68015}" srcId="{DDEA23C7-229D-4A0B-A03F-47A1E15A7555}" destId="{7C2B4E35-98E5-448D-BDBA-8DEF9EFA51B6}" srcOrd="1" destOrd="0" parTransId="{C97109A1-080D-4AED-9AF2-FCB4836C1254}" sibTransId="{46414139-D3A3-44A4-B283-C60EAF779D24}"/>
    <dgm:cxn modelId="{77EED8AC-9BF5-4A1C-B07D-7C57D19223F0}" type="presOf" srcId="{B9BBF60C-7B56-4FB2-9AB2-785D623662A3}" destId="{F2052F51-FECF-46F9-A431-A1D36FC1FA4B}" srcOrd="0" destOrd="0" presId="urn:microsoft.com/office/officeart/2005/8/layout/process2"/>
    <dgm:cxn modelId="{3BB652E2-13BC-47C8-952B-973FBDDDF805}" type="presParOf" srcId="{2BA6A765-5B9D-4260-91DB-14B4A346441F}" destId="{08C1C7FE-83FF-4525-8DC0-82D4A28834EB}" srcOrd="0" destOrd="0" presId="urn:microsoft.com/office/officeart/2005/8/layout/process2"/>
    <dgm:cxn modelId="{66B6B3DF-1DA4-4282-91CA-29DFD7892935}" type="presParOf" srcId="{2BA6A765-5B9D-4260-91DB-14B4A346441F}" destId="{F2052F51-FECF-46F9-A431-A1D36FC1FA4B}" srcOrd="1" destOrd="0" presId="urn:microsoft.com/office/officeart/2005/8/layout/process2"/>
    <dgm:cxn modelId="{199C74E6-87F1-40EC-9CB2-115C78471266}" type="presParOf" srcId="{F2052F51-FECF-46F9-A431-A1D36FC1FA4B}" destId="{CDC144D5-C74F-49BF-90EE-60773668D169}" srcOrd="0" destOrd="0" presId="urn:microsoft.com/office/officeart/2005/8/layout/process2"/>
    <dgm:cxn modelId="{F0B204D8-E977-4E41-873D-216094F7D696}" type="presParOf" srcId="{2BA6A765-5B9D-4260-91DB-14B4A346441F}" destId="{7FE861C8-81EE-4CDF-AF85-A0B8B5A7A751}" srcOrd="2" destOrd="0" presId="urn:microsoft.com/office/officeart/2005/8/layout/process2"/>
    <dgm:cxn modelId="{7BFE3A19-1A66-48E1-AF79-00975DD996E1}" type="presParOf" srcId="{2BA6A765-5B9D-4260-91DB-14B4A346441F}" destId="{B62290B9-DA20-4474-81F1-B8BAA7E90FA8}" srcOrd="3" destOrd="0" presId="urn:microsoft.com/office/officeart/2005/8/layout/process2"/>
    <dgm:cxn modelId="{8DF40939-C536-4997-B273-1CF7526DD738}" type="presParOf" srcId="{B62290B9-DA20-4474-81F1-B8BAA7E90FA8}" destId="{559F2949-9556-4037-B2A0-D99887066AFE}" srcOrd="0" destOrd="0" presId="urn:microsoft.com/office/officeart/2005/8/layout/process2"/>
    <dgm:cxn modelId="{BE9D7D31-16FF-41EC-B921-61CA692FF186}" type="presParOf" srcId="{2BA6A765-5B9D-4260-91DB-14B4A346441F}" destId="{6C58B4FE-3669-4F48-AC80-6D8CE3372126}"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C7FE-83FF-4525-8DC0-82D4A28834EB}">
      <dsp:nvSpPr>
        <dsp:cNvPr id="0" name=""/>
        <dsp:cNvSpPr/>
      </dsp:nvSpPr>
      <dsp:spPr>
        <a:xfrm>
          <a:off x="847568" y="0"/>
          <a:ext cx="2267426" cy="12596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Objectives &amp; design</a:t>
          </a:r>
          <a:endParaRPr lang="de-DE" sz="2200" kern="1200" dirty="0"/>
        </a:p>
      </dsp:txBody>
      <dsp:txXfrm>
        <a:off x="884463" y="36895"/>
        <a:ext cx="2193636" cy="1185891"/>
      </dsp:txXfrm>
    </dsp:sp>
    <dsp:sp modelId="{F2052F51-FECF-46F9-A431-A1D36FC1FA4B}">
      <dsp:nvSpPr>
        <dsp:cNvPr id="0" name=""/>
        <dsp:cNvSpPr/>
      </dsp:nvSpPr>
      <dsp:spPr>
        <a:xfrm rot="5400000">
          <a:off x="1745091" y="1291173"/>
          <a:ext cx="472380" cy="56685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rot="-5400000">
        <a:off x="1811224" y="1338411"/>
        <a:ext cx="340114" cy="330666"/>
      </dsp:txXfrm>
    </dsp:sp>
    <dsp:sp modelId="{7FE861C8-81EE-4CDF-AF85-A0B8B5A7A751}">
      <dsp:nvSpPr>
        <dsp:cNvPr id="0" name=""/>
        <dsp:cNvSpPr/>
      </dsp:nvSpPr>
      <dsp:spPr>
        <a:xfrm>
          <a:off x="847568" y="1889521"/>
          <a:ext cx="2267426" cy="1259681"/>
        </a:xfrm>
        <a:prstGeom prst="roundRect">
          <a:avLst>
            <a:gd name="adj" fmla="val 10000"/>
          </a:avLst>
        </a:prstGeom>
        <a:gradFill rotWithShape="0">
          <a:gsLst>
            <a:gs pos="0">
              <a:schemeClr val="accent4">
                <a:hueOff val="5394914"/>
                <a:satOff val="0"/>
                <a:lumOff val="-9412"/>
                <a:alphaOff val="0"/>
                <a:shade val="51000"/>
                <a:satMod val="130000"/>
              </a:schemeClr>
            </a:gs>
            <a:gs pos="80000">
              <a:schemeClr val="accent4">
                <a:hueOff val="5394914"/>
                <a:satOff val="0"/>
                <a:lumOff val="-9412"/>
                <a:alphaOff val="0"/>
                <a:shade val="93000"/>
                <a:satMod val="130000"/>
              </a:schemeClr>
            </a:gs>
            <a:gs pos="100000">
              <a:schemeClr val="accent4">
                <a:hueOff val="5394914"/>
                <a:satOff val="0"/>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Establishment of monitoring system</a:t>
          </a:r>
          <a:endParaRPr lang="de-DE" sz="2200" kern="1200" dirty="0"/>
        </a:p>
      </dsp:txBody>
      <dsp:txXfrm>
        <a:off x="884463" y="1926416"/>
        <a:ext cx="2193636" cy="1185891"/>
      </dsp:txXfrm>
    </dsp:sp>
    <dsp:sp modelId="{B62290B9-DA20-4474-81F1-B8BAA7E90FA8}">
      <dsp:nvSpPr>
        <dsp:cNvPr id="0" name=""/>
        <dsp:cNvSpPr/>
      </dsp:nvSpPr>
      <dsp:spPr>
        <a:xfrm rot="5400000">
          <a:off x="1745091" y="3180695"/>
          <a:ext cx="472380" cy="566856"/>
        </a:xfrm>
        <a:prstGeom prst="rightArrow">
          <a:avLst>
            <a:gd name="adj1" fmla="val 60000"/>
            <a:gd name="adj2" fmla="val 50000"/>
          </a:avLst>
        </a:prstGeom>
        <a:gradFill rotWithShape="0">
          <a:gsLst>
            <a:gs pos="0">
              <a:schemeClr val="accent4">
                <a:hueOff val="10789828"/>
                <a:satOff val="0"/>
                <a:lumOff val="-18824"/>
                <a:alphaOff val="0"/>
                <a:shade val="51000"/>
                <a:satMod val="130000"/>
              </a:schemeClr>
            </a:gs>
            <a:gs pos="80000">
              <a:schemeClr val="accent4">
                <a:hueOff val="10789828"/>
                <a:satOff val="0"/>
                <a:lumOff val="-18824"/>
                <a:alphaOff val="0"/>
                <a:shade val="93000"/>
                <a:satMod val="130000"/>
              </a:schemeClr>
            </a:gs>
            <a:gs pos="100000">
              <a:schemeClr val="accent4">
                <a:hueOff val="10789828"/>
                <a:satOff val="0"/>
                <a:lumOff val="-1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rot="-5400000">
        <a:off x="1811224" y="3227933"/>
        <a:ext cx="340114" cy="330666"/>
      </dsp:txXfrm>
    </dsp:sp>
    <dsp:sp modelId="{6C58B4FE-3669-4F48-AC80-6D8CE3372126}">
      <dsp:nvSpPr>
        <dsp:cNvPr id="0" name=""/>
        <dsp:cNvSpPr/>
      </dsp:nvSpPr>
      <dsp:spPr>
        <a:xfrm>
          <a:off x="847568" y="3779043"/>
          <a:ext cx="2267426" cy="1259681"/>
        </a:xfrm>
        <a:prstGeom prst="roundRect">
          <a:avLst>
            <a:gd name="adj" fmla="val 10000"/>
          </a:avLst>
        </a:prstGeom>
        <a:gradFill rotWithShape="0">
          <a:gsLst>
            <a:gs pos="0">
              <a:schemeClr val="accent4">
                <a:hueOff val="10789828"/>
                <a:satOff val="0"/>
                <a:lumOff val="-18824"/>
                <a:alphaOff val="0"/>
                <a:shade val="51000"/>
                <a:satMod val="130000"/>
              </a:schemeClr>
            </a:gs>
            <a:gs pos="80000">
              <a:schemeClr val="accent4">
                <a:hueOff val="10789828"/>
                <a:satOff val="0"/>
                <a:lumOff val="-18824"/>
                <a:alphaOff val="0"/>
                <a:shade val="93000"/>
                <a:satMod val="130000"/>
              </a:schemeClr>
            </a:gs>
            <a:gs pos="100000">
              <a:schemeClr val="accent4">
                <a:hueOff val="10789828"/>
                <a:satOff val="0"/>
                <a:lumOff val="-1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Analysis &amp; reporting</a:t>
          </a:r>
          <a:endParaRPr lang="de-DE" sz="2200" kern="1200" dirty="0"/>
        </a:p>
      </dsp:txBody>
      <dsp:txXfrm>
        <a:off x="884463" y="3815938"/>
        <a:ext cx="2193636" cy="1185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7-5-2015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19627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07/05/2015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a:t>
            </a:fld>
            <a:endParaRPr lang="en-GB" dirty="0"/>
          </a:p>
        </p:txBody>
      </p:sp>
    </p:spTree>
    <p:extLst>
      <p:ext uri="{BB962C8B-B14F-4D97-AF65-F5344CB8AC3E}">
        <p14:creationId xmlns:p14="http://schemas.microsoft.com/office/powerpoint/2010/main" val="327710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aim of the monitoring function is to address domestic and international monitoring needs.</a:t>
            </a:r>
          </a:p>
          <a:p>
            <a:r>
              <a:rPr lang="en-GB" sz="1200" b="0" i="0" u="none" strike="noStrike" kern="1200" baseline="0" dirty="0" smtClean="0">
                <a:solidFill>
                  <a:schemeClr val="tx1"/>
                </a:solidFill>
                <a:latin typeface="+mn-lt"/>
                <a:ea typeface="+mn-ea"/>
                <a:cs typeface="+mn-cs"/>
              </a:rPr>
              <a:t>More specific aims are: </a:t>
            </a:r>
          </a:p>
          <a:p>
            <a:pPr marL="171450" indent="-171450">
              <a:buFontTx/>
              <a:buChar char="-"/>
            </a:pPr>
            <a:r>
              <a:rPr lang="en-GB" sz="1200" b="0" i="0" u="none" strike="noStrike" kern="1200" baseline="0" dirty="0" smtClean="0">
                <a:solidFill>
                  <a:schemeClr val="tx1"/>
                </a:solidFill>
                <a:latin typeface="+mn-lt"/>
                <a:ea typeface="+mn-ea"/>
                <a:cs typeface="+mn-cs"/>
              </a:rPr>
              <a:t>MRV for REDD+: report on results obtained through REDD+ demonstration activities, results-based actions and national policies, and measures in the forestry sector</a:t>
            </a:r>
          </a:p>
          <a:p>
            <a:pPr marL="0" indent="0">
              <a:buFontTx/>
              <a:buNone/>
            </a:pPr>
            <a:endParaRPr lang="en-GB" sz="1200" b="0" i="0" u="none" strike="noStrike" kern="1200" baseline="0" dirty="0" smtClean="0">
              <a:solidFill>
                <a:schemeClr val="tx1"/>
              </a:solidFill>
              <a:latin typeface="+mn-lt"/>
              <a:ea typeface="+mn-ea"/>
              <a:cs typeface="+mn-cs"/>
            </a:endParaRPr>
          </a:p>
          <a:p>
            <a:pPr marL="171450" indent="-171450">
              <a:buFontTx/>
              <a:buChar char="-"/>
            </a:pPr>
            <a:r>
              <a:rPr lang="en-GB" sz="1200" b="0" i="0" u="none" strike="noStrike" kern="1200" baseline="0" dirty="0" smtClean="0">
                <a:solidFill>
                  <a:schemeClr val="tx1"/>
                </a:solidFill>
                <a:latin typeface="+mn-lt"/>
                <a:ea typeface="+mn-ea"/>
                <a:cs typeface="+mn-cs"/>
              </a:rPr>
              <a:t>Broader objectives: to address monitoring needs for other relevant national or international processes beyond REDD+ (e.g., biodiversity conservation, sustainable management of forests, etc.)</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11</a:t>
            </a:fld>
            <a:endParaRPr lang="en-GB" dirty="0"/>
          </a:p>
        </p:txBody>
      </p:sp>
    </p:spTree>
    <p:extLst>
      <p:ext uri="{BB962C8B-B14F-4D97-AF65-F5344CB8AC3E}">
        <p14:creationId xmlns:p14="http://schemas.microsoft.com/office/powerpoint/2010/main" val="17112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buFont typeface="Arial" pitchFamily="34" charset="0"/>
              <a:buNone/>
            </a:pPr>
            <a:r>
              <a:rPr lang="en-US" b="0" baseline="0" dirty="0" smtClean="0"/>
              <a:t>This slide includes a c</a:t>
            </a:r>
            <a:r>
              <a:rPr lang="en-US" b="0" dirty="0" smtClean="0"/>
              <a:t>onceptual figure of the framework for national REDD+ monitoring, which outlines the different steps in the past,</a:t>
            </a:r>
            <a:r>
              <a:rPr lang="en-US" b="0" baseline="0" dirty="0" smtClean="0"/>
              <a:t> present, and future that need to be taken to establish a fully operational national forest-monitoring system.</a:t>
            </a:r>
            <a:endParaRPr lang="en-US" b="0" dirty="0" smtClean="0"/>
          </a:p>
          <a:p>
            <a:pPr lvl="1">
              <a:buFont typeface="Arial" pitchFamily="34" charset="0"/>
              <a:buChar char="•"/>
            </a:pPr>
            <a:r>
              <a:rPr lang="en-US" b="0" baseline="0" dirty="0" smtClean="0"/>
              <a:t> Countries need to perform national forest monitoring, in the case of REDD+ it is monitoring forest carbon stocks and changes.</a:t>
            </a:r>
          </a:p>
          <a:p>
            <a:pPr lvl="1">
              <a:buFont typeface="Arial" pitchFamily="34" charset="0"/>
              <a:buChar char="•"/>
            </a:pPr>
            <a:r>
              <a:rPr lang="en-US" b="0" baseline="0" dirty="0" smtClean="0"/>
              <a:t> Data obtained from monitoring need to be reported in the national GHG inventory, following the IPCC Good Practice Guidance (GPG).</a:t>
            </a:r>
            <a:endParaRPr lang="en-US" b="0" dirty="0" smtClean="0"/>
          </a:p>
          <a:p>
            <a:pPr lvl="1">
              <a:buFont typeface="Arial" pitchFamily="34" charset="0"/>
              <a:buChar char="•"/>
            </a:pPr>
            <a:r>
              <a:rPr lang="en-US" b="0" baseline="0" dirty="0" smtClean="0"/>
              <a:t> When countries participate in REDD+, they need to formulate a national strategy, implement REDD+ activities, and monitor these REDD+ activities. Existing national forest-monitoring systems should be used and adapted for REDD+ monitoring.</a:t>
            </a:r>
            <a:endParaRPr lang="en-US" b="0" dirty="0" smtClean="0"/>
          </a:p>
          <a:p>
            <a:pPr lvl="1">
              <a:buFont typeface="Arial" pitchFamily="34" charset="0"/>
              <a:buChar char="•"/>
            </a:pPr>
            <a:r>
              <a:rPr lang="en-US" b="0" baseline="0" dirty="0" smtClean="0"/>
              <a:t> Monitoring starts in the past (obtaining historical data on forest cover and carbon stocks), takes place in the present (measuring actual forest cover and carbon stocks), and continues in the future.</a:t>
            </a:r>
          </a:p>
          <a:p>
            <a:pPr lvl="1">
              <a:buFont typeface="Arial" pitchFamily="34" charset="0"/>
              <a:buChar char="•"/>
            </a:pPr>
            <a:r>
              <a:rPr lang="en-US" b="0" baseline="0" dirty="0" smtClean="0"/>
              <a:t> REDD+ phase 1 (readiness phase, building technical and institutional capacities) is happening now. REDD+ phase 2 (implementation of demonstration activities and monitoring) and phase 3 (full implementation and national monitoring) will happen in the future. Some countries have already entered phase 2. See Module 1.1 for more on the phases.</a:t>
            </a:r>
            <a:endParaRPr lang="en-US" b="0" dirty="0" smtClean="0"/>
          </a:p>
          <a:p>
            <a:pPr lvl="1">
              <a:buFont typeface="Arial" pitchFamily="34" charset="0"/>
              <a:buChar char="•"/>
            </a:pPr>
            <a:r>
              <a:rPr lang="en-US" b="0" baseline="0" dirty="0" smtClean="0"/>
              <a:t> Reference levels need to be established as benchmarks for assessing a country’s performance in reducing emissions. This may be done with gradual improvements (stepwise), along with the 3 REDD+ phases.</a:t>
            </a:r>
            <a:endParaRPr lang="en-US" b="0" dirty="0" smtClean="0"/>
          </a:p>
          <a:p>
            <a:pPr lvl="1">
              <a:buFont typeface="Arial" pitchFamily="34" charset="0"/>
              <a:buChar char="•"/>
            </a:pPr>
            <a:r>
              <a:rPr lang="en-US" b="0" baseline="0" dirty="0" smtClean="0"/>
              <a:t> Monitoring starts with local REDD+ monitoring (monitoring of demonstration activities during phase 2) and expands to full implementation of MRV, at national level</a:t>
            </a:r>
            <a:endParaRPr lang="en-US" b="0" dirty="0" smtClean="0"/>
          </a:p>
          <a:p>
            <a:pPr lvl="1">
              <a:buFont typeface="Arial" pitchFamily="34" charset="0"/>
              <a:buChar char="•"/>
            </a:pPr>
            <a:r>
              <a:rPr lang="en-US" b="0" baseline="0" dirty="0" smtClean="0"/>
              <a:t> Reporting REDD+ performance needs to be done at the national level. Technical assessment happens at the international level (independent verification and assessment, by a team of UNFCCC experts).</a:t>
            </a:r>
            <a:endParaRPr lang="en-US" b="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12</a:t>
            </a:fld>
            <a:endParaRPr lang="en-GB" dirty="0"/>
          </a:p>
        </p:txBody>
      </p:sp>
    </p:spTree>
    <p:extLst>
      <p:ext uri="{BB962C8B-B14F-4D97-AF65-F5344CB8AC3E}">
        <p14:creationId xmlns:p14="http://schemas.microsoft.com/office/powerpoint/2010/main" val="204974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dirty="0" smtClean="0"/>
              <a:t>Main data on forest area changes and drivers of deforestation are obtained by remote sensing.</a:t>
            </a:r>
          </a:p>
          <a:p>
            <a:pPr marL="0" indent="0">
              <a:buFontTx/>
              <a:buNone/>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UNFCCC requests countries to use remote sensing </a:t>
            </a:r>
            <a:r>
              <a:rPr lang="en-US" sz="1200" dirty="0" smtClean="0">
                <a:solidFill>
                  <a:srgbClr val="005172"/>
                </a:solidFill>
              </a:rPr>
              <a:t>in combination with ground-based forest carbon inventory approaches in order to estimate forest GHG</a:t>
            </a:r>
            <a:r>
              <a:rPr lang="en-US" sz="1200" baseline="0" dirty="0" smtClean="0">
                <a:solidFill>
                  <a:srgbClr val="005172"/>
                </a:solidFill>
              </a:rPr>
              <a:t> emissions.</a:t>
            </a:r>
            <a:endParaRPr lang="en-US" sz="1200" dirty="0" smtClean="0">
              <a:solidFill>
                <a:srgbClr val="005172"/>
              </a:solidFill>
            </a:endParaRP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13</a:t>
            </a:fld>
            <a:endParaRPr lang="en-GB" dirty="0"/>
          </a:p>
        </p:txBody>
      </p:sp>
    </p:spTree>
    <p:extLst>
      <p:ext uri="{BB962C8B-B14F-4D97-AF65-F5344CB8AC3E}">
        <p14:creationId xmlns:p14="http://schemas.microsoft.com/office/powerpoint/2010/main" val="289695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dirty="0" smtClean="0"/>
              <a:t>Remote sensing is a useful tool to gather </a:t>
            </a:r>
            <a:r>
              <a:rPr lang="en-US" baseline="0" dirty="0" smtClean="0"/>
              <a:t>data at the national level. However there are several t</a:t>
            </a:r>
            <a:r>
              <a:rPr lang="en-US" dirty="0" smtClean="0"/>
              <a:t>echnical challenges related to the use of remote</a:t>
            </a:r>
            <a:r>
              <a:rPr lang="en-US" baseline="0" dirty="0" smtClean="0"/>
              <a:t> sensing.</a:t>
            </a:r>
          </a:p>
          <a:p>
            <a:pPr marL="0" indent="0">
              <a:buFontTx/>
              <a:buNone/>
            </a:pPr>
            <a:endParaRPr lang="en-US" dirty="0" smtClean="0"/>
          </a:p>
          <a:p>
            <a:pPr marL="171450" indent="-171450">
              <a:buFontTx/>
              <a:buChar char="-"/>
            </a:pPr>
            <a:r>
              <a:rPr lang="en-US" dirty="0" smtClean="0"/>
              <a:t>In this table the challenges are explained and potential solutions are presented.</a:t>
            </a:r>
          </a:p>
          <a:p>
            <a:pPr marL="0" indent="0">
              <a:buFontTx/>
              <a:buNone/>
            </a:pPr>
            <a:endParaRPr lang="en-US" dirty="0" smtClean="0"/>
          </a:p>
          <a:p>
            <a:pPr marL="171450" indent="-171450">
              <a:buFontTx/>
              <a:buChar char="-"/>
            </a:pPr>
            <a:r>
              <a:rPr lang="en-US" sz="1800" dirty="0" smtClean="0"/>
              <a:t>Capacities and capacity</a:t>
            </a:r>
            <a:r>
              <a:rPr lang="en-US" sz="1800" baseline="0" dirty="0" smtClean="0"/>
              <a:t> building are </a:t>
            </a:r>
            <a:r>
              <a:rPr lang="en-US" sz="1800" dirty="0" smtClean="0"/>
              <a:t>needed in many countries to tackle these technical</a:t>
            </a:r>
            <a:r>
              <a:rPr lang="en-US" sz="1800" baseline="0" dirty="0" smtClean="0"/>
              <a:t> </a:t>
            </a:r>
            <a:r>
              <a:rPr lang="en-US" sz="1800" dirty="0" smtClean="0"/>
              <a:t>challenges.</a:t>
            </a:r>
          </a:p>
          <a:p>
            <a:endParaRPr lang="en-US" sz="1800" baseline="0" dirty="0" smtClean="0"/>
          </a:p>
          <a:p>
            <a:r>
              <a:rPr lang="en-US" sz="1800" baseline="0" dirty="0" smtClean="0"/>
              <a:t>Source: </a:t>
            </a:r>
            <a:r>
              <a:rPr lang="nl-NL" sz="1200" kern="1200" baseline="0" dirty="0" smtClean="0">
                <a:solidFill>
                  <a:schemeClr val="tx1"/>
                </a:solidFill>
                <a:latin typeface="+mn-lt"/>
                <a:ea typeface="+mn-ea"/>
                <a:cs typeface="+mn-cs"/>
              </a:rPr>
              <a:t>Romijn et al.</a:t>
            </a:r>
            <a:r>
              <a:rPr lang="en-US" sz="1200" kern="1200" baseline="0" dirty="0" smtClean="0">
                <a:solidFill>
                  <a:schemeClr val="tx1"/>
                </a:solidFill>
                <a:latin typeface="+mn-lt"/>
                <a:ea typeface="+mn-ea"/>
                <a:cs typeface="+mn-cs"/>
              </a:rPr>
              <a:t> 2012. </a:t>
            </a:r>
            <a:endParaRPr lang="en-GB"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14</a:t>
            </a:fld>
            <a:endParaRPr lang="en-GB" dirty="0"/>
          </a:p>
        </p:txBody>
      </p:sp>
    </p:spTree>
    <p:extLst>
      <p:ext uri="{BB962C8B-B14F-4D97-AF65-F5344CB8AC3E}">
        <p14:creationId xmlns:p14="http://schemas.microsoft.com/office/powerpoint/2010/main" val="38496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15</a:t>
            </a:fld>
            <a:endParaRPr lang="en-GB" dirty="0"/>
          </a:p>
        </p:txBody>
      </p:sp>
    </p:spTree>
    <p:extLst>
      <p:ext uri="{BB962C8B-B14F-4D97-AF65-F5344CB8AC3E}">
        <p14:creationId xmlns:p14="http://schemas.microsoft.com/office/powerpoint/2010/main" val="341131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dirty="0" smtClean="0"/>
              <a:t>In order to build technical and institutional capacity</a:t>
            </a:r>
            <a:r>
              <a:rPr lang="en-US" baseline="0" dirty="0" smtClean="0"/>
              <a:t> for NFMS and MRV, countries first need to understand the international (UNFCCC, IPCC) and national requirements for setting up a national REDD+ MRV system. </a:t>
            </a:r>
          </a:p>
          <a:p>
            <a:pPr marL="0" indent="0">
              <a:buFontTx/>
              <a:buNone/>
            </a:pPr>
            <a:endParaRPr lang="en-US" baseline="0" dirty="0" smtClean="0"/>
          </a:p>
          <a:p>
            <a:pPr marL="171450" indent="-171450">
              <a:buFontTx/>
              <a:buChar char="-"/>
            </a:pPr>
            <a:r>
              <a:rPr lang="en-US" baseline="0" dirty="0" smtClean="0"/>
              <a:t>To bridge the gap in capacities, it is necessary to assess the existing capacities versus the requirements for the national MRV system and then to develop and implement a roadmap for capacity building.</a:t>
            </a: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16</a:t>
            </a:fld>
            <a:endParaRPr lang="en-GB" dirty="0"/>
          </a:p>
        </p:txBody>
      </p:sp>
    </p:spTree>
    <p:extLst>
      <p:ext uri="{BB962C8B-B14F-4D97-AF65-F5344CB8AC3E}">
        <p14:creationId xmlns:p14="http://schemas.microsoft.com/office/powerpoint/2010/main" val="285376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smtClean="0"/>
              <a:t>Countries need to establish a national forest-monitoring system</a:t>
            </a:r>
            <a:r>
              <a:rPr lang="en-GB" b="0" baseline="0" dirty="0" smtClean="0"/>
              <a:t> and need to define priorities for MRV of REDD+.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smtClean="0"/>
              <a:t>In</a:t>
            </a:r>
            <a:r>
              <a:rPr lang="en-GB" b="0" baseline="0" dirty="0" smtClean="0"/>
              <a:t> order to start capacity-building activities for MRV of REDD+, an a</a:t>
            </a:r>
            <a:r>
              <a:rPr lang="en-US" sz="1200" b="0" dirty="0" smtClean="0"/>
              <a:t>ssessment of existing national forest-monitoring technical capabilities versus the requirements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smtClean="0"/>
              <a:t>For such</a:t>
            </a:r>
            <a:r>
              <a:rPr lang="en-US" sz="1200" b="0" baseline="0" dirty="0" smtClean="0"/>
              <a:t> an </a:t>
            </a:r>
            <a:r>
              <a:rPr lang="en-US" sz="1200" b="0" dirty="0" smtClean="0"/>
              <a:t>assessment, the five factors mentioned here have to be considered.</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17</a:t>
            </a:fld>
            <a:endParaRPr lang="en-GB" dirty="0"/>
          </a:p>
        </p:txBody>
      </p:sp>
    </p:spTree>
    <p:extLst>
      <p:ext uri="{BB962C8B-B14F-4D97-AF65-F5344CB8AC3E}">
        <p14:creationId xmlns:p14="http://schemas.microsoft.com/office/powerpoint/2010/main" val="252578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An assessment of existing </a:t>
            </a:r>
            <a:r>
              <a:rPr lang="en-US" sz="1200" dirty="0" smtClean="0"/>
              <a:t>national forest-monitoring capabilities versus the requirements in 99 tropical non-Annex I countries</a:t>
            </a:r>
            <a:r>
              <a:rPr lang="en-US" sz="1200" baseline="0" dirty="0" smtClean="0"/>
              <a:t> </a:t>
            </a:r>
            <a:r>
              <a:rPr lang="en-US" sz="1200" dirty="0" smtClean="0"/>
              <a:t>was performed in a study</a:t>
            </a:r>
            <a:r>
              <a:rPr lang="en-US" sz="1200" baseline="0" dirty="0" smtClean="0"/>
              <a:t> by Romijn et al. (2012) using global data.</a:t>
            </a:r>
          </a:p>
          <a:p>
            <a:pPr marL="0" indent="0">
              <a:buFontTx/>
              <a:buNone/>
            </a:pPr>
            <a:endParaRPr lang="en-US" sz="1200" baseline="0" dirty="0" smtClean="0"/>
          </a:p>
          <a:p>
            <a:pPr marL="171450" indent="-171450">
              <a:buFontTx/>
              <a:buChar char="-"/>
            </a:pPr>
            <a:r>
              <a:rPr lang="en-US" sz="1200" baseline="0" dirty="0" smtClean="0"/>
              <a:t>Different criteria and indicators for the previous mentioned five categories were assessed and a capacity gap was defined for each country.</a:t>
            </a:r>
          </a:p>
          <a:p>
            <a:pPr marL="0" indent="0">
              <a:buFontTx/>
              <a:buNone/>
            </a:pPr>
            <a:endParaRPr lang="en-US" sz="1200" baseline="0" dirty="0" smtClean="0"/>
          </a:p>
          <a:p>
            <a:pPr marL="171450" indent="-171450">
              <a:lnSpc>
                <a:spcPct val="100000"/>
              </a:lnSpc>
              <a:buFontTx/>
              <a:buChar char="-"/>
            </a:pPr>
            <a:r>
              <a:rPr lang="en-US" sz="1200" baseline="0" dirty="0" smtClean="0"/>
              <a:t>The results showed:</a:t>
            </a:r>
          </a:p>
          <a:p>
            <a:pPr marL="742950" lvl="1" indent="-285750">
              <a:lnSpc>
                <a:spcPct val="100000"/>
              </a:lnSpc>
              <a:buFont typeface="Arial" charset="0"/>
              <a:buChar char="•"/>
            </a:pPr>
            <a:r>
              <a:rPr lang="en-US" sz="1800" dirty="0" smtClean="0"/>
              <a:t>The majority of countries have limitations in providing complete and accurate estimates of forest loss and GHG emissions. Capacity gaps are largest in African</a:t>
            </a:r>
            <a:r>
              <a:rPr lang="en-US" sz="1800" baseline="0" dirty="0" smtClean="0"/>
              <a:t> countries.</a:t>
            </a:r>
            <a:endParaRPr lang="en-US" sz="1800" dirty="0" smtClean="0"/>
          </a:p>
          <a:p>
            <a:pPr marL="742950" lvl="1" indent="-285750">
              <a:lnSpc>
                <a:spcPct val="100000"/>
              </a:lnSpc>
              <a:buFont typeface="Arial" charset="0"/>
              <a:buChar char="•"/>
            </a:pPr>
            <a:r>
              <a:rPr lang="en-US" sz="1800" dirty="0" smtClean="0"/>
              <a:t>Capacity-building activities are needed in order to establish national forest-monitoring systems that are consistent with the REDD+ requirements.</a:t>
            </a:r>
          </a:p>
          <a:p>
            <a:pPr marL="457200" lvl="1" indent="0">
              <a:lnSpc>
                <a:spcPct val="100000"/>
              </a:lnSpc>
              <a:buFont typeface="Arial" charset="0"/>
              <a:buNone/>
            </a:pPr>
            <a:endParaRPr lang="en-US" sz="1800" dirty="0" smtClean="0"/>
          </a:p>
          <a:p>
            <a:pPr marL="285750" lvl="0" indent="-285750">
              <a:lnSpc>
                <a:spcPct val="100000"/>
              </a:lnSpc>
              <a:buFontTx/>
              <a:buChar char="-"/>
            </a:pPr>
            <a:r>
              <a:rPr lang="en-US" sz="1800" dirty="0" smtClean="0"/>
              <a:t>A more</a:t>
            </a:r>
            <a:r>
              <a:rPr lang="en-US" sz="1800" baseline="0" dirty="0" smtClean="0"/>
              <a:t> detailed capacity assessment is needed for each REDD+ country, to define the country specific monitoring priorities, capacity gaps, and areas of improvement.</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18</a:t>
            </a:fld>
            <a:endParaRPr lang="en-GB" dirty="0"/>
          </a:p>
        </p:txBody>
      </p:sp>
    </p:spTree>
    <p:extLst>
      <p:ext uri="{BB962C8B-B14F-4D97-AF65-F5344CB8AC3E}">
        <p14:creationId xmlns:p14="http://schemas.microsoft.com/office/powerpoint/2010/main" val="231658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buFontTx/>
              <a:buNone/>
            </a:pPr>
            <a:r>
              <a:rPr lang="en-US" sz="1800" dirty="0" smtClean="0"/>
              <a:t>Many countries are engaged in one</a:t>
            </a:r>
            <a:r>
              <a:rPr lang="en-US" sz="1800" baseline="0" dirty="0" smtClean="0"/>
              <a:t> or more REDD+ activities and capacity development is in progress (blue colors, overlaid on capacity gap map).</a:t>
            </a:r>
          </a:p>
          <a:p>
            <a:pPr>
              <a:lnSpc>
                <a:spcPct val="100000"/>
              </a:lnSpc>
              <a:buFont typeface="Arial" pitchFamily="34" charset="0"/>
              <a:buChar char="•"/>
            </a:pPr>
            <a:endParaRPr lang="en-US" sz="1800" baseline="0" dirty="0" smtClean="0"/>
          </a:p>
          <a:p>
            <a:r>
              <a:rPr lang="en-US" sz="1800" baseline="0" dirty="0" smtClean="0"/>
              <a:t>Source: </a:t>
            </a:r>
            <a:r>
              <a:rPr lang="nl-NL" sz="1200" kern="1200" baseline="0" dirty="0" smtClean="0">
                <a:solidFill>
                  <a:schemeClr val="tx1"/>
                </a:solidFill>
                <a:latin typeface="+mn-lt"/>
                <a:ea typeface="+mn-ea"/>
                <a:cs typeface="+mn-cs"/>
              </a:rPr>
              <a:t>Romijn et al.</a:t>
            </a:r>
            <a:r>
              <a:rPr lang="en-US" sz="1200" kern="1200" baseline="0" dirty="0" smtClean="0">
                <a:solidFill>
                  <a:schemeClr val="tx1"/>
                </a:solidFill>
                <a:latin typeface="+mn-lt"/>
                <a:ea typeface="+mn-ea"/>
                <a:cs typeface="+mn-cs"/>
              </a:rPr>
              <a:t> 2012.</a:t>
            </a: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19</a:t>
            </a:fld>
            <a:endParaRPr lang="en-GB" dirty="0"/>
          </a:p>
        </p:txBody>
      </p:sp>
    </p:spTree>
    <p:extLst>
      <p:ext uri="{BB962C8B-B14F-4D97-AF65-F5344CB8AC3E}">
        <p14:creationId xmlns:p14="http://schemas.microsoft.com/office/powerpoint/2010/main" val="231658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20</a:t>
            </a:fld>
            <a:endParaRPr lang="en-GB" dirty="0"/>
          </a:p>
        </p:txBody>
      </p:sp>
    </p:spTree>
    <p:extLst>
      <p:ext uri="{BB962C8B-B14F-4D97-AF65-F5344CB8AC3E}">
        <p14:creationId xmlns:p14="http://schemas.microsoft.com/office/powerpoint/2010/main" val="178253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a:t>
            </a:fld>
            <a:endParaRPr lang="en-GB" dirty="0"/>
          </a:p>
        </p:txBody>
      </p:sp>
    </p:spTree>
    <p:extLst>
      <p:ext uri="{BB962C8B-B14F-4D97-AF65-F5344CB8AC3E}">
        <p14:creationId xmlns:p14="http://schemas.microsoft.com/office/powerpoint/2010/main" val="143927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t>Countries are responsible for implementation and effective operation of NFMS. </a:t>
            </a:r>
          </a:p>
          <a:p>
            <a:pPr marL="171450" indent="-171450">
              <a:buFontTx/>
              <a:buChar char="-"/>
            </a:pPr>
            <a:endParaRPr lang="en-US" dirty="0" smtClean="0"/>
          </a:p>
          <a:p>
            <a:pPr marL="171450" indent="-171450">
              <a:buFontTx/>
              <a:buChar char="-"/>
            </a:pPr>
            <a:r>
              <a:rPr lang="en-US" dirty="0" smtClean="0"/>
              <a:t>Countries participating</a:t>
            </a:r>
            <a:r>
              <a:rPr lang="en-US" baseline="0" dirty="0" smtClean="0"/>
              <a:t> in </a:t>
            </a:r>
            <a:r>
              <a:rPr lang="en-US" dirty="0" smtClean="0"/>
              <a:t>REDD+ may follow a phased approach (UNFCCC, 2011. Decision 1/CP.16 par.73) that</a:t>
            </a:r>
            <a:r>
              <a:rPr lang="en-GB" sz="1200" dirty="0" smtClean="0"/>
              <a:t> allows them to gradually build capacities and acquire data</a:t>
            </a:r>
            <a:r>
              <a:rPr lang="en-US" dirty="0" smtClean="0"/>
              <a:t>.</a:t>
            </a:r>
            <a:r>
              <a:rPr lang="en-US" baseline="0" dirty="0" smtClean="0"/>
              <a:t> This gives every country the opportunity to participate, even if they have no or little capacity. They can start at phase 1 and move to phase 2 and phase 3 when they develop more capacities to implement REDD+ and perform MRV.</a:t>
            </a:r>
          </a:p>
          <a:p>
            <a:pPr marL="171450" indent="-171450">
              <a:buFontTx/>
              <a:buChar char="-"/>
            </a:pPr>
            <a:endParaRPr lang="en-US" baseline="0" dirty="0" smtClean="0"/>
          </a:p>
          <a:p>
            <a:pPr marL="171450" indent="-171450">
              <a:buFontTx/>
              <a:buChar char="-"/>
            </a:pPr>
            <a:r>
              <a:rPr lang="en-US" baseline="0" dirty="0" smtClean="0"/>
              <a:t>Phase 1 is the readiness phase: this starts with national strategy formulation, </a:t>
            </a:r>
            <a:r>
              <a:rPr lang="en-US" sz="1200" noProof="0" dirty="0" smtClean="0"/>
              <a:t>development of policies and measures,</a:t>
            </a:r>
            <a:r>
              <a:rPr lang="en-US" sz="1200" baseline="0" noProof="0" dirty="0" smtClean="0"/>
              <a:t> and </a:t>
            </a:r>
            <a:r>
              <a:rPr lang="en-US" sz="1200" noProof="0" dirty="0" smtClean="0"/>
              <a:t>capacity building.</a:t>
            </a:r>
            <a:br>
              <a:rPr lang="en-US" sz="1200" noProof="0" dirty="0" smtClean="0"/>
            </a:br>
            <a:r>
              <a:rPr lang="en-US" sz="1200" noProof="0" dirty="0" smtClean="0">
                <a:sym typeface="Wingdings" panose="05000000000000000000" pitchFamily="2" charset="2"/>
              </a:rPr>
              <a:t> </a:t>
            </a:r>
            <a:r>
              <a:rPr lang="en-US" sz="1200" baseline="0" noProof="0" dirty="0" smtClean="0"/>
              <a:t>MRV in phase 1: there is no MRV of REDD+ activities. In this phase it is necessary for countries to formulate capacity-development needs and to develop a roadmap to build sustained in-country capacities for MRV of REDD+ activities.</a:t>
            </a:r>
            <a:br>
              <a:rPr lang="en-US" sz="1200" baseline="0" noProof="0" dirty="0" smtClean="0"/>
            </a:br>
            <a:endParaRPr lang="en-US" sz="1200" baseline="0" noProof="0" dirty="0" smtClean="0"/>
          </a:p>
          <a:p>
            <a:pPr marL="171450" indent="-171450">
              <a:buFontTx/>
              <a:buChar char="-"/>
            </a:pPr>
            <a:r>
              <a:rPr lang="en-US" sz="1200" baseline="0" noProof="0" dirty="0" smtClean="0"/>
              <a:t>Phase 2 is a transition phase: it includes implementation of policy and measures. In this phase capacity building continues, and countries make a start with implementing policies and measures and should have demonstration activities that are results-based and measurable.</a:t>
            </a:r>
            <a:br>
              <a:rPr lang="en-US" sz="1200" baseline="0" noProof="0" dirty="0" smtClean="0"/>
            </a:br>
            <a:r>
              <a:rPr lang="en-US" sz="1200" baseline="0" noProof="0" dirty="0" smtClean="0">
                <a:sym typeface="Wingdings" panose="05000000000000000000" pitchFamily="2" charset="2"/>
              </a:rPr>
              <a:t> </a:t>
            </a:r>
            <a:r>
              <a:rPr lang="en-US" sz="1200" baseline="0" noProof="0" dirty="0" smtClean="0"/>
              <a:t>MRV in phase 2: MRV is done for the demonstration activities and requires development of a demonstration activities monitoring system.</a:t>
            </a:r>
            <a:br>
              <a:rPr lang="en-US" sz="1200" baseline="0" noProof="0" dirty="0" smtClean="0"/>
            </a:br>
            <a:endParaRPr lang="en-US" sz="1200" baseline="0" noProof="0" dirty="0" smtClean="0"/>
          </a:p>
          <a:p>
            <a:pPr marL="171450" indent="-171450">
              <a:buFontTx/>
              <a:buChar char="-"/>
            </a:pPr>
            <a:r>
              <a:rPr lang="en-US" sz="1200" baseline="0" noProof="0" dirty="0" smtClean="0"/>
              <a:t>Phase 3 includes full implementation: national policies and measures are implemented in the entire country, actions are results based and measurable, and countries are rewarded based on their performance in reducing emissions.</a:t>
            </a:r>
            <a:br>
              <a:rPr lang="en-US" sz="1200" baseline="0" noProof="0" dirty="0" smtClean="0"/>
            </a:br>
            <a:r>
              <a:rPr lang="en-US" sz="1200" baseline="0" noProof="0" dirty="0" smtClean="0">
                <a:sym typeface="Wingdings" panose="05000000000000000000" pitchFamily="2" charset="2"/>
              </a:rPr>
              <a:t> M</a:t>
            </a:r>
            <a:r>
              <a:rPr lang="en-US" sz="1200" baseline="0" noProof="0" dirty="0" smtClean="0"/>
              <a:t>RV in phase 3: there is a fully operational MRV system for the whole country.</a:t>
            </a:r>
            <a:endParaRPr lang="en-US" baseline="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21</a:t>
            </a:fld>
            <a:endParaRPr lang="en-GB" dirty="0"/>
          </a:p>
        </p:txBody>
      </p:sp>
    </p:spTree>
    <p:extLst>
      <p:ext uri="{BB962C8B-B14F-4D97-AF65-F5344CB8AC3E}">
        <p14:creationId xmlns:p14="http://schemas.microsoft.com/office/powerpoint/2010/main" val="141085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dirty="0" smtClean="0"/>
              <a:t>Coordination at different levels for capacity development is important for the success of REDD+ MRV.</a:t>
            </a:r>
          </a:p>
          <a:p>
            <a:pPr marL="171450" indent="-171450">
              <a:buFontTx/>
              <a:buChar char="-"/>
            </a:pPr>
            <a:endParaRPr lang="en-US" dirty="0" smtClean="0"/>
          </a:p>
          <a:p>
            <a:pPr marL="171450" indent="-171450">
              <a:buFontTx/>
              <a:buChar char="-"/>
            </a:pPr>
            <a:r>
              <a:rPr lang="en-US" dirty="0" smtClean="0"/>
              <a:t>Examples of donors and supporting agencies:</a:t>
            </a:r>
            <a:r>
              <a:rPr lang="en-US" baseline="0" dirty="0" smtClean="0"/>
              <a:t> </a:t>
            </a:r>
            <a:r>
              <a:rPr lang="en-US" dirty="0" smtClean="0"/>
              <a:t>the Government of Norway, FAO UN-REDD, USGS Silvacarbon, Agence Francaise du Developpement, GOFC-GOLD, etc.</a:t>
            </a: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22</a:t>
            </a:fld>
            <a:endParaRPr lang="en-GB" dirty="0"/>
          </a:p>
        </p:txBody>
      </p:sp>
    </p:spTree>
    <p:extLst>
      <p:ext uri="{BB962C8B-B14F-4D97-AF65-F5344CB8AC3E}">
        <p14:creationId xmlns:p14="http://schemas.microsoft.com/office/powerpoint/2010/main" val="14642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 strong institutional framework</a:t>
            </a:r>
            <a:r>
              <a:rPr lang="en-GB" baseline="0" dirty="0" smtClean="0"/>
              <a:t> is essential.</a:t>
            </a:r>
          </a:p>
          <a:p>
            <a:pPr marL="171450" indent="-171450">
              <a:buFontTx/>
              <a:buChar char="-"/>
            </a:pPr>
            <a:endParaRPr lang="en-GB" baseline="0" dirty="0" smtClean="0"/>
          </a:p>
          <a:p>
            <a:pPr marL="171450" indent="-171450">
              <a:buFontTx/>
              <a:buChar char="-"/>
            </a:pPr>
            <a:r>
              <a:rPr lang="en-GB" baseline="0" dirty="0" smtClean="0"/>
              <a:t>See Module 3.1, “National Data Organization and Management.”</a:t>
            </a: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23</a:t>
            </a:fld>
            <a:endParaRPr lang="en-GB" dirty="0"/>
          </a:p>
        </p:txBody>
      </p:sp>
    </p:spTree>
    <p:extLst>
      <p:ext uri="{BB962C8B-B14F-4D97-AF65-F5344CB8AC3E}">
        <p14:creationId xmlns:p14="http://schemas.microsoft.com/office/powerpoint/2010/main" val="930849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n-US" dirty="0" smtClean="0"/>
              <a:t>Consistent political support and a strong mandate from the leading agency are essential for successful</a:t>
            </a:r>
            <a:r>
              <a:rPr lang="en-US" baseline="0" dirty="0" smtClean="0"/>
              <a:t> REDD+ implementation.</a:t>
            </a: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24</a:t>
            </a:fld>
            <a:endParaRPr lang="en-GB" dirty="0"/>
          </a:p>
        </p:txBody>
      </p:sp>
    </p:spTree>
    <p:extLst>
      <p:ext uri="{BB962C8B-B14F-4D97-AF65-F5344CB8AC3E}">
        <p14:creationId xmlns:p14="http://schemas.microsoft.com/office/powerpoint/2010/main" val="49171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25</a:t>
            </a:fld>
            <a:endParaRPr lang="en-GB" dirty="0"/>
          </a:p>
        </p:txBody>
      </p:sp>
    </p:spTree>
    <p:extLst>
      <p:ext uri="{BB962C8B-B14F-4D97-AF65-F5344CB8AC3E}">
        <p14:creationId xmlns:p14="http://schemas.microsoft.com/office/powerpoint/2010/main" val="365307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n-US" b="0" i="0" baseline="0" dirty="0" smtClean="0"/>
              <a:t>These are important elements that countries have to take into consideration during planning and implementation of REDD+ MRV.</a:t>
            </a:r>
          </a:p>
          <a:p>
            <a:pPr marL="171450" indent="-171450">
              <a:buFontTx/>
              <a:buChar char="-"/>
            </a:pPr>
            <a:endParaRPr lang="en-US" b="0" i="0" baseline="0" dirty="0" smtClean="0"/>
          </a:p>
          <a:p>
            <a:pPr lvl="1">
              <a:buFont typeface="Arial" pitchFamily="34" charset="0"/>
              <a:buChar char="•"/>
            </a:pPr>
            <a:r>
              <a:rPr lang="en-US" b="0" i="0" baseline="0" dirty="0" smtClean="0"/>
              <a:t> </a:t>
            </a:r>
            <a:r>
              <a:rPr lang="en-US" b="0" i="1" baseline="0" dirty="0" smtClean="0"/>
              <a:t>Leakage</a:t>
            </a:r>
            <a:r>
              <a:rPr lang="en-US" b="0" i="0" baseline="0" dirty="0" smtClean="0"/>
              <a:t> means deforestation might be avoided in one place but moves to an other place instead. This needs to be monitored nationally. </a:t>
            </a:r>
          </a:p>
          <a:p>
            <a:pPr lvl="1">
              <a:buFont typeface="Arial" pitchFamily="34" charset="0"/>
              <a:buChar char="•"/>
            </a:pPr>
            <a:r>
              <a:rPr lang="en-US" b="0" i="0" baseline="0" dirty="0" smtClean="0">
                <a:sym typeface="Wingdings" pitchFamily="2" charset="2"/>
              </a:rPr>
              <a:t> The safeguards of REDD+ are in place to respect</a:t>
            </a:r>
            <a:r>
              <a:rPr lang="en-US" sz="1200" dirty="0" smtClean="0"/>
              <a:t> the role of local people and ecosystems.</a:t>
            </a:r>
            <a:endParaRPr lang="en-US" b="0" i="0" baseline="0" dirty="0" smtClean="0">
              <a:sym typeface="Wingdings" pitchFamily="2" charset="2"/>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26</a:t>
            </a:fld>
            <a:endParaRPr lang="en-GB" dirty="0"/>
          </a:p>
        </p:txBody>
      </p:sp>
    </p:spTree>
    <p:extLst>
      <p:ext uri="{BB962C8B-B14F-4D97-AF65-F5344CB8AC3E}">
        <p14:creationId xmlns:p14="http://schemas.microsoft.com/office/powerpoint/2010/main" val="427677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en-US" dirty="0" smtClean="0"/>
              <a:t>- The process for establishing a national monitoring system for estimating emissions and removals</a:t>
            </a:r>
            <a:r>
              <a:rPr lang="en-US" baseline="0" dirty="0" smtClean="0"/>
              <a:t> from forests </a:t>
            </a:r>
            <a:r>
              <a:rPr lang="en-US" dirty="0" smtClean="0"/>
              <a:t>consists of three phases:</a:t>
            </a:r>
          </a:p>
          <a:p>
            <a:pPr marL="685800" lvl="1" indent="-228600">
              <a:buFont typeface="+mj-lt"/>
              <a:buAutoNum type="arabicPeriod"/>
            </a:pPr>
            <a:r>
              <a:rPr lang="en-US" baseline="0" dirty="0" smtClean="0"/>
              <a:t> Objectives and design</a:t>
            </a:r>
          </a:p>
          <a:p>
            <a:pPr marL="685800" lvl="1" indent="-228600">
              <a:buFont typeface="+mj-lt"/>
              <a:buAutoNum type="arabicPeriod"/>
            </a:pPr>
            <a:r>
              <a:rPr lang="en-US" baseline="0" dirty="0" smtClean="0"/>
              <a:t> Establishment of monitoring system</a:t>
            </a:r>
          </a:p>
          <a:p>
            <a:pPr marL="685800" lvl="1" indent="-228600">
              <a:buFont typeface="+mj-lt"/>
              <a:buAutoNum type="arabicPeriod"/>
            </a:pPr>
            <a:r>
              <a:rPr lang="en-US" dirty="0" smtClean="0"/>
              <a:t> Analysis and reporting</a:t>
            </a:r>
            <a:br>
              <a:rPr lang="en-US" dirty="0" smtClean="0"/>
            </a:br>
            <a:endParaRPr lang="en-US" dirty="0" smtClean="0"/>
          </a:p>
          <a:p>
            <a:pPr marL="171450" lvl="0" indent="-171450">
              <a:buFontTx/>
              <a:buChar char="-"/>
            </a:pPr>
            <a:r>
              <a:rPr lang="en-US" dirty="0" smtClean="0"/>
              <a:t>The next few slides indicate for each phase what</a:t>
            </a:r>
            <a:r>
              <a:rPr lang="en-US" baseline="0" dirty="0" smtClean="0"/>
              <a:t> is required for establishing a national forest-monitoring system (key components) and what is needed to fulfill these requirements (capacity development).</a:t>
            </a:r>
          </a:p>
          <a:p>
            <a:pPr marL="171450" lvl="0" indent="-171450">
              <a:buFontTx/>
              <a:buChar char="-"/>
            </a:pPr>
            <a:endParaRPr lang="en-US"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27</a:t>
            </a:fld>
            <a:endParaRPr lang="en-GB" dirty="0"/>
          </a:p>
        </p:txBody>
      </p:sp>
    </p:spTree>
    <p:extLst>
      <p:ext uri="{BB962C8B-B14F-4D97-AF65-F5344CB8AC3E}">
        <p14:creationId xmlns:p14="http://schemas.microsoft.com/office/powerpoint/2010/main" val="3809997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28</a:t>
            </a:fld>
            <a:endParaRPr lang="en-GB" dirty="0"/>
          </a:p>
        </p:txBody>
      </p:sp>
    </p:spTree>
    <p:extLst>
      <p:ext uri="{BB962C8B-B14F-4D97-AF65-F5344CB8AC3E}">
        <p14:creationId xmlns:p14="http://schemas.microsoft.com/office/powerpoint/2010/main" val="2519276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30</a:t>
            </a:fld>
            <a:endParaRPr lang="en-GB" dirty="0"/>
          </a:p>
        </p:txBody>
      </p:sp>
    </p:spTree>
    <p:extLst>
      <p:ext uri="{BB962C8B-B14F-4D97-AF65-F5344CB8AC3E}">
        <p14:creationId xmlns:p14="http://schemas.microsoft.com/office/powerpoint/2010/main" val="203667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32</a:t>
            </a:fld>
            <a:endParaRPr lang="en-GB" dirty="0"/>
          </a:p>
        </p:txBody>
      </p:sp>
    </p:spTree>
    <p:extLst>
      <p:ext uri="{BB962C8B-B14F-4D97-AF65-F5344CB8AC3E}">
        <p14:creationId xmlns:p14="http://schemas.microsoft.com/office/powerpoint/2010/main" val="250012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rPr>
              <a:t>This lecture presents the establishment of national forest-monitoring systems for REDD+, which are essential for performing MRV of REDD+ activities.</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rPr>
              <a:t>The lecture starts with an overview of the modalities from UNFCCC on establishing NFMS and performing MRV </a:t>
            </a:r>
            <a:r>
              <a:rPr kumimoji="0" lang="en-GB" sz="1200" b="0" i="0" u="none" strike="noStrike" kern="1200" cap="none" spc="0" normalizeH="0" noProof="0" dirty="0" smtClean="0">
                <a:ln>
                  <a:noFill/>
                </a:ln>
                <a:solidFill>
                  <a:schemeClr val="bg2"/>
                </a:solidFill>
                <a:effectLst/>
                <a:uLnTx/>
                <a:uFillTx/>
                <a:latin typeface="Verdana" pitchFamily="34" charset="0"/>
                <a:ea typeface="+mn-ea"/>
                <a:cs typeface="+mn-cs"/>
              </a:rPr>
              <a:t>of </a:t>
            </a:r>
            <a:r>
              <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rPr>
              <a:t>REDD+ activities.</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rPr>
              <a:t>Then a framework is presented for national forest monitoring in a country in the context of REDD+, and the u</a:t>
            </a:r>
            <a:r>
              <a:rPr lang="en-GB" sz="1200" dirty="0" smtClean="0">
                <a:solidFill>
                  <a:schemeClr val="bg2"/>
                </a:solidFill>
                <a:latin typeface="Verdana" pitchFamily="34" charset="0"/>
              </a:rPr>
              <a:t>se of remote sensing within NFMS is explained.</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nl-NL" sz="120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A large part of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this</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rPr>
              <a:t>lecture</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deals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with</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assessing</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and</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i</a:t>
            </a:r>
            <a:r>
              <a:rPr kumimoji="0" lang="en-GB" sz="1200" b="0" i="0" u="none" strike="noStrike" kern="1200" cap="none" spc="0" normalizeH="0" baseline="0" noProof="0" dirty="0" smtClean="0">
                <a:ln>
                  <a:noFill/>
                </a:ln>
                <a:solidFill>
                  <a:schemeClr val="bg2"/>
                </a:solidFill>
                <a:effectLst/>
                <a:uLnTx/>
                <a:uFillTx/>
                <a:latin typeface="Verdana" pitchFamily="34" charset="0"/>
                <a:ea typeface="+mn-ea"/>
                <a:cs typeface="+mn-cs"/>
              </a:rPr>
              <a:t>mproving countries’ capacities for establishing NFMS and systems for MRV for REDD+. A r</a:t>
            </a:r>
            <a:r>
              <a:rPr kumimoji="0" lang="en-US" sz="1200" i="0" u="none" strike="noStrike" kern="1200" cap="none" spc="0" normalizeH="0" baseline="0" noProof="0" dirty="0" smtClean="0">
                <a:ln>
                  <a:noFill/>
                </a:ln>
                <a:solidFill>
                  <a:schemeClr val="bg2"/>
                </a:solidFill>
                <a:effectLst/>
                <a:uLnTx/>
                <a:uFillTx/>
                <a:latin typeface="Verdana" pitchFamily="34" charset="0"/>
                <a:ea typeface="+mn-ea"/>
                <a:cs typeface="+mn-cs"/>
              </a:rPr>
              <a:t>oadmap can be used for building sustained in-country capacities for MRV; the details for creating such a roadmap are explained.</a:t>
            </a:r>
          </a:p>
          <a:p>
            <a:pPr marL="0" marR="0" lvl="0" indent="0" algn="l" defTabSz="914400" rtl="0" eaLnBrk="1" fontAlgn="base" latinLnBrk="0" hangingPunct="1">
              <a:lnSpc>
                <a:spcPts val="2500"/>
              </a:lnSpc>
              <a:spcBef>
                <a:spcPts val="1200"/>
              </a:spcBef>
              <a:spcAft>
                <a:spcPct val="0"/>
              </a:spcAft>
              <a:buClr>
                <a:schemeClr val="bg2"/>
              </a:buClr>
              <a:buSzPct val="100000"/>
              <a:buFontTx/>
              <a:buNone/>
              <a:tabLst/>
              <a:defRPr/>
            </a:pPr>
            <a:endParaRPr kumimoji="0" lang="nl-NL" sz="120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marL="171450" marR="0" lvl="0" indent="-171450" algn="l" defTabSz="914400" rtl="0" eaLnBrk="1" fontAlgn="base" latinLnBrk="0" hangingPunct="1">
              <a:lnSpc>
                <a:spcPts val="2500"/>
              </a:lnSpc>
              <a:spcBef>
                <a:spcPts val="1200"/>
              </a:spcBef>
              <a:spcAft>
                <a:spcPct val="0"/>
              </a:spcAft>
              <a:buClr>
                <a:schemeClr val="bg2"/>
              </a:buClr>
              <a:buSzPct val="100000"/>
              <a:buFontTx/>
              <a:buChar char="-"/>
              <a:tabLst/>
              <a:defRPr/>
            </a:pP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The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lecture</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ends</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with</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an</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a:t>
            </a:r>
            <a:r>
              <a:rPr kumimoji="0" lang="nl-NL" sz="1200" b="0" i="0" u="none" strike="noStrike" kern="1200" cap="none" spc="0" normalizeH="0" baseline="0" noProof="0" dirty="0" err="1" smtClean="0">
                <a:ln>
                  <a:noFill/>
                </a:ln>
                <a:solidFill>
                  <a:schemeClr val="bg2"/>
                </a:solidFill>
                <a:effectLst/>
                <a:uLnTx/>
                <a:uFillTx/>
                <a:latin typeface="Verdana" pitchFamily="34" charset="0"/>
                <a:ea typeface="+mn-ea"/>
                <a:cs typeface="+mn-cs"/>
              </a:rPr>
              <a:t>overview</a:t>
            </a:r>
            <a:r>
              <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rPr>
              <a:t> of the c</a:t>
            </a:r>
            <a:r>
              <a:rPr kumimoji="0" lang="en-US" sz="1200" b="0" i="0" u="none" strike="noStrike" kern="1200" cap="none" spc="0" normalizeH="0" baseline="0" noProof="0" dirty="0" smtClean="0">
                <a:ln>
                  <a:noFill/>
                </a:ln>
                <a:solidFill>
                  <a:schemeClr val="bg2"/>
                </a:solidFill>
                <a:effectLst/>
                <a:uLnTx/>
                <a:uFillTx/>
                <a:latin typeface="Verdana" pitchFamily="34" charset="0"/>
                <a:ea typeface="+mn-ea"/>
                <a:cs typeface="+mn-cs"/>
              </a:rPr>
              <a:t>ost implications and different factors that contribute to the costs.</a:t>
            </a:r>
            <a:endParaRPr kumimoji="0" lang="nl-NL" sz="1200" b="0" i="0" u="none" strike="noStrike" kern="1200" cap="none" spc="0" normalizeH="0" baseline="0" noProof="0" dirty="0" smtClean="0">
              <a:ln>
                <a:noFill/>
              </a:ln>
              <a:solidFill>
                <a:schemeClr val="bg2"/>
              </a:solidFill>
              <a:effectLst/>
              <a:uLnTx/>
              <a:uFillTx/>
              <a:latin typeface="Verdana" pitchFamily="34" charset="0"/>
              <a:ea typeface="+mn-ea"/>
              <a:cs typeface="+mn-cs"/>
            </a:endParaRPr>
          </a:p>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a:t>
            </a:fld>
            <a:endParaRPr lang="en-GB" dirty="0"/>
          </a:p>
        </p:txBody>
      </p:sp>
    </p:spTree>
    <p:extLst>
      <p:ext uri="{BB962C8B-B14F-4D97-AF65-F5344CB8AC3E}">
        <p14:creationId xmlns:p14="http://schemas.microsoft.com/office/powerpoint/2010/main" val="267391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r>
              <a:rPr lang="en-US" baseline="0" dirty="0" smtClean="0"/>
              <a:t>This is an e</a:t>
            </a:r>
            <a:r>
              <a:rPr lang="en-US" dirty="0" smtClean="0"/>
              <a:t>xample</a:t>
            </a:r>
            <a:r>
              <a:rPr lang="en-US" baseline="0" dirty="0" smtClean="0"/>
              <a:t> of an REDD+ MRV roadmap development, in this case for Ethiopia, and the main elements that need to be considered to fill the capacity gaps for establishing a national forest-monitoring system. More details on this roadmap and on the capacity assessment are presented in annex II of the exercises of Module 1.2.</a:t>
            </a: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33</a:t>
            </a:fld>
            <a:endParaRPr lang="en-GB" dirty="0"/>
          </a:p>
        </p:txBody>
      </p:sp>
    </p:spTree>
    <p:extLst>
      <p:ext uri="{BB962C8B-B14F-4D97-AF65-F5344CB8AC3E}">
        <p14:creationId xmlns:p14="http://schemas.microsoft.com/office/powerpoint/2010/main" val="4268999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34</a:t>
            </a:fld>
            <a:endParaRPr lang="en-GB" dirty="0"/>
          </a:p>
        </p:txBody>
      </p:sp>
    </p:spTree>
    <p:extLst>
      <p:ext uri="{BB962C8B-B14F-4D97-AF65-F5344CB8AC3E}">
        <p14:creationId xmlns:p14="http://schemas.microsoft.com/office/powerpoint/2010/main" val="393124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2000" kern="1200" dirty="0" smtClean="0">
                <a:solidFill>
                  <a:schemeClr val="tx1"/>
                </a:solidFill>
                <a:latin typeface="+mn-lt"/>
                <a:ea typeface="+mn-ea"/>
                <a:cs typeface="Tahoma" pitchFamily="34" charset="0"/>
              </a:rPr>
              <a:t>MRV of forest carbon is reflected primarily in transaction costs,</a:t>
            </a:r>
            <a:r>
              <a:rPr lang="en-US" sz="2000" kern="1200" baseline="0" dirty="0" smtClean="0">
                <a:solidFill>
                  <a:schemeClr val="tx1"/>
                </a:solidFill>
                <a:latin typeface="+mn-lt"/>
                <a:ea typeface="+mn-ea"/>
                <a:cs typeface="Tahoma" pitchFamily="34" charset="0"/>
              </a:rPr>
              <a:t> that is, </a:t>
            </a:r>
            <a:r>
              <a:rPr lang="en-US" sz="2000" kern="1200" dirty="0" smtClean="0">
                <a:solidFill>
                  <a:schemeClr val="tx1"/>
                </a:solidFill>
                <a:latin typeface="+mn-lt"/>
                <a:ea typeface="+mn-ea"/>
                <a:cs typeface="Tahoma" pitchFamily="34" charset="0"/>
              </a:rPr>
              <a:t>proof that a REDD activity has indeed achieved a certain amount of emission reductions and is suitable for compensation.</a:t>
            </a:r>
          </a:p>
          <a:p>
            <a:pPr marL="0" indent="0">
              <a:buFontTx/>
              <a:buNone/>
            </a:pPr>
            <a:endParaRPr lang="en-GB" sz="1200" b="0" i="0" u="none" strike="noStrike" kern="1200" baseline="0" dirty="0" smtClean="0">
              <a:solidFill>
                <a:schemeClr val="tx1"/>
              </a:solidFill>
              <a:latin typeface="+mn-lt"/>
              <a:ea typeface="+mn-ea"/>
              <a:cs typeface="+mn-cs"/>
            </a:endParaRPr>
          </a:p>
          <a:p>
            <a:pPr marL="0" indent="0">
              <a:buFontTx/>
              <a:buNone/>
            </a:pPr>
            <a:r>
              <a:rPr lang="en-GB" sz="1200" b="0" i="0" u="none" strike="noStrike" kern="1200" baseline="0" dirty="0" smtClean="0">
                <a:solidFill>
                  <a:schemeClr val="tx1"/>
                </a:solidFill>
                <a:latin typeface="+mn-lt"/>
                <a:ea typeface="+mn-ea"/>
                <a:cs typeface="+mn-cs"/>
              </a:rPr>
              <a:t>Sources:</a:t>
            </a:r>
          </a:p>
          <a:p>
            <a:pPr marL="0" indent="0">
              <a:buFontTx/>
              <a:buNone/>
            </a:pPr>
            <a:r>
              <a:rPr lang="en-GB" sz="1200" b="0" i="0" u="none" strike="noStrike" kern="1200" baseline="0" dirty="0" smtClean="0">
                <a:solidFill>
                  <a:schemeClr val="tx1"/>
                </a:solidFill>
                <a:latin typeface="+mn-lt"/>
                <a:ea typeface="+mn-ea"/>
                <a:cs typeface="+mn-cs"/>
              </a:rPr>
              <a:t>Pagiola and Bosquet 2009;</a:t>
            </a:r>
          </a:p>
          <a:p>
            <a:pPr marL="0" indent="0">
              <a:buFontTx/>
              <a:buNone/>
            </a:pPr>
            <a:r>
              <a:rPr lang="en-GB" sz="1400" dirty="0" smtClean="0"/>
              <a:t>GFOI 2014.</a:t>
            </a: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35</a:t>
            </a:fld>
            <a:endParaRPr lang="en-GB" dirty="0"/>
          </a:p>
        </p:txBody>
      </p:sp>
    </p:spTree>
    <p:extLst>
      <p:ext uri="{BB962C8B-B14F-4D97-AF65-F5344CB8AC3E}">
        <p14:creationId xmlns:p14="http://schemas.microsoft.com/office/powerpoint/2010/main" val="1915538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n-US" baseline="0" dirty="0" smtClean="0"/>
              <a:t>When u</a:t>
            </a:r>
            <a:r>
              <a:rPr lang="en-US" dirty="0" smtClean="0"/>
              <a:t>sing remote sensing, satellite</a:t>
            </a:r>
            <a:r>
              <a:rPr lang="en-US" baseline="0" dirty="0" smtClean="0"/>
              <a:t> images from different sensors can be used. They differ in resolution (from coarse to fine resolution). However, there is a trade-off between resolution and costs. The higher the resolution, the higher the costs per image.</a:t>
            </a: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37</a:t>
            </a:fld>
            <a:endParaRPr lang="en-GB" dirty="0"/>
          </a:p>
        </p:txBody>
      </p:sp>
    </p:spTree>
    <p:extLst>
      <p:ext uri="{BB962C8B-B14F-4D97-AF65-F5344CB8AC3E}">
        <p14:creationId xmlns:p14="http://schemas.microsoft.com/office/powerpoint/2010/main" val="3783383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Additional information can be found at the Committee on Earth Observation Satellites (CEOS) Mission, Instruments, and Measurements (MIM) site, http://database.eohandbook.com. </a:t>
            </a:r>
            <a:r>
              <a:rPr lang="en-GB" dirty="0" smtClean="0"/>
              <a:t>The database provides</a:t>
            </a:r>
            <a:r>
              <a:rPr lang="en-GB" baseline="0" dirty="0" smtClean="0"/>
              <a:t> information on the different MIM</a:t>
            </a:r>
            <a:r>
              <a:rPr lang="en-GB" dirty="0" smtClean="0"/>
              <a:t> for earth</a:t>
            </a:r>
            <a:r>
              <a:rPr lang="en-GB" baseline="0" dirty="0" smtClean="0"/>
              <a:t> observation that are </a:t>
            </a:r>
            <a:r>
              <a:rPr lang="en-GB" dirty="0" smtClean="0"/>
              <a:t>available. It includes tables</a:t>
            </a:r>
            <a:r>
              <a:rPr lang="en-GB" baseline="0" dirty="0" smtClean="0"/>
              <a:t> and alphabetic lists to all the different missions, instruments and an overview of existing measurements. The database allows one to search via keywords. Via the mission summary or instrument summary lists, one can access the websites of the data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Reference: CEOS 2015.</a:t>
            </a:r>
            <a:r>
              <a:rPr lang="en-GB" sz="1200" b="0" i="0" u="none" strike="noStrike" kern="1200" baseline="0" dirty="0" smtClean="0">
                <a:solidFill>
                  <a:schemeClr val="accent6"/>
                </a:solidFill>
                <a:latin typeface="+mn-lt"/>
                <a:ea typeface="+mn-ea"/>
                <a:cs typeface="+mn-cs"/>
              </a:rPr>
              <a:t> </a:t>
            </a:r>
            <a:r>
              <a:rPr lang="en-GB" dirty="0" smtClean="0"/>
              <a:t>CEOS Missions, Instruments and Measurements (MIM) database online. Available at: http://database.eohandbook.com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accent6"/>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38</a:t>
            </a:fld>
            <a:endParaRPr lang="en-GB" dirty="0"/>
          </a:p>
        </p:txBody>
      </p:sp>
    </p:spTree>
    <p:extLst>
      <p:ext uri="{BB962C8B-B14F-4D97-AF65-F5344CB8AC3E}">
        <p14:creationId xmlns:p14="http://schemas.microsoft.com/office/powerpoint/2010/main" val="1139772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Additional information can be found at CEOS MIM, http://database.eohandbook.com.</a:t>
            </a:r>
          </a:p>
        </p:txBody>
      </p:sp>
      <p:sp>
        <p:nvSpPr>
          <p:cNvPr id="4" name="Slide Number Placeholder 3"/>
          <p:cNvSpPr>
            <a:spLocks noGrp="1"/>
          </p:cNvSpPr>
          <p:nvPr>
            <p:ph type="sldNum" sz="quarter" idx="10"/>
          </p:nvPr>
        </p:nvSpPr>
        <p:spPr/>
        <p:txBody>
          <a:bodyPr/>
          <a:lstStyle/>
          <a:p>
            <a:fld id="{02599C58-F26E-484C-B158-D7CF572B4912}" type="slidenum">
              <a:rPr lang="en-GB" smtClean="0"/>
              <a:pPr/>
              <a:t>39</a:t>
            </a:fld>
            <a:endParaRPr lang="en-GB" dirty="0"/>
          </a:p>
        </p:txBody>
      </p:sp>
    </p:spTree>
    <p:extLst>
      <p:ext uri="{BB962C8B-B14F-4D97-AF65-F5344CB8AC3E}">
        <p14:creationId xmlns:p14="http://schemas.microsoft.com/office/powerpoint/2010/main" val="4167050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dirty="0" smtClean="0"/>
              <a:t>Usually, for countries with low existing capacities,</a:t>
            </a:r>
            <a:r>
              <a:rPr lang="en-US" baseline="0" dirty="0" smtClean="0"/>
              <a:t> the costs for monitoring (per km</a:t>
            </a:r>
            <a:r>
              <a:rPr lang="en-US" baseline="30000" dirty="0" smtClean="0"/>
              <a:t>2</a:t>
            </a:r>
            <a:r>
              <a:rPr lang="en-US" baseline="0" dirty="0" smtClean="0"/>
              <a:t>) are higher.</a:t>
            </a:r>
          </a:p>
          <a:p>
            <a:pPr marL="0" indent="0">
              <a:buFontTx/>
              <a:buNone/>
            </a:pPr>
            <a:endParaRPr lang="en-US" baseline="0" dirty="0" smtClean="0"/>
          </a:p>
          <a:p>
            <a:pPr marL="171450" indent="-171450">
              <a:buFontTx/>
              <a:buChar char="-"/>
            </a:pPr>
            <a:r>
              <a:rPr lang="en-US" baseline="0" dirty="0" smtClean="0"/>
              <a:t>For countries with a small area, the costs for monitoring (per km</a:t>
            </a:r>
            <a:r>
              <a:rPr lang="en-US" baseline="30000" dirty="0" smtClean="0"/>
              <a:t>2</a:t>
            </a:r>
            <a:r>
              <a:rPr lang="en-US" baseline="0" dirty="0" smtClean="0"/>
              <a:t>) are higher compared to countries with a large area.</a:t>
            </a: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40</a:t>
            </a:fld>
            <a:endParaRPr lang="en-GB" dirty="0"/>
          </a:p>
        </p:txBody>
      </p:sp>
    </p:spTree>
    <p:extLst>
      <p:ext uri="{BB962C8B-B14F-4D97-AF65-F5344CB8AC3E}">
        <p14:creationId xmlns:p14="http://schemas.microsoft.com/office/powerpoint/2010/main" val="1859272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41</a:t>
            </a:fld>
            <a:endParaRPr lang="en-GB" dirty="0"/>
          </a:p>
        </p:txBody>
      </p:sp>
    </p:spTree>
    <p:extLst>
      <p:ext uri="{BB962C8B-B14F-4D97-AF65-F5344CB8AC3E}">
        <p14:creationId xmlns:p14="http://schemas.microsoft.com/office/powerpoint/2010/main" val="344625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42</a:t>
            </a:fld>
            <a:endParaRPr lang="en-GB" dirty="0"/>
          </a:p>
        </p:txBody>
      </p:sp>
    </p:spTree>
    <p:extLst>
      <p:ext uri="{BB962C8B-B14F-4D97-AF65-F5344CB8AC3E}">
        <p14:creationId xmlns:p14="http://schemas.microsoft.com/office/powerpoint/2010/main" val="218581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43</a:t>
            </a:fld>
            <a:endParaRPr lang="en-GB" dirty="0"/>
          </a:p>
        </p:txBody>
      </p:sp>
    </p:spTree>
    <p:extLst>
      <p:ext uri="{BB962C8B-B14F-4D97-AF65-F5344CB8AC3E}">
        <p14:creationId xmlns:p14="http://schemas.microsoft.com/office/powerpoint/2010/main" val="80071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5</a:t>
            </a:fld>
            <a:endParaRPr lang="en-GB" dirty="0"/>
          </a:p>
        </p:txBody>
      </p:sp>
    </p:spTree>
    <p:extLst>
      <p:ext uri="{BB962C8B-B14F-4D97-AF65-F5344CB8AC3E}">
        <p14:creationId xmlns:p14="http://schemas.microsoft.com/office/powerpoint/2010/main" val="219349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noProof="0" dirty="0" smtClean="0"/>
              <a:t>MRV</a:t>
            </a:r>
            <a:r>
              <a:rPr lang="en-US" baseline="0" noProof="0" dirty="0" smtClean="0"/>
              <a:t> is an essential component of the REDD+ mechanism, not only to ensure transparency of the system, but also to be able to reward countries for their efforts in reducing emissions. Accurate and reliable measurements of forest carbon stocks and changes are needed to report emission reductions.</a:t>
            </a:r>
          </a:p>
          <a:p>
            <a:pPr marL="0" indent="0">
              <a:buFontTx/>
              <a:buNone/>
            </a:pPr>
            <a:endParaRPr lang="en-US" baseline="0" noProof="0" dirty="0" smtClean="0"/>
          </a:p>
          <a:p>
            <a:pPr marL="171450" indent="-171450">
              <a:buFontTx/>
              <a:buChar char="-"/>
            </a:pPr>
            <a:r>
              <a:rPr lang="en-US" sz="2000" dirty="0" smtClean="0"/>
              <a:t>What needs to be measured / estimated to calculate emission reductions:</a:t>
            </a:r>
          </a:p>
          <a:p>
            <a:pPr lvl="1" fontAlgn="auto">
              <a:lnSpc>
                <a:spcPct val="100000"/>
              </a:lnSpc>
              <a:spcAft>
                <a:spcPts val="0"/>
              </a:spcAft>
              <a:defRPr/>
            </a:pPr>
            <a:r>
              <a:rPr lang="en-US" sz="1800" dirty="0" smtClean="0"/>
              <a:t>- Actual GHG emissions and removals from forests</a:t>
            </a:r>
          </a:p>
          <a:p>
            <a:pPr lvl="1" fontAlgn="auto">
              <a:lnSpc>
                <a:spcPct val="100000"/>
              </a:lnSpc>
              <a:spcAft>
                <a:spcPts val="0"/>
              </a:spcAft>
              <a:defRPr/>
            </a:pPr>
            <a:r>
              <a:rPr lang="en-US" sz="1800" dirty="0" smtClean="0"/>
              <a:t>- Reference levels with the same coverage of emissions and removals, in order to estimate achieved emissions reductions</a:t>
            </a:r>
          </a:p>
          <a:p>
            <a:pPr lvl="1" fontAlgn="auto">
              <a:lnSpc>
                <a:spcPct val="100000"/>
              </a:lnSpc>
              <a:spcAft>
                <a:spcPts val="0"/>
              </a:spcAft>
              <a:defRPr/>
            </a:pPr>
            <a:endParaRPr lang="en-US" sz="1800" dirty="0" smtClean="0"/>
          </a:p>
          <a:p>
            <a:pPr marL="171450" indent="-171450">
              <a:buFontTx/>
              <a:buChar char="-"/>
            </a:pPr>
            <a:r>
              <a:rPr lang="en-US" baseline="0" noProof="0" dirty="0" smtClean="0"/>
              <a:t>A robust and transparent national forest-monitoring system is needed in order to obtain the essential measurements on forest cover and carbon change.</a:t>
            </a:r>
            <a:endParaRPr lang="en-US" noProof="0" dirty="0" smtClean="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6</a:t>
            </a:fld>
            <a:endParaRPr lang="en-GB" dirty="0"/>
          </a:p>
        </p:txBody>
      </p:sp>
    </p:spTree>
    <p:extLst>
      <p:ext uri="{BB962C8B-B14F-4D97-AF65-F5344CB8AC3E}">
        <p14:creationId xmlns:p14="http://schemas.microsoft.com/office/powerpoint/2010/main" val="26610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b="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7</a:t>
            </a:fld>
            <a:endParaRPr lang="en-GB" dirty="0"/>
          </a:p>
        </p:txBody>
      </p:sp>
    </p:spTree>
    <p:extLst>
      <p:ext uri="{BB962C8B-B14F-4D97-AF65-F5344CB8AC3E}">
        <p14:creationId xmlns:p14="http://schemas.microsoft.com/office/powerpoint/2010/main" val="247814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methodological guidance for</a:t>
            </a:r>
            <a:r>
              <a:rPr lang="en-US" dirty="0" smtClean="0"/>
              <a:t> establishing national forest-monitoring systems, coming </a:t>
            </a:r>
            <a:r>
              <a:rPr lang="en-US" b="0" dirty="0" smtClean="0"/>
              <a:t>from Decision </a:t>
            </a:r>
            <a:r>
              <a:rPr lang="en-US" b="0" baseline="0" dirty="0" smtClean="0"/>
              <a:t>4/</a:t>
            </a:r>
            <a:r>
              <a:rPr lang="en-US" b="0" dirty="0" smtClean="0"/>
              <a:t> CP.15 (UNFCCC</a:t>
            </a:r>
            <a:r>
              <a:rPr lang="en-US" b="0" baseline="0" dirty="0" smtClean="0"/>
              <a:t> 2009).</a:t>
            </a:r>
            <a:endParaRPr lang="en-US" b="0" dirty="0" smtClean="0"/>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n-GB" dirty="0"/>
          </a:p>
        </p:txBody>
      </p:sp>
    </p:spTree>
    <p:extLst>
      <p:ext uri="{BB962C8B-B14F-4D97-AF65-F5344CB8AC3E}">
        <p14:creationId xmlns:p14="http://schemas.microsoft.com/office/powerpoint/2010/main" val="396599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Arial" pitchFamily="34" charset="0"/>
              <a:buNone/>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9</a:t>
            </a:fld>
            <a:endParaRPr lang="en-GB" dirty="0"/>
          </a:p>
        </p:txBody>
      </p:sp>
    </p:spTree>
    <p:extLst>
      <p:ext uri="{BB962C8B-B14F-4D97-AF65-F5344CB8AC3E}">
        <p14:creationId xmlns:p14="http://schemas.microsoft.com/office/powerpoint/2010/main" val="190144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171450" indent="-171450">
              <a:buFontTx/>
              <a:buChar char="-"/>
            </a:pPr>
            <a:r>
              <a:rPr lang="en-US" baseline="0" dirty="0" smtClean="0"/>
              <a:t>UN-REDD outlines two simultaneous functions of the national forest-monitoring system:</a:t>
            </a:r>
          </a:p>
          <a:p>
            <a:pPr marL="171450" indent="-171450">
              <a:buFontTx/>
              <a:buChar cha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Monitoring function refers to a domestic tool that allows countries to assess a broad range of forest information, it encompasses both REDD+ specific and non-REDD+ specific needs (more than only carbon). REDD+ specific needs include monitoring of REDD+ demonstration activities in phase 2 and monitoring of the performance of national REDD+ polices and measures in phase 3. Many forest-related monitoring tools already exist; it is important to build on existing tools and to harmonize existing and new tools for forest monitoring for REDD+.</a:t>
            </a:r>
          </a:p>
          <a:p>
            <a:pPr lvl="1">
              <a:buFont typeface="Arial" pitchFamily="34" charset="0"/>
              <a:buChar char="•"/>
            </a:pPr>
            <a:endParaRPr lang="en-US" baseline="0" dirty="0" smtClean="0"/>
          </a:p>
          <a:p>
            <a:pPr lvl="1">
              <a:buFont typeface="Arial" pitchFamily="34" charset="0"/>
              <a:buChar char="•"/>
            </a:pPr>
            <a:r>
              <a:rPr lang="en-US" baseline="0" dirty="0" smtClean="0"/>
              <a:t> MRV function refers to the estimation and international reporting of national-scale forest emission and removals for REDD+.</a:t>
            </a:r>
            <a:br>
              <a:rPr lang="en-US" baseline="0" dirty="0" smtClean="0"/>
            </a:br>
            <a:r>
              <a:rPr lang="en-US" baseline="0" dirty="0" smtClean="0"/>
              <a:t>The function’s satellite land monitoring system (for producing activity data) and a national forest inventory (</a:t>
            </a:r>
            <a:r>
              <a:rPr lang="en-US" sz="1200" dirty="0" smtClean="0"/>
              <a:t>suitable for measuring forest carbon stocks and stock changes associated with REDD+ activities</a:t>
            </a:r>
            <a:r>
              <a:rPr lang="en-US" baseline="0" dirty="0" smtClean="0"/>
              <a:t>) are used to provide inputs for the GHG inventory to report on anthropogenic forest-related GHG emissions and removals to the UNFCCC.</a:t>
            </a:r>
          </a:p>
          <a:p>
            <a:pPr lvl="1">
              <a:buFont typeface="Arial"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It may not be cost effective to establish a formal national forest inventory (NFI), and existing NFIs may not be suitable for REDD+ monitoring. The issues are elaborated in MGD section 2.1. http://www.gfoi.org/methods-guidance-documentation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lvl="0" indent="-171450">
              <a:buFontTx/>
              <a:buChar char="-"/>
            </a:pPr>
            <a:r>
              <a:rPr lang="en-US" baseline="0" dirty="0" smtClean="0"/>
              <a:t>Monitoring tools of the monitoring function are used to perform the measurements that are needed within the MRV function and these functions should be well harmonized with each other.</a:t>
            </a:r>
          </a:p>
          <a:p>
            <a:pPr marL="171450" lvl="0" indent="-171450">
              <a:buFontTx/>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Source: UN-REDD 2013.</a:t>
            </a:r>
            <a:endParaRPr lang="en-US" dirty="0" smtClean="0"/>
          </a:p>
          <a:p>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10</a:t>
            </a:fld>
            <a:endParaRPr lang="en-GB" dirty="0"/>
          </a:p>
        </p:txBody>
      </p:sp>
    </p:spTree>
    <p:extLst>
      <p:ext uri="{BB962C8B-B14F-4D97-AF65-F5344CB8AC3E}">
        <p14:creationId xmlns:p14="http://schemas.microsoft.com/office/powerpoint/2010/main" val="372256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1.2 Framework for building national forest-monitoring systems for REDD+</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2" name="Chevron 11"/>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unfccc.int/resource/docs/2013/cop19/eng/10a01.pdf#page=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unredd.net/index.php?option=com_docman&amp;task=doc_download&amp;gid=10305&amp;Itemid=53" TargetMode="External"/><Relationship Id="rId5" Type="http://schemas.openxmlformats.org/officeDocument/2006/relationships/hyperlink" Target="http://unfccc.int/resource/docs/2009/cop15/eng/11a01.pdf#page=11" TargetMode="External"/><Relationship Id="rId4" Type="http://schemas.openxmlformats.org/officeDocument/2006/relationships/hyperlink" Target="http://unfccc.int/resource/docs/2010/cop16/eng/07a01.pdf#page=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fpri.affrc.go.jp/redd-rdc/en/reference/cookbook.html" TargetMode="External"/><Relationship Id="rId2" Type="http://schemas.openxmlformats.org/officeDocument/2006/relationships/hyperlink" Target="http://www.fcmcglobal.org/documents/mrvmanual/MRV_Manual.pdf" TargetMode="External"/><Relationship Id="rId1" Type="http://schemas.openxmlformats.org/officeDocument/2006/relationships/slideLayout" Target="../slideLayouts/slideLayout2.xml"/><Relationship Id="rId5" Type="http://schemas.openxmlformats.org/officeDocument/2006/relationships/hyperlink" Target="http://unfccc.int/resource/docs/2009/tp/01.pdf" TargetMode="External"/><Relationship Id="rId4" Type="http://schemas.openxmlformats.org/officeDocument/2006/relationships/hyperlink" Target="http://princes.3cdn.net/8453c17981d0ae3cc8_q0m6vsqxd.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r>
              <a:rPr lang="en-US" sz="2800" dirty="0"/>
              <a:t>Module </a:t>
            </a:r>
            <a:r>
              <a:rPr lang="en-US" sz="2800" dirty="0" smtClean="0"/>
              <a:t>1.2 Framework </a:t>
            </a:r>
            <a:r>
              <a:rPr lang="en-US" sz="2800" dirty="0"/>
              <a:t>for building national </a:t>
            </a:r>
            <a:r>
              <a:rPr lang="en-US" sz="2800" dirty="0" smtClean="0"/>
              <a:t>forest-monitoring </a:t>
            </a:r>
            <a:r>
              <a:rPr lang="en-US" sz="2800" dirty="0"/>
              <a:t>systems for REDD+</a:t>
            </a:r>
          </a:p>
        </p:txBody>
      </p:sp>
      <p:sp>
        <p:nvSpPr>
          <p:cNvPr id="7" name="Tijdelijke aanduiding voor tekst 6"/>
          <p:cNvSpPr>
            <a:spLocks noGrp="1"/>
          </p:cNvSpPr>
          <p:nvPr>
            <p:ph type="body" sz="quarter" idx="10"/>
          </p:nvPr>
        </p:nvSpPr>
        <p:spPr>
          <a:xfrm>
            <a:off x="421198" y="1674421"/>
            <a:ext cx="5611467" cy="3921859"/>
          </a:xfrm>
        </p:spPr>
        <p:txBody>
          <a:bodyPr/>
          <a:lstStyle/>
          <a:p>
            <a:pPr>
              <a:lnSpc>
                <a:spcPct val="100000"/>
              </a:lnSpc>
              <a:buNone/>
            </a:pPr>
            <a:r>
              <a:rPr lang="en-US" sz="1600" i="1" dirty="0" smtClean="0"/>
              <a:t>Module developers:</a:t>
            </a:r>
          </a:p>
          <a:p>
            <a:pPr lvl="1" indent="-531813">
              <a:lnSpc>
                <a:spcPct val="100000"/>
              </a:lnSpc>
              <a:buNone/>
            </a:pPr>
            <a:r>
              <a:rPr lang="en-US" sz="1400" dirty="0" smtClean="0"/>
              <a:t>Erika Romijn, Wageningen University</a:t>
            </a:r>
          </a:p>
          <a:p>
            <a:pPr lvl="1" indent="-531813">
              <a:lnSpc>
                <a:spcPct val="100000"/>
              </a:lnSpc>
              <a:buNone/>
            </a:pPr>
            <a:r>
              <a:rPr lang="en-US" sz="1400" dirty="0" smtClean="0"/>
              <a:t>Martin Herold, Wageningen University</a:t>
            </a:r>
          </a:p>
          <a:p>
            <a:pPr lvl="1" indent="-531813">
              <a:lnSpc>
                <a:spcPct val="100000"/>
              </a:lnSpc>
              <a:buNone/>
            </a:pPr>
            <a:r>
              <a:rPr lang="en-US" sz="1400" dirty="0" smtClean="0"/>
              <a:t>Brice Mora, Wageningen University</a:t>
            </a:r>
          </a:p>
          <a:p>
            <a:pPr>
              <a:lnSpc>
                <a:spcPct val="100000"/>
              </a:lnSpc>
              <a:buNone/>
            </a:pPr>
            <a:r>
              <a:rPr lang="en-US" sz="1600" i="1" dirty="0" smtClean="0"/>
              <a:t>After the course the participants should be able to:</a:t>
            </a:r>
          </a:p>
          <a:p>
            <a:pPr lvl="0">
              <a:lnSpc>
                <a:spcPct val="100000"/>
              </a:lnSpc>
              <a:buFont typeface="Arial" pitchFamily="34" charset="0"/>
              <a:buChar char="•"/>
            </a:pPr>
            <a:r>
              <a:rPr lang="en-GB" sz="1600" dirty="0" smtClean="0"/>
              <a:t>Understand the needs and priorities of a national REDD+ policy and implementation strategy</a:t>
            </a:r>
          </a:p>
          <a:p>
            <a:pPr>
              <a:lnSpc>
                <a:spcPct val="100000"/>
              </a:lnSpc>
              <a:buFont typeface="Arial" pitchFamily="34" charset="0"/>
              <a:buChar char="•"/>
            </a:pPr>
            <a:r>
              <a:rPr lang="en-US" sz="1600" dirty="0" smtClean="0"/>
              <a:t>Assess and characterize current forest monitoring and reporting capacities taking national circumstances into account</a:t>
            </a:r>
            <a:endParaRPr lang="nl-NL" sz="1600" dirty="0" smtClean="0"/>
          </a:p>
          <a:p>
            <a:pPr lvl="0">
              <a:lnSpc>
                <a:spcPct val="100000"/>
              </a:lnSpc>
              <a:buFont typeface="Arial" pitchFamily="34" charset="0"/>
              <a:buChar char="•"/>
            </a:pPr>
            <a:r>
              <a:rPr lang="en-GB" sz="1600" dirty="0" smtClean="0"/>
              <a:t>Develop a roadmap for building sustained in-country capacities for REDD+ MRV</a:t>
            </a:r>
            <a:endParaRPr lang="nl-NL" sz="1600" dirty="0"/>
          </a:p>
        </p:txBody>
      </p:sp>
      <p:pic>
        <p:nvPicPr>
          <p:cNvPr id="8" name="Picture 1" descr="C:\Users\Eigenaar\Documents\WUR_GOFC_GOLD\Training material GOFC-GOLD\Images ppts\Selected Pics\8.JPG"/>
          <p:cNvPicPr>
            <a:picLocks noChangeAspect="1" noChangeArrowheads="1"/>
          </p:cNvPicPr>
          <p:nvPr/>
        </p:nvPicPr>
        <p:blipFill>
          <a:blip r:embed="rId3" cstate="print"/>
          <a:srcRect/>
          <a:stretch>
            <a:fillRect/>
          </a:stretch>
        </p:blipFill>
        <p:spPr bwMode="auto">
          <a:xfrm>
            <a:off x="6132938" y="3353226"/>
            <a:ext cx="2797307" cy="2101932"/>
          </a:xfrm>
          <a:prstGeom prst="rect">
            <a:avLst/>
          </a:prstGeom>
          <a:noFill/>
        </p:spPr>
      </p:pic>
      <p:pic>
        <p:nvPicPr>
          <p:cNvPr id="9" name="Afbeelding 5" descr="landsat 5.jpg"/>
          <p:cNvPicPr>
            <a:picLocks noChangeAspect="1"/>
          </p:cNvPicPr>
          <p:nvPr/>
        </p:nvPicPr>
        <p:blipFill>
          <a:blip r:embed="rId4" cstate="print"/>
          <a:stretch>
            <a:fillRect/>
          </a:stretch>
        </p:blipFill>
        <p:spPr>
          <a:xfrm>
            <a:off x="7433952" y="1708786"/>
            <a:ext cx="1488373" cy="1488373"/>
          </a:xfrm>
          <a:prstGeom prst="rect">
            <a:avLst/>
          </a:prstGeom>
        </p:spPr>
      </p:pic>
      <p:sp>
        <p:nvSpPr>
          <p:cNvPr id="21" name="Rectangle 20"/>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22" name="Picture 21"/>
          <p:cNvPicPr>
            <a:picLocks/>
          </p:cNvPicPr>
          <p:nvPr/>
        </p:nvPicPr>
        <p:blipFill rotWithShape="1">
          <a:blip r:embed="rId5"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23" name="Picture 22" descr="GOFC-Gold Tray cover only 2010_200dpi"/>
          <p:cNvPicPr/>
          <p:nvPr/>
        </p:nvPicPr>
        <p:blipFill>
          <a:blip r:embed="rId6"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24" name="Afbeelding 11" descr="logo_WB FCPF.gif"/>
          <p:cNvPicPr>
            <a:picLocks noChangeAspect="1"/>
          </p:cNvPicPr>
          <p:nvPr/>
        </p:nvPicPr>
        <p:blipFill>
          <a:blip r:embed="rId7" cstate="print"/>
          <a:stretch>
            <a:fillRect/>
          </a:stretch>
        </p:blipFill>
        <p:spPr>
          <a:xfrm>
            <a:off x="6022523" y="5994951"/>
            <a:ext cx="972687" cy="710810"/>
          </a:xfrm>
          <a:prstGeom prst="rect">
            <a:avLst/>
          </a:prstGeom>
        </p:spPr>
      </p:pic>
      <p:cxnSp>
        <p:nvCxnSpPr>
          <p:cNvPr id="25"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7248091" y="5439460"/>
            <a:ext cx="1614077"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smtClean="0">
                <a:latin typeface="Verdana" pitchFamily="34" charset="0"/>
              </a:rPr>
              <a:t>May </a:t>
            </a:r>
            <a:r>
              <a:rPr lang="en-GB" sz="1200" dirty="0" smtClean="0">
                <a:latin typeface="Verdana" pitchFamily="34" charset="0"/>
              </a:rPr>
              <a:t>2015 </a:t>
            </a:r>
          </a:p>
        </p:txBody>
      </p:sp>
      <p:pic>
        <p:nvPicPr>
          <p:cNvPr id="13" name="Picture 12"/>
          <p:cNvPicPr>
            <a:picLocks noChangeAspect="1"/>
          </p:cNvPicPr>
          <p:nvPr/>
        </p:nvPicPr>
        <p:blipFill>
          <a:blip r:embed="rId8"/>
          <a:stretch>
            <a:fillRect/>
          </a:stretch>
        </p:blipFill>
        <p:spPr>
          <a:xfrm>
            <a:off x="7363042" y="6080676"/>
            <a:ext cx="1499126" cy="440638"/>
          </a:xfrm>
          <a:prstGeom prst="rect">
            <a:avLst/>
          </a:prstGeom>
          <a:ln>
            <a:solidFill>
              <a:srgbClr val="000000"/>
            </a:solidFill>
          </a:ln>
        </p:spPr>
      </p:pic>
      <p:sp>
        <p:nvSpPr>
          <p:cNvPr id="14" name="Rectangle 13"/>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r>
              <a:rPr lang="en-US" dirty="0" smtClean="0">
                <a:solidFill>
                  <a:srgbClr val="005172"/>
                </a:solidFill>
              </a:rPr>
              <a:t>Link between REDD+ MRV and national forest-monitoring systems</a:t>
            </a:r>
            <a:endParaRPr lang="nl-NL" dirty="0"/>
          </a:p>
        </p:txBody>
      </p:sp>
      <p:sp>
        <p:nvSpPr>
          <p:cNvPr id="4" name="Tijdelijke aanduiding voor tekst 2"/>
          <p:cNvSpPr>
            <a:spLocks noGrp="1"/>
          </p:cNvSpPr>
          <p:nvPr>
            <p:ph type="body" sz="quarter" idx="10"/>
          </p:nvPr>
        </p:nvSpPr>
        <p:spPr>
          <a:xfrm>
            <a:off x="4667534" y="1733267"/>
            <a:ext cx="4476466" cy="3889612"/>
          </a:xfrm>
        </p:spPr>
        <p:txBody>
          <a:bodyPr/>
          <a:lstStyle/>
          <a:p>
            <a:pPr>
              <a:buNone/>
            </a:pPr>
            <a:r>
              <a:rPr lang="en-US" sz="1800" dirty="0" smtClean="0"/>
              <a:t>2 simultaneous functions of NFMS:</a:t>
            </a:r>
          </a:p>
          <a:p>
            <a:pPr marL="355600" lvl="1" indent="-355600">
              <a:buSzPct val="140000"/>
              <a:buFont typeface="Wingdings" pitchFamily="2" charset="2"/>
              <a:buChar char="§"/>
            </a:pPr>
            <a:r>
              <a:rPr lang="en-US" sz="1800" b="1" dirty="0" smtClean="0"/>
              <a:t>Monitoring function</a:t>
            </a:r>
          </a:p>
          <a:p>
            <a:pPr marL="531813" lvl="2" indent="-176213"/>
            <a:r>
              <a:rPr lang="en-US" sz="1600" dirty="0" smtClean="0"/>
              <a:t>More than assessment of only carbon</a:t>
            </a:r>
          </a:p>
          <a:p>
            <a:pPr marL="531813" lvl="2" indent="-176213"/>
            <a:r>
              <a:rPr lang="en-US" sz="1600" dirty="0" smtClean="0"/>
              <a:t>Harmonization of existing and new forest-monitoring tools important</a:t>
            </a:r>
          </a:p>
          <a:p>
            <a:pPr marL="531813" lvl="2" indent="-176213"/>
            <a:r>
              <a:rPr lang="en-US" sz="1600" dirty="0" smtClean="0"/>
              <a:t>Should be well harmonized with development of MRV capacities</a:t>
            </a:r>
          </a:p>
          <a:p>
            <a:pPr marL="355600" lvl="1" indent="-355600">
              <a:buSzPct val="140000"/>
              <a:buFont typeface="Wingdings" pitchFamily="2" charset="2"/>
              <a:buChar char="§"/>
            </a:pPr>
            <a:r>
              <a:rPr lang="en-US" sz="1800" b="1" dirty="0" smtClean="0"/>
              <a:t>MRV function</a:t>
            </a:r>
          </a:p>
          <a:p>
            <a:endParaRPr lang="nl-NL" dirty="0"/>
          </a:p>
        </p:txBody>
      </p:sp>
      <p:pic>
        <p:nvPicPr>
          <p:cNvPr id="5" name="Picture 2"/>
          <p:cNvPicPr>
            <a:picLocks noChangeAspect="1" noChangeArrowheads="1"/>
          </p:cNvPicPr>
          <p:nvPr/>
        </p:nvPicPr>
        <p:blipFill>
          <a:blip r:embed="rId3" cstate="print"/>
          <a:srcRect l="25069" t="29478" r="40316" b="21082"/>
          <a:stretch>
            <a:fillRect/>
          </a:stretch>
        </p:blipFill>
        <p:spPr bwMode="auto">
          <a:xfrm>
            <a:off x="245661" y="1746916"/>
            <a:ext cx="4394578" cy="3528980"/>
          </a:xfrm>
          <a:prstGeom prst="rect">
            <a:avLst/>
          </a:prstGeom>
          <a:noFill/>
          <a:ln w="9525">
            <a:noFill/>
            <a:miter lim="800000"/>
            <a:headEnd/>
            <a:tailEnd/>
          </a:ln>
        </p:spPr>
      </p:pic>
      <p:sp>
        <p:nvSpPr>
          <p:cNvPr id="6" name="Rechthoek 5"/>
          <p:cNvSpPr/>
          <p:nvPr/>
        </p:nvSpPr>
        <p:spPr>
          <a:xfrm>
            <a:off x="574192" y="5346087"/>
            <a:ext cx="2208746" cy="338554"/>
          </a:xfrm>
          <a:prstGeom prst="rect">
            <a:avLst/>
          </a:prstGeom>
        </p:spPr>
        <p:txBody>
          <a:bodyPr wrap="none">
            <a:spAutoFit/>
          </a:bodyPr>
          <a:lstStyle/>
          <a:p>
            <a:r>
              <a:rPr lang="de-DE" sz="1600" dirty="0" smtClean="0">
                <a:solidFill>
                  <a:schemeClr val="accent6"/>
                </a:solidFill>
              </a:rPr>
              <a:t>Source: UN-REDD, 2013.</a:t>
            </a:r>
            <a:endParaRPr lang="de-DE" sz="1600"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r>
              <a:rPr lang="en-GB" dirty="0"/>
              <a:t>Multiple benefits of a national </a:t>
            </a:r>
            <a:r>
              <a:rPr lang="en-GB" dirty="0" smtClean="0"/>
              <a:t>forest-monitoring system (NFMS)</a:t>
            </a:r>
            <a:endParaRPr lang="en-GB" dirty="0"/>
          </a:p>
        </p:txBody>
      </p:sp>
      <p:sp>
        <p:nvSpPr>
          <p:cNvPr id="3" name="Text Placeholder 2"/>
          <p:cNvSpPr>
            <a:spLocks noGrp="1"/>
          </p:cNvSpPr>
          <p:nvPr>
            <p:ph type="body" sz="quarter" idx="10"/>
          </p:nvPr>
        </p:nvSpPr>
        <p:spPr>
          <a:xfrm>
            <a:off x="421200" y="1698171"/>
            <a:ext cx="8521188" cy="4226678"/>
          </a:xfrm>
        </p:spPr>
        <p:txBody>
          <a:bodyPr/>
          <a:lstStyle/>
          <a:p>
            <a:pPr marL="457200" indent="-457200">
              <a:buSzPct val="100000"/>
              <a:buAutoNum type="arabicPeriod"/>
            </a:pPr>
            <a:r>
              <a:rPr lang="en-GB" dirty="0" smtClean="0"/>
              <a:t>Address </a:t>
            </a:r>
            <a:r>
              <a:rPr lang="en-GB" dirty="0"/>
              <a:t>domestic and international monitoring </a:t>
            </a:r>
            <a:r>
              <a:rPr lang="en-GB" dirty="0" smtClean="0"/>
              <a:t>needs:</a:t>
            </a:r>
          </a:p>
          <a:p>
            <a:pPr lvl="1"/>
            <a:r>
              <a:rPr lang="en-GB" sz="2000" dirty="0"/>
              <a:t>Keep track of a country’s forest </a:t>
            </a:r>
            <a:r>
              <a:rPr lang="en-GB" sz="2000" dirty="0" smtClean="0"/>
              <a:t>resources—forest </a:t>
            </a:r>
            <a:r>
              <a:rPr lang="en-GB" sz="2000" dirty="0"/>
              <a:t>area, number of trees planted, ecosystem types, etc.</a:t>
            </a:r>
          </a:p>
          <a:p>
            <a:pPr lvl="1"/>
            <a:r>
              <a:rPr lang="en-GB" sz="2000" dirty="0"/>
              <a:t>Monitor water resources and quality</a:t>
            </a:r>
          </a:p>
          <a:p>
            <a:pPr lvl="1"/>
            <a:r>
              <a:rPr lang="en-GB" sz="2000" dirty="0"/>
              <a:t>Monitor biodiversity conservation</a:t>
            </a:r>
          </a:p>
          <a:p>
            <a:pPr lvl="1"/>
            <a:r>
              <a:rPr lang="en-GB" sz="2000" dirty="0"/>
              <a:t>Monitor land rights / use </a:t>
            </a:r>
            <a:r>
              <a:rPr lang="en-GB" sz="2000" dirty="0" smtClean="0"/>
              <a:t>NFMS for </a:t>
            </a:r>
            <a:r>
              <a:rPr lang="en-GB" sz="2000" dirty="0"/>
              <a:t>land </a:t>
            </a:r>
            <a:r>
              <a:rPr lang="en-GB" sz="2000" dirty="0" smtClean="0"/>
              <a:t>tenure</a:t>
            </a:r>
            <a:endParaRPr lang="en-GB" sz="2000" dirty="0"/>
          </a:p>
          <a:p>
            <a:pPr marL="457200" indent="-457200">
              <a:buSzPct val="100000"/>
              <a:buAutoNum type="arabicPeriod"/>
            </a:pPr>
            <a:r>
              <a:rPr lang="en-GB" dirty="0" smtClean="0"/>
              <a:t>Assess countries REDD+ policies and measures:</a:t>
            </a:r>
            <a:endParaRPr lang="en-GB" dirty="0"/>
          </a:p>
          <a:p>
            <a:pPr lvl="1"/>
            <a:r>
              <a:rPr lang="en-GB" sz="2000" dirty="0" smtClean="0"/>
              <a:t>MRV for REDD+: MRV is only one part of a national forest-monitoring system!</a:t>
            </a:r>
          </a:p>
          <a:p>
            <a:endParaRPr lang="en-GB" dirty="0"/>
          </a:p>
        </p:txBody>
      </p:sp>
    </p:spTree>
    <p:extLst>
      <p:ext uri="{BB962C8B-B14F-4D97-AF65-F5344CB8AC3E}">
        <p14:creationId xmlns:p14="http://schemas.microsoft.com/office/powerpoint/2010/main" val="378119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 name="Group 39"/>
          <p:cNvGrpSpPr/>
          <p:nvPr/>
        </p:nvGrpSpPr>
        <p:grpSpPr>
          <a:xfrm>
            <a:off x="7782950" y="1405954"/>
            <a:ext cx="936104" cy="4248472"/>
            <a:chOff x="7956376" y="1124744"/>
            <a:chExt cx="936104" cy="4608512"/>
          </a:xfrm>
        </p:grpSpPr>
        <p:sp>
          <p:nvSpPr>
            <p:cNvPr id="41" name="Rounded Rectangle 40"/>
            <p:cNvSpPr/>
            <p:nvPr/>
          </p:nvSpPr>
          <p:spPr>
            <a:xfrm>
              <a:off x="7956376" y="1124744"/>
              <a:ext cx="936104" cy="460851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42" name="TextBox 41"/>
            <p:cNvSpPr txBox="1"/>
            <p:nvPr/>
          </p:nvSpPr>
          <p:spPr>
            <a:xfrm rot="16200000">
              <a:off x="6509997" y="3128422"/>
              <a:ext cx="4121424" cy="553998"/>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REDD+ performance (national)</a:t>
              </a:r>
            </a:p>
            <a:p>
              <a:pPr>
                <a:lnSpc>
                  <a:spcPts val="1800"/>
                </a:lnSpc>
              </a:pPr>
              <a:r>
                <a:rPr lang="en-GB" sz="1400" b="1" dirty="0" smtClean="0">
                  <a:latin typeface="Verdana" pitchFamily="34" charset="0"/>
                </a:rPr>
                <a:t>International technical assessment </a:t>
              </a:r>
              <a:endParaRPr lang="en-US" sz="1400" b="1" dirty="0" smtClean="0">
                <a:latin typeface="Verdana" pitchFamily="34" charset="0"/>
              </a:endParaRPr>
            </a:p>
          </p:txBody>
        </p:sp>
      </p:grpSp>
      <p:grpSp>
        <p:nvGrpSpPr>
          <p:cNvPr id="4" name="Group 3"/>
          <p:cNvGrpSpPr/>
          <p:nvPr/>
        </p:nvGrpSpPr>
        <p:grpSpPr>
          <a:xfrm>
            <a:off x="3246446" y="2990131"/>
            <a:ext cx="4752528" cy="1656183"/>
            <a:chOff x="3419872" y="3068961"/>
            <a:chExt cx="4752528" cy="1656183"/>
          </a:xfrm>
        </p:grpSpPr>
        <p:sp>
          <p:nvSpPr>
            <p:cNvPr id="5" name="Trapezoid 4"/>
            <p:cNvSpPr/>
            <p:nvPr/>
          </p:nvSpPr>
          <p:spPr>
            <a:xfrm rot="16200000">
              <a:off x="5472100" y="1016733"/>
              <a:ext cx="648072"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9" name="Trapezoid 8"/>
            <p:cNvSpPr/>
            <p:nvPr/>
          </p:nvSpPr>
          <p:spPr>
            <a:xfrm rot="16200000">
              <a:off x="5472100" y="2024844"/>
              <a:ext cx="648072"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16" name="Down Arrow 15"/>
            <p:cNvSpPr/>
            <p:nvPr/>
          </p:nvSpPr>
          <p:spPr>
            <a:xfrm>
              <a:off x="5769079" y="3726381"/>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17" name="Down Arrow 16"/>
            <p:cNvSpPr/>
            <p:nvPr/>
          </p:nvSpPr>
          <p:spPr>
            <a:xfrm>
              <a:off x="3779912" y="3717588"/>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sp>
        <p:nvSpPr>
          <p:cNvPr id="2" name="Title 1"/>
          <p:cNvSpPr>
            <a:spLocks noGrp="1"/>
          </p:cNvSpPr>
          <p:nvPr>
            <p:ph type="title"/>
          </p:nvPr>
        </p:nvSpPr>
        <p:spPr>
          <a:xfrm>
            <a:off x="491642" y="230188"/>
            <a:ext cx="8442796" cy="840125"/>
          </a:xfrm>
        </p:spPr>
        <p:txBody>
          <a:bodyPr/>
          <a:lstStyle/>
          <a:p>
            <a:r>
              <a:rPr lang="en-GB" dirty="0"/>
              <a:t>Framework for national REDD+ monitoring</a:t>
            </a:r>
          </a:p>
        </p:txBody>
      </p:sp>
      <p:sp>
        <p:nvSpPr>
          <p:cNvPr id="11" name="TextBox 10"/>
          <p:cNvSpPr txBox="1"/>
          <p:nvPr/>
        </p:nvSpPr>
        <p:spPr>
          <a:xfrm>
            <a:off x="642545" y="5836167"/>
            <a:ext cx="623889"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Past</a:t>
            </a:r>
          </a:p>
        </p:txBody>
      </p:sp>
      <p:sp>
        <p:nvSpPr>
          <p:cNvPr id="12" name="TextBox 11"/>
          <p:cNvSpPr txBox="1"/>
          <p:nvPr/>
        </p:nvSpPr>
        <p:spPr>
          <a:xfrm>
            <a:off x="3045105" y="5842139"/>
            <a:ext cx="950901"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Current</a:t>
            </a:r>
          </a:p>
        </p:txBody>
      </p:sp>
      <p:sp>
        <p:nvSpPr>
          <p:cNvPr id="13" name="TextBox 12"/>
          <p:cNvSpPr txBox="1"/>
          <p:nvPr/>
        </p:nvSpPr>
        <p:spPr>
          <a:xfrm>
            <a:off x="7413613" y="5836167"/>
            <a:ext cx="848309"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Future</a:t>
            </a:r>
          </a:p>
        </p:txBody>
      </p:sp>
      <p:grpSp>
        <p:nvGrpSpPr>
          <p:cNvPr id="6" name="Group 2"/>
          <p:cNvGrpSpPr/>
          <p:nvPr/>
        </p:nvGrpSpPr>
        <p:grpSpPr>
          <a:xfrm>
            <a:off x="525988" y="3152582"/>
            <a:ext cx="4131512" cy="1331276"/>
            <a:chOff x="699414" y="3231412"/>
            <a:chExt cx="4131512" cy="1331276"/>
          </a:xfrm>
        </p:grpSpPr>
        <p:sp>
          <p:nvSpPr>
            <p:cNvPr id="10" name="TextBox 9"/>
            <p:cNvSpPr txBox="1"/>
            <p:nvPr/>
          </p:nvSpPr>
          <p:spPr>
            <a:xfrm>
              <a:off x="699414" y="3231412"/>
              <a:ext cx="2861681"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National forest monitoring</a:t>
              </a:r>
              <a:endParaRPr lang="en-US" sz="1400" b="1" dirty="0" smtClean="0">
                <a:latin typeface="Verdana" pitchFamily="34" charset="0"/>
              </a:endParaRPr>
            </a:p>
          </p:txBody>
        </p:sp>
        <p:sp>
          <p:nvSpPr>
            <p:cNvPr id="14" name="TextBox 13"/>
            <p:cNvSpPr txBox="1"/>
            <p:nvPr/>
          </p:nvSpPr>
          <p:spPr>
            <a:xfrm>
              <a:off x="699414" y="4239523"/>
              <a:ext cx="4131512" cy="323165"/>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National GHG inventory (IPCC GPG)</a:t>
              </a:r>
              <a:endParaRPr lang="en-US" sz="1400" b="1" dirty="0" smtClean="0">
                <a:latin typeface="Verdana" pitchFamily="34" charset="0"/>
              </a:endParaRPr>
            </a:p>
          </p:txBody>
        </p:sp>
        <p:sp>
          <p:nvSpPr>
            <p:cNvPr id="15" name="Down Arrow 14"/>
            <p:cNvSpPr/>
            <p:nvPr/>
          </p:nvSpPr>
          <p:spPr>
            <a:xfrm>
              <a:off x="1547664" y="371703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grpSp>
        <p:nvGrpSpPr>
          <p:cNvPr id="8" name="Group 5"/>
          <p:cNvGrpSpPr/>
          <p:nvPr/>
        </p:nvGrpSpPr>
        <p:grpSpPr>
          <a:xfrm>
            <a:off x="942190" y="1621978"/>
            <a:ext cx="1368989" cy="1216152"/>
            <a:chOff x="1115616" y="1700808"/>
            <a:chExt cx="1368989" cy="1216152"/>
          </a:xfrm>
        </p:grpSpPr>
        <p:sp>
          <p:nvSpPr>
            <p:cNvPr id="18" name="Curved Right Arrow 17"/>
            <p:cNvSpPr/>
            <p:nvPr/>
          </p:nvSpPr>
          <p:spPr>
            <a:xfrm>
              <a:off x="1115616" y="1700808"/>
              <a:ext cx="731520" cy="1216152"/>
            </a:xfrm>
            <a:prstGeom prst="curv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19" name="TextBox 18"/>
            <p:cNvSpPr txBox="1"/>
            <p:nvPr/>
          </p:nvSpPr>
          <p:spPr>
            <a:xfrm>
              <a:off x="1547664" y="2097723"/>
              <a:ext cx="936941" cy="323165"/>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REDD+ </a:t>
              </a:r>
              <a:endParaRPr lang="en-US" sz="1400" b="1" dirty="0" smtClean="0">
                <a:latin typeface="Verdana" pitchFamily="34" charset="0"/>
              </a:endParaRPr>
            </a:p>
          </p:txBody>
        </p:sp>
      </p:grpSp>
      <p:grpSp>
        <p:nvGrpSpPr>
          <p:cNvPr id="20" name="Group 7"/>
          <p:cNvGrpSpPr/>
          <p:nvPr/>
        </p:nvGrpSpPr>
        <p:grpSpPr>
          <a:xfrm>
            <a:off x="3234587" y="4646316"/>
            <a:ext cx="4764387" cy="864093"/>
            <a:chOff x="3408013" y="4725146"/>
            <a:chExt cx="4764387" cy="864093"/>
          </a:xfrm>
        </p:grpSpPr>
        <p:sp>
          <p:nvSpPr>
            <p:cNvPr id="21" name="Trapezoid 20"/>
            <p:cNvSpPr/>
            <p:nvPr/>
          </p:nvSpPr>
          <p:spPr>
            <a:xfrm rot="16200000">
              <a:off x="5562110" y="2978950"/>
              <a:ext cx="468051" cy="4752528"/>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2" name="Down Arrow 21"/>
            <p:cNvSpPr/>
            <p:nvPr/>
          </p:nvSpPr>
          <p:spPr>
            <a:xfrm>
              <a:off x="3779912" y="4725146"/>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3" name="Down Arrow 22"/>
            <p:cNvSpPr/>
            <p:nvPr/>
          </p:nvSpPr>
          <p:spPr>
            <a:xfrm>
              <a:off x="5757704" y="4725146"/>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4" name="TextBox 23"/>
            <p:cNvSpPr txBox="1"/>
            <p:nvPr/>
          </p:nvSpPr>
          <p:spPr>
            <a:xfrm>
              <a:off x="3408013" y="5193631"/>
              <a:ext cx="4291559" cy="323165"/>
            </a:xfrm>
            <a:prstGeom prst="rect">
              <a:avLst/>
            </a:prstGeom>
            <a:solidFill>
              <a:schemeClr val="accent3"/>
            </a:solidFill>
          </p:spPr>
          <p:txBody>
            <a:bodyPr wrap="none" rtlCol="0">
              <a:spAutoFit/>
            </a:bodyPr>
            <a:lstStyle/>
            <a:p>
              <a:pPr>
                <a:lnSpc>
                  <a:spcPts val="1800"/>
                </a:lnSpc>
              </a:pPr>
              <a:r>
                <a:rPr lang="en-GB" sz="1400" b="1" dirty="0" smtClean="0">
                  <a:latin typeface="Verdana" pitchFamily="34" charset="0"/>
                </a:rPr>
                <a:t>Reference level (stepwise improvement)</a:t>
              </a:r>
              <a:endParaRPr lang="en-US" sz="1400" b="1" dirty="0" smtClean="0">
                <a:latin typeface="Verdana" pitchFamily="34" charset="0"/>
              </a:endParaRPr>
            </a:p>
          </p:txBody>
        </p:sp>
      </p:grpSp>
      <p:grpSp>
        <p:nvGrpSpPr>
          <p:cNvPr id="34" name="Group 19"/>
          <p:cNvGrpSpPr/>
          <p:nvPr/>
        </p:nvGrpSpPr>
        <p:grpSpPr>
          <a:xfrm>
            <a:off x="2454360" y="1765994"/>
            <a:ext cx="2203140" cy="1224134"/>
            <a:chOff x="2627786" y="1844824"/>
            <a:chExt cx="2203140" cy="1224134"/>
          </a:xfrm>
        </p:grpSpPr>
        <p:sp>
          <p:nvSpPr>
            <p:cNvPr id="25" name="TextBox 24"/>
            <p:cNvSpPr txBox="1"/>
            <p:nvPr/>
          </p:nvSpPr>
          <p:spPr>
            <a:xfrm>
              <a:off x="3059831" y="1844824"/>
              <a:ext cx="1771095" cy="784830"/>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National strategy and </a:t>
              </a:r>
              <a:r>
                <a:rPr lang="en-US" sz="1400" b="1" dirty="0" smtClean="0">
                  <a:latin typeface="Verdana" pitchFamily="34" charset="0"/>
                </a:rPr>
                <a:t>implementation</a:t>
              </a:r>
              <a:endParaRPr lang="en-GB" sz="1400" b="1" dirty="0" smtClean="0">
                <a:latin typeface="Verdana" pitchFamily="34" charset="0"/>
              </a:endParaRPr>
            </a:p>
          </p:txBody>
        </p:sp>
        <p:sp>
          <p:nvSpPr>
            <p:cNvPr id="26" name="Down Arrow 25"/>
            <p:cNvSpPr/>
            <p:nvPr/>
          </p:nvSpPr>
          <p:spPr>
            <a:xfrm rot="16200000">
              <a:off x="2650260" y="2110382"/>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7" name="Down Arrow 26"/>
            <p:cNvSpPr/>
            <p:nvPr/>
          </p:nvSpPr>
          <p:spPr>
            <a:xfrm rot="10800000">
              <a:off x="3779913" y="2708920"/>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grpSp>
        <p:nvGrpSpPr>
          <p:cNvPr id="35" name="Group 37"/>
          <p:cNvGrpSpPr/>
          <p:nvPr/>
        </p:nvGrpSpPr>
        <p:grpSpPr>
          <a:xfrm>
            <a:off x="4758614" y="1829057"/>
            <a:ext cx="3240363" cy="1314775"/>
            <a:chOff x="4932040" y="1907887"/>
            <a:chExt cx="3240363" cy="1314775"/>
          </a:xfrm>
        </p:grpSpPr>
        <p:grpSp>
          <p:nvGrpSpPr>
            <p:cNvPr id="36" name="Group 46"/>
            <p:cNvGrpSpPr/>
            <p:nvPr/>
          </p:nvGrpSpPr>
          <p:grpSpPr>
            <a:xfrm>
              <a:off x="4932040" y="2018251"/>
              <a:ext cx="3240363" cy="1204411"/>
              <a:chOff x="4932040" y="2018251"/>
              <a:chExt cx="3240363" cy="1204411"/>
            </a:xfrm>
          </p:grpSpPr>
          <p:sp>
            <p:nvSpPr>
              <p:cNvPr id="46" name="Trapezoid 45"/>
              <p:cNvSpPr/>
              <p:nvPr/>
            </p:nvSpPr>
            <p:spPr>
              <a:xfrm rot="16200000">
                <a:off x="6484207" y="941250"/>
                <a:ext cx="568077" cy="2808315"/>
              </a:xfrm>
              <a:prstGeom prst="trapezoid">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nvGrpSpPr>
              <p:cNvPr id="37" name="Group 35"/>
              <p:cNvGrpSpPr/>
              <p:nvPr/>
            </p:nvGrpSpPr>
            <p:grpSpPr>
              <a:xfrm>
                <a:off x="4932040" y="2018251"/>
                <a:ext cx="3240362" cy="1204411"/>
                <a:chOff x="4918236" y="2018251"/>
                <a:chExt cx="3240362" cy="1204411"/>
              </a:xfrm>
            </p:grpSpPr>
            <p:sp>
              <p:nvSpPr>
                <p:cNvPr id="28" name="Trapezoid 27"/>
                <p:cNvSpPr/>
                <p:nvPr/>
              </p:nvSpPr>
              <p:spPr>
                <a:xfrm>
                  <a:off x="5082456" y="2599657"/>
                  <a:ext cx="1077665" cy="623005"/>
                </a:xfrm>
                <a:prstGeom prst="trapezoid">
                  <a:avLst>
                    <a:gd name="adj" fmla="val 1066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29" name="TextBox 28"/>
                <p:cNvSpPr txBox="1"/>
                <p:nvPr/>
              </p:nvSpPr>
              <p:spPr>
                <a:xfrm>
                  <a:off x="5579836" y="2615423"/>
                  <a:ext cx="2578760" cy="553998"/>
                </a:xfrm>
                <a:prstGeom prst="rect">
                  <a:avLst/>
                </a:prstGeom>
                <a:solidFill>
                  <a:schemeClr val="accent3"/>
                </a:solidFill>
              </p:spPr>
              <p:txBody>
                <a:bodyPr wrap="square" rtlCol="0">
                  <a:spAutoFit/>
                </a:bodyPr>
                <a:lstStyle/>
                <a:p>
                  <a:pPr algn="r">
                    <a:lnSpc>
                      <a:spcPts val="1800"/>
                    </a:lnSpc>
                  </a:pPr>
                  <a:r>
                    <a:rPr lang="en-GB" sz="1400" b="1" dirty="0" smtClean="0">
                      <a:latin typeface="Verdana" pitchFamily="34" charset="0"/>
                    </a:rPr>
                    <a:t>MRV of REDD+ actions</a:t>
                  </a:r>
                </a:p>
                <a:p>
                  <a:pPr algn="r">
                    <a:lnSpc>
                      <a:spcPts val="1800"/>
                    </a:lnSpc>
                  </a:pPr>
                  <a:endParaRPr lang="en-US" sz="1400" b="1" dirty="0" smtClean="0">
                    <a:latin typeface="Verdana" pitchFamily="34" charset="0"/>
                  </a:endParaRPr>
                </a:p>
              </p:txBody>
            </p:sp>
            <p:sp>
              <p:nvSpPr>
                <p:cNvPr id="30" name="Down Arrow 29"/>
                <p:cNvSpPr/>
                <p:nvPr/>
              </p:nvSpPr>
              <p:spPr>
                <a:xfrm rot="16200000">
                  <a:off x="4954515" y="2398414"/>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31" name="TextBox 30"/>
                <p:cNvSpPr txBox="1"/>
                <p:nvPr/>
              </p:nvSpPr>
              <p:spPr>
                <a:xfrm>
                  <a:off x="5350283" y="2018251"/>
                  <a:ext cx="2808315" cy="323165"/>
                </a:xfrm>
                <a:prstGeom prst="rect">
                  <a:avLst/>
                </a:prstGeom>
                <a:solidFill>
                  <a:schemeClr val="accent3"/>
                </a:solidFill>
              </p:spPr>
              <p:txBody>
                <a:bodyPr wrap="square" rtlCol="0">
                  <a:spAutoFit/>
                </a:bodyPr>
                <a:lstStyle/>
                <a:p>
                  <a:pPr>
                    <a:lnSpc>
                      <a:spcPts val="1800"/>
                    </a:lnSpc>
                  </a:pPr>
                  <a:r>
                    <a:rPr lang="en-GB" sz="1400" b="1" dirty="0" smtClean="0">
                      <a:latin typeface="Verdana" pitchFamily="34" charset="0"/>
                    </a:rPr>
                    <a:t>Local REDD+ monitoring</a:t>
                  </a:r>
                </a:p>
              </p:txBody>
            </p:sp>
            <p:sp>
              <p:nvSpPr>
                <p:cNvPr id="32" name="Down Arrow 31"/>
                <p:cNvSpPr/>
                <p:nvPr/>
              </p:nvSpPr>
              <p:spPr>
                <a:xfrm rot="14043043">
                  <a:off x="4940710" y="276212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sp>
              <p:nvSpPr>
                <p:cNvPr id="33" name="Down Arrow 32"/>
                <p:cNvSpPr/>
                <p:nvPr/>
              </p:nvSpPr>
              <p:spPr>
                <a:xfrm>
                  <a:off x="5374994" y="2299462"/>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grpSp>
        <p:sp>
          <p:nvSpPr>
            <p:cNvPr id="45" name="Down Arrow 44"/>
            <p:cNvSpPr/>
            <p:nvPr/>
          </p:nvSpPr>
          <p:spPr>
            <a:xfrm rot="16200000">
              <a:off x="4970248" y="1885413"/>
              <a:ext cx="315089" cy="36003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p>
          </p:txBody>
        </p:sp>
      </p:grpSp>
      <p:sp>
        <p:nvSpPr>
          <p:cNvPr id="39" name="TextBox 38"/>
          <p:cNvSpPr txBox="1"/>
          <p:nvPr/>
        </p:nvSpPr>
        <p:spPr>
          <a:xfrm>
            <a:off x="3335824" y="6196836"/>
            <a:ext cx="5508239" cy="323165"/>
          </a:xfrm>
          <a:prstGeom prst="rect">
            <a:avLst/>
          </a:prstGeom>
          <a:solidFill>
            <a:schemeClr val="accent3"/>
          </a:solidFill>
        </p:spPr>
        <p:txBody>
          <a:bodyPr wrap="none" rtlCol="0">
            <a:spAutoFit/>
          </a:bodyPr>
          <a:lstStyle/>
          <a:p>
            <a:pPr>
              <a:lnSpc>
                <a:spcPts val="1800"/>
              </a:lnSpc>
            </a:pPr>
            <a:r>
              <a:rPr lang="en-GB" sz="1400" dirty="0" smtClean="0">
                <a:latin typeface="Verdana" pitchFamily="34" charset="0"/>
              </a:rPr>
              <a:t>REDD+ Phase 1		Phase 2 		Phase 3</a:t>
            </a:r>
          </a:p>
        </p:txBody>
      </p:sp>
      <p:cxnSp>
        <p:nvCxnSpPr>
          <p:cNvPr id="7" name="Straight Arrow Connector 6"/>
          <p:cNvCxnSpPr/>
          <p:nvPr/>
        </p:nvCxnSpPr>
        <p:spPr>
          <a:xfrm flipV="1">
            <a:off x="611560" y="6159332"/>
            <a:ext cx="8232503" cy="59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1337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03262"/>
          </a:xfrm>
        </p:spPr>
        <p:txBody>
          <a:bodyPr/>
          <a:lstStyle/>
          <a:p>
            <a:r>
              <a:rPr lang="en-US" dirty="0" smtClean="0"/>
              <a:t>Use of remote sensing within the NFMS</a:t>
            </a:r>
            <a:endParaRPr lang="en-US" dirty="0"/>
          </a:p>
        </p:txBody>
      </p:sp>
      <p:sp>
        <p:nvSpPr>
          <p:cNvPr id="3" name="Tijdelijke aanduiding voor tekst 2"/>
          <p:cNvSpPr>
            <a:spLocks noGrp="1"/>
          </p:cNvSpPr>
          <p:nvPr>
            <p:ph type="body" sz="quarter" idx="10"/>
          </p:nvPr>
        </p:nvSpPr>
        <p:spPr>
          <a:xfrm>
            <a:off x="421200" y="1058759"/>
            <a:ext cx="8521188" cy="4346368"/>
          </a:xfrm>
        </p:spPr>
        <p:txBody>
          <a:bodyPr/>
          <a:lstStyle/>
          <a:p>
            <a:pPr>
              <a:lnSpc>
                <a:spcPct val="100000"/>
              </a:lnSpc>
              <a:spcBef>
                <a:spcPts val="600"/>
              </a:spcBef>
              <a:spcAft>
                <a:spcPts val="600"/>
              </a:spcAft>
            </a:pPr>
            <a:r>
              <a:rPr lang="en-US" sz="2000" dirty="0" smtClean="0">
                <a:latin typeface="+mj-lt"/>
              </a:rPr>
              <a:t>Requirements for estimating forest emissions in the context of REDD+: </a:t>
            </a:r>
          </a:p>
          <a:p>
            <a:pPr marL="628650" lvl="1" indent="-361950" eaLnBrk="1" hangingPunct="1">
              <a:lnSpc>
                <a:spcPct val="100000"/>
              </a:lnSpc>
              <a:spcBef>
                <a:spcPts val="600"/>
              </a:spcBef>
              <a:spcAft>
                <a:spcPts val="600"/>
              </a:spcAft>
              <a:buSzPct val="140000"/>
              <a:buFont typeface="Arial" pitchFamily="34" charset="0"/>
              <a:buChar char="•"/>
            </a:pPr>
            <a:r>
              <a:rPr lang="en-US" sz="1800" dirty="0" smtClean="0">
                <a:latin typeface="+mj-lt"/>
              </a:rPr>
              <a:t>Historical data on forest area changes and changes in forest carbon pools, consistent with IPCC guidance and Conference of the Parties (COP) decisions </a:t>
            </a:r>
            <a:br>
              <a:rPr lang="en-US" sz="1800" dirty="0" smtClean="0">
                <a:latin typeface="+mj-lt"/>
              </a:rPr>
            </a:br>
            <a:r>
              <a:rPr lang="en-US" sz="1800" dirty="0" smtClean="0">
                <a:latin typeface="+mj-lt"/>
                <a:sym typeface="Wingdings" pitchFamily="2" charset="2"/>
              </a:rPr>
              <a:t> Needed </a:t>
            </a:r>
            <a:r>
              <a:rPr lang="en-US" sz="1800" dirty="0" smtClean="0">
                <a:latin typeface="+mj-lt"/>
              </a:rPr>
              <a:t>to establish forest reference emission levels and to estimate forest GHG emissions and reductions</a:t>
            </a:r>
          </a:p>
          <a:p>
            <a:pPr marL="628650" lvl="1" indent="-361950" eaLnBrk="1" hangingPunct="1">
              <a:lnSpc>
                <a:spcPct val="100000"/>
              </a:lnSpc>
              <a:spcBef>
                <a:spcPts val="600"/>
              </a:spcBef>
              <a:spcAft>
                <a:spcPts val="600"/>
              </a:spcAft>
              <a:buSzPct val="140000"/>
              <a:buFont typeface="Arial" pitchFamily="34" charset="0"/>
              <a:buChar char="•"/>
            </a:pPr>
            <a:r>
              <a:rPr lang="en-US" sz="1800" dirty="0" smtClean="0">
                <a:latin typeface="+mj-lt"/>
              </a:rPr>
              <a:t>Understanding of deforestation processes and drivers</a:t>
            </a:r>
          </a:p>
          <a:p>
            <a:pPr>
              <a:lnSpc>
                <a:spcPct val="100000"/>
              </a:lnSpc>
              <a:spcBef>
                <a:spcPts val="600"/>
              </a:spcBef>
              <a:spcAft>
                <a:spcPts val="600"/>
              </a:spcAft>
            </a:pPr>
            <a:r>
              <a:rPr lang="en-US" sz="2000" dirty="0" smtClean="0">
                <a:latin typeface="+mj-lt"/>
              </a:rPr>
              <a:t>Use of remote sensing for REDD+ measurements:</a:t>
            </a:r>
          </a:p>
          <a:p>
            <a:pPr marL="628650" lvl="1" indent="-361950" eaLnBrk="1" hangingPunct="1">
              <a:lnSpc>
                <a:spcPct val="100000"/>
              </a:lnSpc>
              <a:spcBef>
                <a:spcPts val="600"/>
              </a:spcBef>
              <a:spcAft>
                <a:spcPts val="600"/>
              </a:spcAft>
              <a:buSzPct val="140000"/>
              <a:buFont typeface="Arial" pitchFamily="34" charset="0"/>
              <a:buChar char="•"/>
            </a:pPr>
            <a:r>
              <a:rPr lang="en-US" sz="1800" dirty="0" smtClean="0">
                <a:latin typeface="+mj-lt"/>
              </a:rPr>
              <a:t>Provides primary source of data to measure forest area changes</a:t>
            </a:r>
          </a:p>
          <a:p>
            <a:pPr marL="628650" lvl="1" indent="-361950" eaLnBrk="1" hangingPunct="1">
              <a:lnSpc>
                <a:spcPct val="100000"/>
              </a:lnSpc>
              <a:spcBef>
                <a:spcPts val="600"/>
              </a:spcBef>
              <a:spcAft>
                <a:spcPts val="600"/>
              </a:spcAft>
              <a:buSzPct val="140000"/>
              <a:buFont typeface="Arial" pitchFamily="34" charset="0"/>
              <a:buChar char="•"/>
            </a:pPr>
            <a:r>
              <a:rPr lang="en-US" sz="1800" dirty="0" smtClean="0">
                <a:latin typeface="+mj-lt"/>
              </a:rPr>
              <a:t>Provides indicators for areas affected by forest degradation</a:t>
            </a:r>
          </a:p>
          <a:p>
            <a:pPr marL="628650" lvl="1" indent="-361950" eaLnBrk="1" hangingPunct="1">
              <a:lnSpc>
                <a:spcPct val="100000"/>
              </a:lnSpc>
              <a:spcBef>
                <a:spcPts val="600"/>
              </a:spcBef>
              <a:spcAft>
                <a:spcPts val="600"/>
              </a:spcAft>
              <a:buSzPct val="140000"/>
              <a:buFont typeface="Arial" pitchFamily="34" charset="0"/>
              <a:buChar char="•"/>
            </a:pPr>
            <a:r>
              <a:rPr lang="en-GB" sz="1800" dirty="0" smtClean="0"/>
              <a:t>Forest area change maps can be linked to specific activities of deforestation (follow-up land use), which are useful for assessing drivers </a:t>
            </a:r>
          </a:p>
          <a:p>
            <a:pPr marL="628650" lvl="1" indent="-361950" eaLnBrk="1" hangingPunct="1">
              <a:lnSpc>
                <a:spcPct val="100000"/>
              </a:lnSpc>
              <a:spcBef>
                <a:spcPct val="10000"/>
              </a:spcBef>
              <a:buSzPct val="140000"/>
              <a:buFont typeface="Arial" pitchFamily="34" charset="0"/>
              <a:buChar char="•"/>
            </a:pPr>
            <a:endParaRPr lang="en-US" sz="16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703262"/>
          </a:xfrm>
        </p:spPr>
        <p:txBody>
          <a:bodyPr/>
          <a:lstStyle/>
          <a:p>
            <a:r>
              <a:rPr lang="en-GB" sz="2400" dirty="0" smtClean="0"/>
              <a:t>Technical challenges for the use of remote sensing</a:t>
            </a:r>
            <a:endParaRPr lang="en-GB" sz="2400" dirty="0"/>
          </a:p>
        </p:txBody>
      </p:sp>
      <p:graphicFrame>
        <p:nvGraphicFramePr>
          <p:cNvPr id="25" name="Tabel 3"/>
          <p:cNvGraphicFramePr>
            <a:graphicFrameLocks noGrp="1"/>
          </p:cNvGraphicFramePr>
          <p:nvPr>
            <p:extLst>
              <p:ext uri="{D42A27DB-BD31-4B8C-83A1-F6EECF244321}">
                <p14:modId xmlns:p14="http://schemas.microsoft.com/office/powerpoint/2010/main" val="2120550811"/>
              </p:ext>
            </p:extLst>
          </p:nvPr>
        </p:nvGraphicFramePr>
        <p:xfrm>
          <a:off x="561974" y="1082506"/>
          <a:ext cx="8237642" cy="4877699"/>
        </p:xfrm>
        <a:graphic>
          <a:graphicData uri="http://schemas.openxmlformats.org/drawingml/2006/table">
            <a:tbl>
              <a:tblPr firstRow="1" firstCol="1" bandRow="1" bandCol="1">
                <a:tableStyleId>{7E9639D4-E3E2-4D34-9284-5A2195B3D0D7}</a:tableStyleId>
              </a:tblPr>
              <a:tblGrid>
                <a:gridCol w="1505193"/>
                <a:gridCol w="3376821"/>
                <a:gridCol w="3355628"/>
              </a:tblGrid>
              <a:tr h="305699">
                <a:tc>
                  <a:txBody>
                    <a:bodyPr/>
                    <a:lstStyle/>
                    <a:p>
                      <a:pPr algn="l"/>
                      <a:r>
                        <a:rPr lang="en-US" sz="1400" noProof="0" dirty="0" smtClean="0"/>
                        <a:t>Factor</a:t>
                      </a:r>
                      <a:endParaRPr lang="en-US" sz="1400" noProof="0" dirty="0"/>
                    </a:p>
                  </a:txBody>
                  <a:tcPr/>
                </a:tc>
                <a:tc>
                  <a:txBody>
                    <a:bodyPr/>
                    <a:lstStyle/>
                    <a:p>
                      <a:pPr algn="l"/>
                      <a:r>
                        <a:rPr lang="en-US" sz="1400" noProof="0" dirty="0" smtClean="0"/>
                        <a:t>Challenges</a:t>
                      </a:r>
                      <a:endParaRPr lang="en-US" sz="1400" noProof="0" dirty="0"/>
                    </a:p>
                  </a:txBody>
                  <a:tcPr/>
                </a:tc>
                <a:tc>
                  <a:txBody>
                    <a:bodyPr/>
                    <a:lstStyle/>
                    <a:p>
                      <a:pPr algn="l"/>
                      <a:r>
                        <a:rPr lang="en-US" sz="1400" noProof="0" dirty="0" smtClean="0"/>
                        <a:t> Potential   solutions</a:t>
                      </a:r>
                      <a:endParaRPr lang="en-US" sz="1400" noProof="0" dirty="0"/>
                    </a:p>
                  </a:txBody>
                  <a:tcPr/>
                </a:tc>
              </a:tr>
              <a:tr h="885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smtClean="0">
                          <a:latin typeface="+mj-lt"/>
                          <a:ea typeface="Tahoma" pitchFamily="34" charset="0"/>
                          <a:cs typeface="Tahoma" pitchFamily="34" charset="0"/>
                        </a:rPr>
                        <a:t>Mean annual cloud cover</a:t>
                      </a:r>
                    </a:p>
                  </a:txBody>
                  <a:tcPr/>
                </a:tc>
                <a:tc>
                  <a:txBody>
                    <a:bodyPr/>
                    <a:lstStyle/>
                    <a:p>
                      <a:r>
                        <a:rPr lang="en-US" sz="1200" baseline="0" noProof="0" dirty="0" smtClean="0"/>
                        <a:t>Annual cloud cover probability varies from &lt;10% to &gt;90% cover between countries. With</a:t>
                      </a:r>
                      <a:r>
                        <a:rPr lang="en-US" sz="1200" baseline="0" dirty="0" smtClean="0">
                          <a:sym typeface="Wingdings" pitchFamily="2" charset="2"/>
                        </a:rPr>
                        <a:t> optical imagery, it is not possible to take measurements through clouds</a:t>
                      </a:r>
                      <a:r>
                        <a:rPr lang="en-US" sz="1200" baseline="0" noProof="0" dirty="0" smtClean="0"/>
                        <a:t>.</a:t>
                      </a:r>
                      <a:endParaRPr lang="en-US" sz="1200" noProof="0" dirty="0"/>
                    </a:p>
                  </a:txBody>
                  <a:tcPr/>
                </a:tc>
                <a:tc>
                  <a:txBody>
                    <a:bodyPr/>
                    <a:lstStyle/>
                    <a:p>
                      <a:r>
                        <a:rPr lang="en-US" sz="1200" noProof="0" dirty="0" smtClean="0"/>
                        <a:t>- Optical data:</a:t>
                      </a:r>
                      <a:r>
                        <a:rPr lang="en-US" sz="1200" baseline="0" noProof="0" dirty="0" smtClean="0"/>
                        <a:t> </a:t>
                      </a:r>
                      <a:r>
                        <a:rPr lang="en-US" sz="1200" noProof="0" dirty="0" smtClean="0"/>
                        <a:t>combination of multiple sensors enhancing artificially revisited time period (e.g. Landsat, Sentinel-2)</a:t>
                      </a:r>
                    </a:p>
                    <a:p>
                      <a:r>
                        <a:rPr lang="en-US" sz="1200" noProof="0" dirty="0" smtClean="0"/>
                        <a:t>- Use of synthetic aperture radar (SAR) data: not constrained by cloud cover</a:t>
                      </a:r>
                    </a:p>
                    <a:p>
                      <a:r>
                        <a:rPr lang="en-US" sz="1200" noProof="0" dirty="0" smtClean="0"/>
                        <a:t>- Use of data fusion methods (Optical+SAR)</a:t>
                      </a:r>
                      <a:endParaRPr lang="en-US" sz="1200" noProof="0" dirty="0"/>
                    </a:p>
                  </a:txBody>
                  <a:tcPr/>
                </a:tc>
              </a:tr>
              <a:tr h="778906">
                <a:tc>
                  <a:txBody>
                    <a:bodyPr/>
                    <a:lstStyle/>
                    <a:p>
                      <a:r>
                        <a:rPr lang="en-US" sz="1200" b="1" kern="0" dirty="0" smtClean="0">
                          <a:latin typeface="+mj-lt"/>
                          <a:ea typeface="Tahoma" pitchFamily="34" charset="0"/>
                          <a:cs typeface="Tahoma" pitchFamily="34" charset="0"/>
                        </a:rPr>
                        <a:t>Seasonality</a:t>
                      </a:r>
                      <a:endParaRPr lang="en-GB" sz="1200" dirty="0">
                        <a:latin typeface="+mj-lt"/>
                      </a:endParaRPr>
                    </a:p>
                  </a:txBody>
                  <a:tcPr/>
                </a:tc>
                <a:tc>
                  <a:txBody>
                    <a:bodyPr/>
                    <a:lstStyle/>
                    <a:p>
                      <a:r>
                        <a:rPr lang="en-US" sz="1200" noProof="0" dirty="0" smtClean="0"/>
                        <a:t>Variability</a:t>
                      </a:r>
                      <a:r>
                        <a:rPr lang="en-US" sz="1200" baseline="0" noProof="0" dirty="0" smtClean="0"/>
                        <a:t> in cloud cover during the year in tropical Non-Annex I countries</a:t>
                      </a:r>
                      <a:endParaRPr lang="en-US" sz="1200" noProof="0" dirty="0"/>
                    </a:p>
                  </a:txBody>
                  <a:tcPr/>
                </a:tc>
                <a:tc>
                  <a:txBody>
                    <a:bodyPr/>
                    <a:lstStyle/>
                    <a:p>
                      <a:r>
                        <a:rPr lang="en-US" sz="1200" noProof="0" dirty="0" smtClean="0"/>
                        <a:t>Increase frequency of </a:t>
                      </a:r>
                      <a:r>
                        <a:rPr lang="en-US" sz="1200" baseline="0" noProof="0" dirty="0" smtClean="0"/>
                        <a:t>satellite images (higher satellite revisit time period) to</a:t>
                      </a:r>
                      <a:r>
                        <a:rPr lang="en-US" sz="1200" noProof="0" dirty="0" smtClean="0"/>
                        <a:t> increase chance to obtain optical</a:t>
                      </a:r>
                      <a:r>
                        <a:rPr lang="en-US" sz="1200" baseline="0" noProof="0" dirty="0" smtClean="0"/>
                        <a:t> </a:t>
                      </a:r>
                      <a:r>
                        <a:rPr lang="en-US" sz="1200" noProof="0" dirty="0" smtClean="0"/>
                        <a:t>observations at appropriate periods (e.g., upcoming Sentinel-2 constellation)</a:t>
                      </a:r>
                      <a:endParaRPr lang="en-US" sz="1200" noProof="0" dirty="0"/>
                    </a:p>
                  </a:txBody>
                  <a:tcPr/>
                </a:tc>
              </a:tr>
              <a:tr h="904910">
                <a:tc>
                  <a:txBody>
                    <a:bodyPr/>
                    <a:lstStyle/>
                    <a:p>
                      <a:r>
                        <a:rPr lang="en-US" sz="1200" b="1" kern="0" dirty="0" smtClean="0">
                          <a:latin typeface="+mj-lt"/>
                          <a:ea typeface="Tahoma" pitchFamily="34" charset="0"/>
                          <a:cs typeface="Tahoma" pitchFamily="34" charset="0"/>
                        </a:rPr>
                        <a:t>Topography</a:t>
                      </a:r>
                      <a:endParaRPr lang="en-GB" sz="1200" dirty="0">
                        <a:latin typeface="+mj-lt"/>
                      </a:endParaRPr>
                    </a:p>
                  </a:txBody>
                  <a:tcPr/>
                </a:tc>
                <a:tc>
                  <a:txBody>
                    <a:bodyPr/>
                    <a:lstStyle/>
                    <a:p>
                      <a:r>
                        <a:rPr lang="en-US" sz="1200" noProof="0" dirty="0" smtClean="0"/>
                        <a:t>Variations in altitude in mountainous regions cause topographic effects in satellite images,</a:t>
                      </a:r>
                      <a:r>
                        <a:rPr lang="en-US" sz="1200" baseline="0" noProof="0" dirty="0" smtClean="0"/>
                        <a:t> making it difficult to analyze the remote sensing signal</a:t>
                      </a:r>
                      <a:endParaRPr lang="en-US" sz="1200" noProof="0" dirty="0"/>
                    </a:p>
                  </a:txBody>
                  <a:tcPr/>
                </a:tc>
                <a:tc>
                  <a:txBody>
                    <a:bodyPr/>
                    <a:lstStyle/>
                    <a:p>
                      <a:r>
                        <a:rPr lang="en-US" sz="1200" noProof="0" dirty="0" smtClean="0"/>
                        <a:t>Use of adequate orthorectification</a:t>
                      </a:r>
                      <a:r>
                        <a:rPr lang="en-US" sz="1200" baseline="0" noProof="0" dirty="0" smtClean="0"/>
                        <a:t> procedures available in some image processing software (e.g., ENVI, Idrisi, ERDAS, PCI Geomatics), requires the use of digital elevation models (DEMs)</a:t>
                      </a:r>
                      <a:endParaRPr lang="en-US" sz="1200" noProof="0" dirty="0"/>
                    </a:p>
                  </a:txBody>
                  <a:tcPr/>
                </a:tc>
              </a:tr>
              <a:tr h="84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j-lt"/>
                          <a:cs typeface="Tahoma" pitchFamily="34" charset="0"/>
                        </a:rPr>
                        <a:t>Average Internet download speed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Problems / delays to regularly download large image datasets</a:t>
                      </a:r>
                      <a:endParaRPr lang="en-US"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Use CD ROMs, external hard drives to disseminate data and products, externalize</a:t>
                      </a:r>
                      <a:r>
                        <a:rPr lang="en-US" sz="1200" baseline="0" noProof="0" dirty="0" smtClean="0"/>
                        <a:t> data processing, foster regional approaches, i.e., cross-country coordination, use of networks (GOFC-GOLD, FAO, etc.)</a:t>
                      </a:r>
                      <a:endParaRPr lang="en-US" sz="1200" noProof="0" dirty="0"/>
                    </a:p>
                  </a:txBody>
                  <a:tcPr/>
                </a:tc>
              </a:tr>
            </a:tbl>
          </a:graphicData>
        </a:graphic>
      </p:graphicFrame>
    </p:spTree>
    <p:extLst>
      <p:ext uri="{BB962C8B-B14F-4D97-AF65-F5344CB8AC3E}">
        <p14:creationId xmlns:p14="http://schemas.microsoft.com/office/powerpoint/2010/main" val="62667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UNFCCC requirements for national </a:t>
            </a:r>
            <a:r>
              <a:rPr lang="en-GB" sz="2200" dirty="0" smtClean="0">
                <a:solidFill>
                  <a:schemeClr val="bg2">
                    <a:lumMod val="20000"/>
                    <a:lumOff val="80000"/>
                  </a:schemeClr>
                </a:solidFill>
                <a:latin typeface="Verdana" pitchFamily="34" charset="0"/>
              </a:rPr>
              <a:t>forest-monitoring </a:t>
            </a:r>
            <a:r>
              <a:rPr lang="en-GB" sz="2200" dirty="0">
                <a:solidFill>
                  <a:schemeClr val="bg2">
                    <a:lumMod val="20000"/>
                    <a:lumOff val="80000"/>
                  </a:schemeClr>
                </a:solidFill>
                <a:latin typeface="Verdana" pitchFamily="34" charset="0"/>
              </a:rPr>
              <a:t>systems (NFMS) and measurement, reporting and verification (MRV) of REDD+ activities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Framework for NFMS</a:t>
            </a:r>
          </a:p>
          <a:p>
            <a:pPr marL="342900" lvl="0" indent="-342900">
              <a:lnSpc>
                <a:spcPts val="2500"/>
              </a:lnSpc>
              <a:spcBef>
                <a:spcPts val="1200"/>
              </a:spcBef>
              <a:buClr>
                <a:schemeClr val="bg2"/>
              </a:buClr>
              <a:buSzPct val="100000"/>
              <a:buFont typeface="+mj-lt"/>
              <a:buAutoNum type="arabicPeriod"/>
              <a:defRPr/>
            </a:pPr>
            <a:r>
              <a:rPr lang="en-GB" sz="2200" b="1" dirty="0">
                <a:solidFill>
                  <a:schemeClr val="bg2"/>
                </a:solidFill>
                <a:latin typeface="Verdana" pitchFamily="34" charset="0"/>
              </a:rPr>
              <a:t>Building technical and institutional capacity for NFMS and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Planning and implementing a NFMS for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Cost implications and different factors contributing to the </a:t>
            </a:r>
            <a:r>
              <a:rPr lang="en-GB" sz="2200" dirty="0" smtClean="0">
                <a:solidFill>
                  <a:schemeClr val="bg2">
                    <a:lumMod val="20000"/>
                    <a:lumOff val="80000"/>
                  </a:schemeClr>
                </a:solidFill>
                <a:latin typeface="Verdana" pitchFamily="34" charset="0"/>
              </a:rPr>
              <a:t>costs</a:t>
            </a:r>
            <a:endParaRPr lang="en-GB"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01655"/>
          </a:xfrm>
        </p:spPr>
        <p:txBody>
          <a:bodyPr/>
          <a:lstStyle/>
          <a:p>
            <a:r>
              <a:rPr lang="en-US" sz="3200" dirty="0" smtClean="0"/>
              <a:t>Requirements for NFMS and building capacity</a:t>
            </a:r>
            <a:endParaRPr lang="nl-NL" dirty="0"/>
          </a:p>
        </p:txBody>
      </p:sp>
      <p:sp>
        <p:nvSpPr>
          <p:cNvPr id="3" name="Tijdelijke aanduiding voor tekst 2"/>
          <p:cNvSpPr>
            <a:spLocks noGrp="1"/>
          </p:cNvSpPr>
          <p:nvPr>
            <p:ph type="body" sz="quarter" idx="10"/>
          </p:nvPr>
        </p:nvSpPr>
        <p:spPr>
          <a:xfrm>
            <a:off x="421200" y="1503589"/>
            <a:ext cx="8521188" cy="4487936"/>
          </a:xfrm>
        </p:spPr>
        <p:txBody>
          <a:bodyPr/>
          <a:lstStyle/>
          <a:p>
            <a:pPr>
              <a:lnSpc>
                <a:spcPct val="100000"/>
              </a:lnSpc>
            </a:pPr>
            <a:r>
              <a:rPr lang="en-US" sz="1800" dirty="0" smtClean="0"/>
              <a:t>Requirements at national level:</a:t>
            </a:r>
            <a:endParaRPr lang="de-DE" sz="1800" dirty="0" smtClean="0"/>
          </a:p>
          <a:p>
            <a:pPr lvl="1">
              <a:lnSpc>
                <a:spcPct val="100000"/>
              </a:lnSpc>
            </a:pPr>
            <a:r>
              <a:rPr lang="en-GB" sz="1600" dirty="0"/>
              <a:t>International: Requirements of COP decisions on </a:t>
            </a:r>
            <a:r>
              <a:rPr lang="en-GB" sz="1600" dirty="0" smtClean="0"/>
              <a:t>MRV, </a:t>
            </a:r>
            <a:r>
              <a:rPr lang="en-GB" sz="1600" dirty="0"/>
              <a:t>including consistency with the IPCC Good Practice Guidance (GPG</a:t>
            </a:r>
            <a:r>
              <a:rPr lang="en-GB" sz="1600" dirty="0" smtClean="0"/>
              <a:t>)</a:t>
            </a:r>
            <a:r>
              <a:rPr lang="en-US" sz="1600" dirty="0" smtClean="0">
                <a:solidFill>
                  <a:schemeClr val="accent4"/>
                </a:solidFill>
              </a:rPr>
              <a:t>*</a:t>
            </a:r>
            <a:endParaRPr lang="de-DE" sz="1600" dirty="0" smtClean="0">
              <a:solidFill>
                <a:schemeClr val="accent4"/>
              </a:solidFill>
            </a:endParaRPr>
          </a:p>
          <a:p>
            <a:pPr lvl="1">
              <a:lnSpc>
                <a:spcPct val="100000"/>
              </a:lnSpc>
            </a:pPr>
            <a:r>
              <a:rPr lang="en-US" sz="1600" dirty="0" smtClean="0"/>
              <a:t>National: Needs and priorities of the national REDD+ policy and implementation strategy </a:t>
            </a:r>
            <a:endParaRPr lang="de-DE" sz="1600" dirty="0" smtClean="0"/>
          </a:p>
          <a:p>
            <a:pPr>
              <a:lnSpc>
                <a:spcPct val="100000"/>
              </a:lnSpc>
            </a:pPr>
            <a:r>
              <a:rPr lang="en-US" sz="1800" dirty="0" smtClean="0"/>
              <a:t>Bridging the capacity gap:</a:t>
            </a:r>
            <a:endParaRPr lang="de-DE" sz="1800" dirty="0" smtClean="0"/>
          </a:p>
          <a:p>
            <a:pPr lvl="1">
              <a:lnSpc>
                <a:spcPct val="100000"/>
              </a:lnSpc>
            </a:pPr>
            <a:r>
              <a:rPr lang="en-US" sz="1600" dirty="0" smtClean="0"/>
              <a:t>Assessment of existing national forest-monitoring technical capabilities versus the requirements for the MRV system</a:t>
            </a:r>
            <a:endParaRPr lang="de-DE" sz="1600" dirty="0" smtClean="0"/>
          </a:p>
          <a:p>
            <a:pPr lvl="1">
              <a:lnSpc>
                <a:spcPct val="100000"/>
              </a:lnSpc>
            </a:pPr>
            <a:r>
              <a:rPr lang="en-US" sz="1600" dirty="0" smtClean="0"/>
              <a:t>Develop and implement a roadmap: to build sustained in-country capacities for MRV based on international requirements and national needs to implement REDD+ policy</a:t>
            </a:r>
          </a:p>
          <a:p>
            <a:pPr marL="0" indent="0">
              <a:lnSpc>
                <a:spcPct val="100000"/>
              </a:lnSpc>
              <a:buNone/>
            </a:pPr>
            <a:r>
              <a:rPr lang="en-GB" sz="1800" dirty="0" smtClean="0">
                <a:solidFill>
                  <a:schemeClr val="accent4"/>
                </a:solidFill>
              </a:rPr>
              <a:t>* For information on using the IPCC GPG and Guidelines in the REDD+ context, see Module 1.1 and GFOI MGD.</a:t>
            </a:r>
            <a:endParaRPr lang="en-GB" sz="1800" dirty="0">
              <a:solidFill>
                <a:schemeClr val="accent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06893"/>
            <a:ext cx="8442796" cy="1327438"/>
          </a:xfrm>
        </p:spPr>
        <p:txBody>
          <a:bodyPr/>
          <a:lstStyle/>
          <a:p>
            <a:pPr lvl="1">
              <a:lnSpc>
                <a:spcPts val="2640"/>
              </a:lnSpc>
            </a:pPr>
            <a:r>
              <a:rPr lang="en-GB" sz="2200" dirty="0" smtClean="0">
                <a:solidFill>
                  <a:schemeClr val="bg2"/>
                </a:solidFill>
              </a:rPr>
              <a:t>Assessment </a:t>
            </a:r>
            <a:r>
              <a:rPr lang="en-GB" sz="2200" dirty="0">
                <a:solidFill>
                  <a:schemeClr val="bg2"/>
                </a:solidFill>
              </a:rPr>
              <a:t>of existing national </a:t>
            </a:r>
            <a:r>
              <a:rPr lang="en-GB" sz="2200" dirty="0" smtClean="0">
                <a:solidFill>
                  <a:schemeClr val="bg2"/>
                </a:solidFill>
              </a:rPr>
              <a:t>forest-monitoring </a:t>
            </a:r>
            <a:r>
              <a:rPr lang="en-GB" sz="2200" dirty="0">
                <a:solidFill>
                  <a:schemeClr val="bg2"/>
                </a:solidFill>
              </a:rPr>
              <a:t>technical capabilities versus the requirements for the MRV system</a:t>
            </a:r>
          </a:p>
        </p:txBody>
      </p:sp>
      <p:sp>
        <p:nvSpPr>
          <p:cNvPr id="4" name="Textfeld 15"/>
          <p:cNvSpPr txBox="1">
            <a:spLocks noGrp="1"/>
          </p:cNvSpPr>
          <p:nvPr>
            <p:ph type="body" sz="quarter" idx="10"/>
          </p:nvPr>
        </p:nvSpPr>
        <p:spPr>
          <a:xfrm>
            <a:off x="421200" y="1352057"/>
            <a:ext cx="8521188" cy="4452501"/>
          </a:xfrm>
          <a:prstGeom prst="rect">
            <a:avLst/>
          </a:prstGeom>
          <a:noFill/>
        </p:spPr>
        <p:txBody>
          <a:bodyPr wrap="square">
            <a:spAutoFit/>
          </a:bodyPr>
          <a:lstStyle/>
          <a:p>
            <a:pPr>
              <a:lnSpc>
                <a:spcPct val="150000"/>
              </a:lnSpc>
              <a:buNone/>
              <a:defRPr/>
            </a:pPr>
            <a:r>
              <a:rPr lang="en-GB" sz="2000" dirty="0" smtClean="0">
                <a:cs typeface="+mn-cs"/>
              </a:rPr>
              <a:t>Consideration of factors:</a:t>
            </a:r>
          </a:p>
          <a:p>
            <a:pPr marL="342900" indent="-342900">
              <a:lnSpc>
                <a:spcPct val="100000"/>
              </a:lnSpc>
              <a:spcBef>
                <a:spcPts val="800"/>
              </a:spcBef>
              <a:buSzPct val="100000"/>
              <a:buFont typeface="+mj-lt"/>
              <a:buAutoNum type="arabicPeriod"/>
              <a:defRPr/>
            </a:pPr>
            <a:r>
              <a:rPr lang="en-GB" sz="2000" dirty="0" smtClean="0">
                <a:cs typeface="+mn-cs"/>
              </a:rPr>
              <a:t>Requirements for monitoring forest carbon </a:t>
            </a:r>
            <a:r>
              <a:rPr lang="en-GB" sz="2000" dirty="0" smtClean="0"/>
              <a:t>at the</a:t>
            </a:r>
            <a:r>
              <a:rPr lang="en-GB" sz="2000" dirty="0" smtClean="0">
                <a:cs typeface="+mn-cs"/>
              </a:rPr>
              <a:t> national level (IPCC GPG) </a:t>
            </a:r>
          </a:p>
          <a:p>
            <a:pPr marL="342900" indent="-342900">
              <a:lnSpc>
                <a:spcPct val="100000"/>
              </a:lnSpc>
              <a:spcBef>
                <a:spcPts val="800"/>
              </a:spcBef>
              <a:buSzPct val="100000"/>
              <a:buFont typeface="+mj-lt"/>
              <a:buAutoNum type="arabicPeriod"/>
              <a:defRPr/>
            </a:pPr>
            <a:r>
              <a:rPr lang="en-GB" sz="2000" dirty="0" smtClean="0">
                <a:cs typeface="+mn-cs"/>
              </a:rPr>
              <a:t>Existing national capacities for national forest monitoring</a:t>
            </a:r>
          </a:p>
          <a:p>
            <a:pPr marL="342900" indent="-342900">
              <a:lnSpc>
                <a:spcPct val="100000"/>
              </a:lnSpc>
              <a:spcBef>
                <a:spcPts val="800"/>
              </a:spcBef>
              <a:buSzPct val="100000"/>
              <a:buFont typeface="+mj-lt"/>
              <a:buAutoNum type="arabicPeriod"/>
              <a:defRPr/>
            </a:pPr>
            <a:r>
              <a:rPr lang="en-GB" sz="2000" dirty="0" smtClean="0">
                <a:cs typeface="+mn-cs"/>
              </a:rPr>
              <a:t>Progress in national GHG inventory to estimate GHG associated with REDD+ activities (GFOI MGD describes how to do this)</a:t>
            </a:r>
          </a:p>
          <a:p>
            <a:pPr marL="342900" indent="-342900">
              <a:lnSpc>
                <a:spcPct val="100000"/>
              </a:lnSpc>
              <a:spcBef>
                <a:spcPts val="800"/>
              </a:spcBef>
              <a:buSzPct val="100000"/>
              <a:buFont typeface="+mj-lt"/>
              <a:buAutoNum type="arabicPeriod"/>
              <a:defRPr/>
            </a:pPr>
            <a:r>
              <a:rPr lang="en-GB" sz="2000" dirty="0" smtClean="0">
                <a:cs typeface="+mn-cs"/>
              </a:rPr>
              <a:t>REDD+ particular characteristics: importance of forest fires, soil carbon, deforestation rate, etc.</a:t>
            </a:r>
          </a:p>
          <a:p>
            <a:pPr marL="342900" indent="-342900">
              <a:lnSpc>
                <a:spcPct val="100000"/>
              </a:lnSpc>
              <a:spcBef>
                <a:spcPts val="800"/>
              </a:spcBef>
              <a:buSzPct val="100000"/>
              <a:buFont typeface="+mj-lt"/>
              <a:buAutoNum type="arabicPeriod"/>
              <a:defRPr/>
            </a:pPr>
            <a:r>
              <a:rPr lang="en-GB" sz="2000" dirty="0" smtClean="0">
                <a:cs typeface="+mn-cs"/>
              </a:rPr>
              <a:t>Specific technical challenges (remote sensing): cloud cover, seasonality, topography, remote sensing data availability, and access procedures</a:t>
            </a:r>
            <a:endParaRPr lang="en-GB" sz="2000" dirty="0">
              <a:cs typeface="+mn-cs"/>
            </a:endParaRPr>
          </a:p>
        </p:txBody>
      </p:sp>
    </p:spTree>
    <p:extLst>
      <p:ext uri="{BB962C8B-B14F-4D97-AF65-F5344CB8AC3E}">
        <p14:creationId xmlns:p14="http://schemas.microsoft.com/office/powerpoint/2010/main" val="26768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el 3"/>
          <p:cNvSpPr>
            <a:spLocks noGrp="1"/>
          </p:cNvSpPr>
          <p:nvPr>
            <p:ph type="title"/>
          </p:nvPr>
        </p:nvSpPr>
        <p:spPr>
          <a:xfrm>
            <a:off x="491642" y="230189"/>
            <a:ext cx="8442796" cy="840125"/>
          </a:xfrm>
        </p:spPr>
        <p:txBody>
          <a:bodyPr/>
          <a:lstStyle/>
          <a:p>
            <a:r>
              <a:rPr lang="en-GB" sz="2400" dirty="0"/>
              <a:t>REDD+ monitoring </a:t>
            </a:r>
            <a:r>
              <a:rPr lang="en-GB" sz="2400" dirty="0" smtClean="0"/>
              <a:t>capacities</a:t>
            </a:r>
            <a:endParaRPr lang="en-US" sz="26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4" t="31323" r="10700" b="14273"/>
          <a:stretch/>
        </p:blipFill>
        <p:spPr bwMode="auto">
          <a:xfrm>
            <a:off x="188280" y="1330045"/>
            <a:ext cx="8709301" cy="35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6125361" y="4623736"/>
            <a:ext cx="1552886" cy="1803425"/>
            <a:chOff x="4544211" y="4932486"/>
            <a:chExt cx="1552886" cy="1803425"/>
          </a:xfrm>
        </p:grpSpPr>
        <p:pic>
          <p:nvPicPr>
            <p:cNvPr id="1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82" t="63021" r="76208" b="9115"/>
            <a:stretch/>
          </p:blipFill>
          <p:spPr bwMode="auto">
            <a:xfrm>
              <a:off x="4544211" y="5240486"/>
              <a:ext cx="13277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0411" y="4932486"/>
              <a:ext cx="1476686" cy="302712"/>
            </a:xfrm>
            <a:prstGeom prst="rect">
              <a:avLst/>
            </a:prstGeom>
            <a:noFill/>
            <a:ln>
              <a:noFill/>
            </a:ln>
          </p:spPr>
          <p:txBody>
            <a:bodyPr wrap="none" rtlCol="0">
              <a:spAutoFit/>
            </a:bodyPr>
            <a:lstStyle/>
            <a:p>
              <a:pPr>
                <a:lnSpc>
                  <a:spcPts val="1800"/>
                </a:lnSpc>
              </a:pPr>
              <a:r>
                <a:rPr lang="en-GB" sz="1400" b="1" dirty="0" smtClean="0">
                  <a:latin typeface="Verdana" pitchFamily="34" charset="0"/>
                </a:rPr>
                <a:t>Capacity gap</a:t>
              </a:r>
              <a:endParaRPr lang="en-US" sz="1400" b="1" dirty="0" smtClean="0">
                <a:latin typeface="Verdana" pitchFamily="34" charset="0"/>
              </a:endParaRPr>
            </a:p>
          </p:txBody>
        </p:sp>
      </p:grpSp>
      <p:sp>
        <p:nvSpPr>
          <p:cNvPr id="25" name="TextBox 24"/>
          <p:cNvSpPr txBox="1"/>
          <p:nvPr/>
        </p:nvSpPr>
        <p:spPr>
          <a:xfrm>
            <a:off x="134847" y="5009675"/>
            <a:ext cx="4369658" cy="323165"/>
          </a:xfrm>
          <a:prstGeom prst="rect">
            <a:avLst/>
          </a:prstGeom>
          <a:noFill/>
          <a:ln>
            <a:noFill/>
          </a:ln>
        </p:spPr>
        <p:txBody>
          <a:bodyPr wrap="none" rtlCol="0">
            <a:spAutoFit/>
          </a:bodyPr>
          <a:lstStyle/>
          <a:p>
            <a:pPr>
              <a:lnSpc>
                <a:spcPts val="1800"/>
              </a:lnSpc>
            </a:pPr>
            <a:r>
              <a:rPr lang="en-GB" sz="1400" dirty="0" smtClean="0">
                <a:solidFill>
                  <a:schemeClr val="accent6"/>
                </a:solidFill>
                <a:latin typeface="Verdana" pitchFamily="34" charset="0"/>
              </a:rPr>
              <a:t>Capacity gap derived from Romijn et al. 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42"/>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 name="Titel 3"/>
          <p:cNvSpPr>
            <a:spLocks noGrp="1"/>
          </p:cNvSpPr>
          <p:nvPr>
            <p:ph type="title"/>
          </p:nvPr>
        </p:nvSpPr>
        <p:spPr>
          <a:xfrm>
            <a:off x="491642" y="230189"/>
            <a:ext cx="8442796" cy="840125"/>
          </a:xfrm>
        </p:spPr>
        <p:txBody>
          <a:bodyPr/>
          <a:lstStyle/>
          <a:p>
            <a:r>
              <a:rPr lang="en-GB" sz="2400" dirty="0" smtClean="0"/>
              <a:t>REDD+ monitoring capacities vs. engagement</a:t>
            </a:r>
            <a:endParaRPr lang="en-GB" sz="2600"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64" t="31323" r="10700" b="14273"/>
          <a:stretch/>
        </p:blipFill>
        <p:spPr bwMode="auto">
          <a:xfrm>
            <a:off x="188280" y="1330045"/>
            <a:ext cx="8709301" cy="350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6"/>
          <p:cNvGrpSpPr/>
          <p:nvPr/>
        </p:nvGrpSpPr>
        <p:grpSpPr>
          <a:xfrm>
            <a:off x="6125361" y="4623736"/>
            <a:ext cx="1552886" cy="1803425"/>
            <a:chOff x="4544211" y="4932486"/>
            <a:chExt cx="1552886" cy="1803425"/>
          </a:xfrm>
        </p:grpSpPr>
        <p:pic>
          <p:nvPicPr>
            <p:cNvPr id="1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82" t="63021" r="76208" b="9115"/>
            <a:stretch/>
          </p:blipFill>
          <p:spPr bwMode="auto">
            <a:xfrm>
              <a:off x="4544211" y="5240486"/>
              <a:ext cx="13277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620411" y="4932486"/>
              <a:ext cx="1476686" cy="302712"/>
            </a:xfrm>
            <a:prstGeom prst="rect">
              <a:avLst/>
            </a:prstGeom>
            <a:noFill/>
            <a:ln>
              <a:noFill/>
            </a:ln>
          </p:spPr>
          <p:txBody>
            <a:bodyPr wrap="none" rtlCol="0">
              <a:spAutoFit/>
            </a:bodyPr>
            <a:lstStyle/>
            <a:p>
              <a:pPr>
                <a:lnSpc>
                  <a:spcPts val="1800"/>
                </a:lnSpc>
              </a:pPr>
              <a:r>
                <a:rPr lang="en-GB" sz="1400" b="1" dirty="0" smtClean="0">
                  <a:latin typeface="Verdana" pitchFamily="34" charset="0"/>
                </a:rPr>
                <a:t>Capacity gap</a:t>
              </a:r>
              <a:endParaRPr lang="en-US" sz="1400" b="1" dirty="0" smtClean="0">
                <a:latin typeface="Verdana" pitchFamily="34" charset="0"/>
              </a:endParaRPr>
            </a:p>
          </p:txBody>
        </p:sp>
      </p:grpSp>
      <p:grpSp>
        <p:nvGrpSpPr>
          <p:cNvPr id="3" name="Group 19"/>
          <p:cNvGrpSpPr/>
          <p:nvPr/>
        </p:nvGrpSpPr>
        <p:grpSpPr>
          <a:xfrm>
            <a:off x="199948" y="1386718"/>
            <a:ext cx="8735733" cy="5097431"/>
            <a:chOff x="218998" y="1684369"/>
            <a:chExt cx="8735733" cy="5097431"/>
          </a:xfrm>
        </p:grpSpPr>
        <p:pic>
          <p:nvPicPr>
            <p:cNvPr id="2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20" t="28245" r="8119" b="16581"/>
            <a:stretch/>
          </p:blipFill>
          <p:spPr bwMode="auto">
            <a:xfrm>
              <a:off x="218998" y="1684369"/>
              <a:ext cx="8666328" cy="355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1"/>
            <p:cNvGrpSpPr/>
            <p:nvPr/>
          </p:nvGrpSpPr>
          <p:grpSpPr>
            <a:xfrm>
              <a:off x="6167569" y="4936895"/>
              <a:ext cx="2787162" cy="1844905"/>
              <a:chOff x="6167569" y="4936895"/>
              <a:chExt cx="2787162" cy="1844905"/>
            </a:xfrm>
          </p:grpSpPr>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008" t="61198" r="51246" b="8593"/>
              <a:stretch/>
            </p:blipFill>
            <p:spPr bwMode="auto">
              <a:xfrm>
                <a:off x="6167569" y="5242225"/>
                <a:ext cx="2787162" cy="153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230136" y="4936895"/>
                <a:ext cx="2534668" cy="302712"/>
              </a:xfrm>
              <a:prstGeom prst="rect">
                <a:avLst/>
              </a:prstGeom>
              <a:noFill/>
              <a:ln>
                <a:noFill/>
              </a:ln>
            </p:spPr>
            <p:txBody>
              <a:bodyPr wrap="none" rtlCol="0">
                <a:spAutoFit/>
              </a:bodyPr>
              <a:lstStyle/>
              <a:p>
                <a:pPr>
                  <a:lnSpc>
                    <a:spcPts val="1800"/>
                  </a:lnSpc>
                </a:pPr>
                <a:r>
                  <a:rPr lang="en-GB" sz="1400" b="1" dirty="0" smtClean="0">
                    <a:latin typeface="Verdana" pitchFamily="34" charset="0"/>
                  </a:rPr>
                  <a:t>Engagement in REDD+ </a:t>
                </a:r>
                <a:endParaRPr lang="en-US" sz="1400" b="1" dirty="0" smtClean="0">
                  <a:latin typeface="Verdana" pitchFamily="34" charset="0"/>
                </a:endParaRPr>
              </a:p>
            </p:txBody>
          </p:sp>
        </p:grpSp>
      </p:grpSp>
      <p:sp>
        <p:nvSpPr>
          <p:cNvPr id="25" name="TextBox 24"/>
          <p:cNvSpPr txBox="1"/>
          <p:nvPr/>
        </p:nvSpPr>
        <p:spPr>
          <a:xfrm>
            <a:off x="134847" y="5009675"/>
            <a:ext cx="4832733" cy="784830"/>
          </a:xfrm>
          <a:prstGeom prst="rect">
            <a:avLst/>
          </a:prstGeom>
          <a:noFill/>
          <a:ln>
            <a:noFill/>
          </a:ln>
        </p:spPr>
        <p:txBody>
          <a:bodyPr wrap="none" rtlCol="0">
            <a:spAutoFit/>
          </a:bodyPr>
          <a:lstStyle/>
          <a:p>
            <a:pPr>
              <a:lnSpc>
                <a:spcPts val="1800"/>
              </a:lnSpc>
            </a:pPr>
            <a:r>
              <a:rPr lang="en-GB" sz="1400" dirty="0" smtClean="0">
                <a:solidFill>
                  <a:schemeClr val="accent6"/>
                </a:solidFill>
                <a:latin typeface="Verdana" pitchFamily="34" charset="0"/>
              </a:rPr>
              <a:t>Notes: </a:t>
            </a:r>
          </a:p>
          <a:p>
            <a:pPr>
              <a:lnSpc>
                <a:spcPts val="1800"/>
              </a:lnSpc>
            </a:pPr>
            <a:r>
              <a:rPr lang="en-GB" sz="1400" dirty="0" smtClean="0">
                <a:solidFill>
                  <a:schemeClr val="accent6"/>
                </a:solidFill>
                <a:latin typeface="Verdana" pitchFamily="34" charset="0"/>
              </a:rPr>
              <a:t>Capacity gap derived from Romijn et al., 2012, ESP</a:t>
            </a:r>
          </a:p>
          <a:p>
            <a:pPr>
              <a:lnSpc>
                <a:spcPts val="1800"/>
              </a:lnSpc>
            </a:pPr>
            <a:r>
              <a:rPr lang="en-GB" sz="1400" dirty="0" smtClean="0">
                <a:solidFill>
                  <a:schemeClr val="accent6"/>
                </a:solidFill>
                <a:latin typeface="Verdana" pitchFamily="34" charset="0"/>
              </a:rPr>
              <a:t>Engagement: UN-REDD, WB-FCPF, Norway NIFCI</a:t>
            </a:r>
          </a:p>
        </p:txBody>
      </p:sp>
    </p:spTree>
    <p:extLst>
      <p:ext uri="{BB962C8B-B14F-4D97-AF65-F5344CB8AC3E}">
        <p14:creationId xmlns:p14="http://schemas.microsoft.com/office/powerpoint/2010/main" val="305678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r>
              <a:rPr lang="en-US" dirty="0" smtClean="0"/>
              <a:t>Background material</a:t>
            </a:r>
            <a:endParaRPr lang="en-US" dirty="0"/>
          </a:p>
        </p:txBody>
      </p:sp>
      <p:sp>
        <p:nvSpPr>
          <p:cNvPr id="6" name="Tijdelijke aanduiding voor tekst 5"/>
          <p:cNvSpPr>
            <a:spLocks noGrp="1"/>
          </p:cNvSpPr>
          <p:nvPr>
            <p:ph type="body" sz="quarter" idx="10"/>
          </p:nvPr>
        </p:nvSpPr>
        <p:spPr>
          <a:xfrm>
            <a:off x="421200" y="1246908"/>
            <a:ext cx="8521188" cy="4363317"/>
          </a:xfrm>
        </p:spPr>
        <p:txBody>
          <a:bodyPr/>
          <a:lstStyle/>
          <a:p>
            <a:pPr lvl="0">
              <a:lnSpc>
                <a:spcPct val="100000"/>
              </a:lnSpc>
            </a:pPr>
            <a:r>
              <a:rPr lang="en-GB" sz="1400" dirty="0" smtClean="0"/>
              <a:t>GOFC-GOLD. 2014. </a:t>
            </a:r>
            <a:r>
              <a:rPr lang="en-GB" sz="1400" i="1" dirty="0" smtClean="0"/>
              <a:t>Sourcebook</a:t>
            </a:r>
            <a:r>
              <a:rPr lang="en-GB" sz="1400" dirty="0" smtClean="0"/>
              <a:t>. Sections 1 and 4.  </a:t>
            </a:r>
            <a:endParaRPr lang="nl-NL" sz="1400" dirty="0" smtClean="0"/>
          </a:p>
          <a:p>
            <a:pPr marL="252413" lvl="1" indent="-252413">
              <a:lnSpc>
                <a:spcPct val="100000"/>
              </a:lnSpc>
              <a:spcBef>
                <a:spcPts val="1200"/>
              </a:spcBef>
              <a:buSzPct val="140000"/>
              <a:buFont typeface="Wingdings" pitchFamily="2" charset="2"/>
              <a:buChar char="§"/>
            </a:pPr>
            <a:r>
              <a:rPr lang="en-US" sz="1400" dirty="0" smtClean="0"/>
              <a:t>UNFCCC. 2013. </a:t>
            </a:r>
            <a:r>
              <a:rPr lang="en-US" sz="1400" dirty="0">
                <a:solidFill>
                  <a:schemeClr val="tx1"/>
                </a:solidFill>
              </a:rPr>
              <a:t>Decision </a:t>
            </a:r>
            <a:r>
              <a:rPr lang="en-US" sz="1400" dirty="0" smtClean="0">
                <a:solidFill>
                  <a:schemeClr val="tx1"/>
                </a:solidFill>
              </a:rPr>
              <a:t>11/CP.19. </a:t>
            </a:r>
            <a:r>
              <a:rPr lang="en-US" sz="1400" dirty="0"/>
              <a:t>Modalities for national </a:t>
            </a:r>
            <a:r>
              <a:rPr lang="en-US" sz="1400" dirty="0" smtClean="0"/>
              <a:t>forest-monitoring systems. </a:t>
            </a:r>
            <a:r>
              <a:rPr lang="en-GB" sz="1400" u="sng" dirty="0" smtClean="0">
                <a:hlinkClick r:id="rId3"/>
              </a:rPr>
              <a:t>http</a:t>
            </a:r>
            <a:r>
              <a:rPr lang="en-GB" sz="1400" u="sng" dirty="0">
                <a:hlinkClick r:id="rId3"/>
              </a:rPr>
              <a:t>://unfccc.int/resource/docs/2013/cop19/eng/10a01.pdf#page=31</a:t>
            </a:r>
            <a:r>
              <a:rPr lang="en-GB" sz="1400" dirty="0"/>
              <a:t> </a:t>
            </a:r>
          </a:p>
          <a:p>
            <a:pPr marL="252413" lvl="1" indent="-252413">
              <a:lnSpc>
                <a:spcPct val="100000"/>
              </a:lnSpc>
              <a:spcBef>
                <a:spcPts val="1200"/>
              </a:spcBef>
              <a:buSzPct val="140000"/>
              <a:buFont typeface="Wingdings" pitchFamily="2" charset="2"/>
              <a:buChar char="§"/>
            </a:pPr>
            <a:r>
              <a:rPr lang="en-US" sz="1400" dirty="0" smtClean="0"/>
              <a:t>UNFCCC. 2010. </a:t>
            </a:r>
            <a:r>
              <a:rPr lang="en-US" sz="1400" dirty="0"/>
              <a:t>Decision </a:t>
            </a:r>
            <a:r>
              <a:rPr lang="en-US" sz="1400" dirty="0" smtClean="0"/>
              <a:t>1/CP.16. </a:t>
            </a:r>
            <a:r>
              <a:rPr lang="en-US" sz="1400" dirty="0"/>
              <a:t>The Cancun </a:t>
            </a:r>
            <a:r>
              <a:rPr lang="en-US" sz="1400" dirty="0" smtClean="0"/>
              <a:t>Agreements.</a:t>
            </a:r>
            <a:r>
              <a:rPr lang="en-US" sz="1400" dirty="0"/>
              <a:t/>
            </a:r>
            <a:br>
              <a:rPr lang="en-US" sz="1400" dirty="0"/>
            </a:br>
            <a:r>
              <a:rPr lang="en-US" sz="1400" u="sng" dirty="0">
                <a:hlinkClick r:id="rId4"/>
              </a:rPr>
              <a:t>http://unfccc.int/resource/docs/2010/cop16/eng/07a01.pdf#page=2</a:t>
            </a:r>
            <a:r>
              <a:rPr lang="en-GB" sz="1400" dirty="0"/>
              <a:t> </a:t>
            </a:r>
          </a:p>
          <a:p>
            <a:pPr marL="252413" lvl="1" indent="-252413">
              <a:lnSpc>
                <a:spcPct val="100000"/>
              </a:lnSpc>
              <a:spcBef>
                <a:spcPts val="1200"/>
              </a:spcBef>
              <a:buSzPct val="140000"/>
              <a:buFont typeface="Wingdings" pitchFamily="2" charset="2"/>
              <a:buChar char="§"/>
            </a:pPr>
            <a:r>
              <a:rPr lang="en-US" sz="1400" dirty="0" smtClean="0"/>
              <a:t>UNFCCC. </a:t>
            </a:r>
            <a:r>
              <a:rPr lang="en-US" sz="1400" dirty="0"/>
              <a:t>2009. Decision </a:t>
            </a:r>
            <a:r>
              <a:rPr lang="en-US" sz="1400" dirty="0" smtClean="0"/>
              <a:t>4/CP.15. </a:t>
            </a:r>
            <a:r>
              <a:rPr lang="en-US" sz="1400" dirty="0"/>
              <a:t>Methodological </a:t>
            </a:r>
            <a:r>
              <a:rPr lang="en-US" sz="1400" dirty="0" smtClean="0"/>
              <a:t>guidance for activities related to reducing emissions . . . in developing countries.</a:t>
            </a:r>
            <a:r>
              <a:rPr lang="en-US" sz="1400" dirty="0"/>
              <a:t/>
            </a:r>
            <a:br>
              <a:rPr lang="en-US" sz="1400" dirty="0"/>
            </a:br>
            <a:r>
              <a:rPr lang="en-US" sz="1400" dirty="0">
                <a:hlinkClick r:id="rId5"/>
              </a:rPr>
              <a:t>http://unfccc.int/resource/docs/2009/cop15/eng/11a01.pdf#page=11</a:t>
            </a:r>
            <a:endParaRPr lang="en-US" sz="1400" dirty="0"/>
          </a:p>
          <a:p>
            <a:pPr marL="252413" lvl="1" indent="-252413">
              <a:lnSpc>
                <a:spcPct val="100000"/>
              </a:lnSpc>
              <a:spcBef>
                <a:spcPts val="1200"/>
              </a:spcBef>
              <a:buSzPct val="140000"/>
              <a:buFont typeface="Wingdings" pitchFamily="2" charset="2"/>
              <a:buChar char="§"/>
            </a:pPr>
            <a:r>
              <a:rPr lang="nl-NL" sz="1400" dirty="0" smtClean="0"/>
              <a:t>UN-REDD. </a:t>
            </a:r>
            <a:r>
              <a:rPr lang="nl-NL" sz="1400" dirty="0"/>
              <a:t>2013. National </a:t>
            </a:r>
            <a:r>
              <a:rPr lang="nl-NL" sz="1400" dirty="0" smtClean="0"/>
              <a:t>forest-monitoring </a:t>
            </a:r>
            <a:r>
              <a:rPr lang="nl-NL" sz="1400" dirty="0"/>
              <a:t>Systems: Measurement, Reporting and Verification (M &amp; MRV) in the context of REDD+ Activities.</a:t>
            </a:r>
            <a:r>
              <a:rPr lang="en-US" sz="1400" dirty="0">
                <a:hlinkClick r:id="rId6"/>
              </a:rPr>
              <a:t> </a:t>
            </a:r>
            <a:endParaRPr lang="en-US" sz="1400" dirty="0"/>
          </a:p>
          <a:p>
            <a:pPr marL="252413" lvl="1" indent="-252413">
              <a:lnSpc>
                <a:spcPct val="100000"/>
              </a:lnSpc>
              <a:spcBef>
                <a:spcPts val="1200"/>
              </a:spcBef>
              <a:buSzPct val="140000"/>
              <a:buFont typeface="Wingdings" pitchFamily="2" charset="2"/>
              <a:buChar char="§"/>
            </a:pPr>
            <a:r>
              <a:rPr lang="en-US" sz="1400" dirty="0" smtClean="0"/>
              <a:t>GFOI</a:t>
            </a:r>
            <a:r>
              <a:rPr lang="en-US" sz="1400" dirty="0"/>
              <a:t>. 2014. Integrating Remote-sensing and Ground-based Observations for Estimation of Emissions and Removals of Greenhouse Gases in Forests: Methods and Guidance from the Global Forest Observation Initiative (MGD</a:t>
            </a:r>
            <a:r>
              <a:rPr lang="en-US" sz="1400" dirty="0" smtClean="0"/>
              <a:t>). Section 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z="2800" dirty="0" smtClean="0"/>
              <a:t>Building technical and institutional capacity</a:t>
            </a:r>
            <a:endParaRPr lang="en-GB" sz="2800" dirty="0"/>
          </a:p>
        </p:txBody>
      </p:sp>
      <p:sp>
        <p:nvSpPr>
          <p:cNvPr id="3" name="Tijdelijke aanduiding voor tekst 2"/>
          <p:cNvSpPr>
            <a:spLocks noGrp="1"/>
          </p:cNvSpPr>
          <p:nvPr>
            <p:ph type="body" sz="quarter" idx="10"/>
          </p:nvPr>
        </p:nvSpPr>
        <p:spPr>
          <a:xfrm>
            <a:off x="421200" y="1689431"/>
            <a:ext cx="8521188" cy="3735874"/>
          </a:xfrm>
        </p:spPr>
        <p:txBody>
          <a:bodyPr/>
          <a:lstStyle/>
          <a:p>
            <a:r>
              <a:rPr lang="en-GB" dirty="0"/>
              <a:t>Technology transfers from developed countries are </a:t>
            </a:r>
            <a:r>
              <a:rPr lang="en-GB" dirty="0" smtClean="0"/>
              <a:t>encouraged.</a:t>
            </a:r>
            <a:endParaRPr lang="en-GB" dirty="0"/>
          </a:p>
          <a:p>
            <a:r>
              <a:rPr lang="en-GB" dirty="0"/>
              <a:t>Building technical and institutional capacity for NFMS should take into account:</a:t>
            </a:r>
          </a:p>
          <a:p>
            <a:pPr marL="712788" lvl="1" indent="-261938">
              <a:lnSpc>
                <a:spcPct val="100000"/>
              </a:lnSpc>
            </a:pPr>
            <a:r>
              <a:rPr lang="en-GB" sz="2000" dirty="0"/>
              <a:t>National circumstances </a:t>
            </a:r>
            <a:r>
              <a:rPr lang="en-GB" sz="2000" dirty="0" smtClean="0"/>
              <a:t>(</a:t>
            </a:r>
            <a:r>
              <a:rPr lang="en-GB" sz="2000" dirty="0"/>
              <a:t>forest types, institutional arrangements, economy, culture)</a:t>
            </a:r>
          </a:p>
          <a:p>
            <a:pPr marL="712788" lvl="1" indent="-261938">
              <a:lnSpc>
                <a:spcPct val="100000"/>
              </a:lnSpc>
            </a:pPr>
            <a:r>
              <a:rPr lang="en-GB" sz="2000" dirty="0"/>
              <a:t>Drivers of </a:t>
            </a:r>
            <a:r>
              <a:rPr lang="en-GB" sz="2000" dirty="0" smtClean="0"/>
              <a:t>deforestation (</a:t>
            </a:r>
            <a:r>
              <a:rPr lang="en-GB" sz="2000" dirty="0" smtClean="0">
                <a:solidFill>
                  <a:schemeClr val="accent4"/>
                </a:solidFill>
              </a:rPr>
              <a:t>see Module 1.3</a:t>
            </a:r>
            <a:r>
              <a:rPr lang="en-GB" sz="2000" dirty="0" smtClean="0"/>
              <a:t>)</a:t>
            </a:r>
            <a:endParaRPr lang="en-GB" sz="2000" dirty="0"/>
          </a:p>
          <a:p>
            <a:pPr marL="712788" lvl="1" indent="-261938">
              <a:lnSpc>
                <a:spcPct val="100000"/>
              </a:lnSpc>
            </a:pPr>
            <a:r>
              <a:rPr lang="en-GB" sz="2000" dirty="0"/>
              <a:t>Existing </a:t>
            </a:r>
            <a:r>
              <a:rPr lang="en-GB" sz="2000" dirty="0" smtClean="0"/>
              <a:t>capacities</a:t>
            </a:r>
            <a:endParaRPr lang="en-GB" sz="2000" dirty="0"/>
          </a:p>
        </p:txBody>
      </p:sp>
    </p:spTree>
    <p:extLst>
      <p:ext uri="{BB962C8B-B14F-4D97-AF65-F5344CB8AC3E}">
        <p14:creationId xmlns:p14="http://schemas.microsoft.com/office/powerpoint/2010/main" val="1544937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81777"/>
          </a:xfrm>
        </p:spPr>
        <p:txBody>
          <a:bodyPr/>
          <a:lstStyle/>
          <a:p>
            <a:r>
              <a:rPr lang="en-GB" sz="2800" dirty="0" smtClean="0"/>
              <a:t>Capacity improvements for NFMS through REDD+ phased approach</a:t>
            </a:r>
            <a:endParaRPr lang="en-GB" sz="2800" dirty="0"/>
          </a:p>
        </p:txBody>
      </p:sp>
      <p:sp>
        <p:nvSpPr>
          <p:cNvPr id="3" name="Tijdelijke aanduiding voor tekst 2"/>
          <p:cNvSpPr>
            <a:spLocks noGrp="1"/>
          </p:cNvSpPr>
          <p:nvPr>
            <p:ph type="body" sz="quarter" idx="10"/>
          </p:nvPr>
        </p:nvSpPr>
        <p:spPr>
          <a:xfrm>
            <a:off x="392625" y="1403026"/>
            <a:ext cx="8521188" cy="4713566"/>
          </a:xfrm>
        </p:spPr>
        <p:txBody>
          <a:bodyPr/>
          <a:lstStyle/>
          <a:p>
            <a:pPr marL="0" indent="0">
              <a:buNone/>
            </a:pPr>
            <a:r>
              <a:rPr lang="en-GB" sz="1800" dirty="0"/>
              <a:t>NFMS can be implemented starting at </a:t>
            </a:r>
            <a:r>
              <a:rPr lang="en-GB" sz="1800" dirty="0" smtClean="0"/>
              <a:t>phase </a:t>
            </a:r>
            <a:r>
              <a:rPr lang="en-GB" sz="1800" dirty="0"/>
              <a:t>1 and </a:t>
            </a:r>
            <a:r>
              <a:rPr lang="en-GB" sz="1800" dirty="0" smtClean="0"/>
              <a:t>moving toward phase </a:t>
            </a:r>
            <a:r>
              <a:rPr lang="en-GB" sz="1800" dirty="0"/>
              <a:t>3 of REDD+, with step-by-step </a:t>
            </a:r>
            <a:r>
              <a:rPr lang="en-GB" sz="1800" dirty="0" smtClean="0"/>
              <a:t>improvements</a:t>
            </a:r>
            <a:endParaRPr lang="en-GB" sz="1800" dirty="0"/>
          </a:p>
        </p:txBody>
      </p:sp>
      <p:graphicFrame>
        <p:nvGraphicFramePr>
          <p:cNvPr id="4" name="Tabel 3"/>
          <p:cNvGraphicFramePr>
            <a:graphicFrameLocks noGrp="1"/>
          </p:cNvGraphicFramePr>
          <p:nvPr>
            <p:extLst>
              <p:ext uri="{D42A27DB-BD31-4B8C-83A1-F6EECF244321}">
                <p14:modId xmlns:p14="http://schemas.microsoft.com/office/powerpoint/2010/main" val="3849462161"/>
              </p:ext>
            </p:extLst>
          </p:nvPr>
        </p:nvGraphicFramePr>
        <p:xfrm>
          <a:off x="238125" y="2193098"/>
          <a:ext cx="8695213" cy="3713644"/>
        </p:xfrm>
        <a:graphic>
          <a:graphicData uri="http://schemas.openxmlformats.org/drawingml/2006/table">
            <a:tbl>
              <a:tblPr firstRow="1" firstCol="1" bandRow="1" bandCol="1">
                <a:tableStyleId>{7E9639D4-E3E2-4D34-9284-5A2195B3D0D7}</a:tableStyleId>
              </a:tblPr>
              <a:tblGrid>
                <a:gridCol w="1025773"/>
                <a:gridCol w="1634080"/>
                <a:gridCol w="3625987"/>
                <a:gridCol w="2409373"/>
              </a:tblGrid>
              <a:tr h="347995">
                <a:tc gridSpan="2">
                  <a:txBody>
                    <a:bodyPr/>
                    <a:lstStyle/>
                    <a:p>
                      <a:r>
                        <a:rPr lang="en-US" sz="1400" noProof="0" dirty="0" smtClean="0"/>
                        <a:t>Implementation phase</a:t>
                      </a:r>
                      <a:endParaRPr lang="en-US" sz="1400" noProof="0" dirty="0"/>
                    </a:p>
                  </a:txBody>
                  <a:tcPr/>
                </a:tc>
                <a:tc hMerge="1">
                  <a:txBody>
                    <a:bodyPr/>
                    <a:lstStyle/>
                    <a:p>
                      <a:endParaRPr lang="nl-NL" sz="1400" dirty="0"/>
                    </a:p>
                  </a:txBody>
                  <a:tcPr/>
                </a:tc>
                <a:tc>
                  <a:txBody>
                    <a:bodyPr/>
                    <a:lstStyle/>
                    <a:p>
                      <a:r>
                        <a:rPr lang="en-US" sz="1400" noProof="0" dirty="0" smtClean="0"/>
                        <a:t>Characteristics</a:t>
                      </a:r>
                      <a:endParaRPr lang="en-US" sz="1400" noProof="0" dirty="0"/>
                    </a:p>
                  </a:txBody>
                  <a:tcPr/>
                </a:tc>
                <a:tc>
                  <a:txBody>
                    <a:bodyPr/>
                    <a:lstStyle/>
                    <a:p>
                      <a:r>
                        <a:rPr lang="en-US" sz="1400" noProof="0" dirty="0" smtClean="0"/>
                        <a:t>MRV activities</a:t>
                      </a:r>
                      <a:endParaRPr lang="en-US" sz="1400" noProof="0" dirty="0"/>
                    </a:p>
                  </a:txBody>
                  <a:tcPr/>
                </a:tc>
              </a:tr>
              <a:tr h="686457">
                <a:tc>
                  <a:txBody>
                    <a:bodyPr/>
                    <a:lstStyle/>
                    <a:p>
                      <a:r>
                        <a:rPr lang="en-US" sz="1200" noProof="0" dirty="0" smtClean="0"/>
                        <a:t>Phase</a:t>
                      </a:r>
                      <a:r>
                        <a:rPr lang="en-US" sz="1200" baseline="0" noProof="0" dirty="0" smtClean="0"/>
                        <a:t> 1</a:t>
                      </a:r>
                      <a:endParaRPr lang="en-US" sz="1200" noProof="0" dirty="0"/>
                    </a:p>
                  </a:txBody>
                  <a:tcPr/>
                </a:tc>
                <a:tc>
                  <a:txBody>
                    <a:bodyPr/>
                    <a:lstStyle/>
                    <a:p>
                      <a:r>
                        <a:rPr lang="en-US" sz="1200" noProof="0" dirty="0" smtClean="0"/>
                        <a:t>Readiness</a:t>
                      </a:r>
                      <a:endParaRPr lang="en-US" sz="1200" noProof="0" dirty="0"/>
                    </a:p>
                  </a:txBody>
                  <a:tcPr/>
                </a:tc>
                <a:tc>
                  <a:txBody>
                    <a:bodyPr/>
                    <a:lstStyle/>
                    <a:p>
                      <a:r>
                        <a:rPr lang="en-US" sz="1200" noProof="0" dirty="0" smtClean="0"/>
                        <a:t>National strategy or action plan formulation; development of policies and measures</a:t>
                      </a:r>
                      <a:r>
                        <a:rPr lang="en-US" sz="1200" baseline="0" noProof="0" dirty="0" smtClean="0"/>
                        <a:t> and </a:t>
                      </a:r>
                      <a:r>
                        <a:rPr lang="en-US" sz="1200" noProof="0" dirty="0" smtClean="0"/>
                        <a:t>capacity building</a:t>
                      </a:r>
                      <a:endParaRPr lang="en-US" sz="1200" noProof="0" dirty="0"/>
                    </a:p>
                  </a:txBody>
                  <a:tcPr/>
                </a:tc>
                <a:tc>
                  <a:txBody>
                    <a:bodyPr/>
                    <a:lstStyle/>
                    <a:p>
                      <a:r>
                        <a:rPr lang="en-GB" sz="1200" noProof="0" dirty="0" smtClean="0"/>
                        <a:t>Capacity-</a:t>
                      </a:r>
                      <a:r>
                        <a:rPr lang="en-GB" sz="1200" baseline="0" noProof="0" dirty="0" smtClean="0"/>
                        <a:t>development needs assessment; develop roadmap development</a:t>
                      </a:r>
                      <a:endParaRPr lang="en-US" sz="1200" noProof="0" dirty="0"/>
                    </a:p>
                  </a:txBody>
                  <a:tcPr/>
                </a:tc>
              </a:tr>
              <a:tr h="1191869">
                <a:tc>
                  <a:txBody>
                    <a:bodyPr/>
                    <a:lstStyle/>
                    <a:p>
                      <a:r>
                        <a:rPr lang="en-US" sz="1200" noProof="0" dirty="0" smtClean="0"/>
                        <a:t>Phase 2</a:t>
                      </a:r>
                      <a:endParaRPr lang="en-US" sz="1200" noProof="0" dirty="0"/>
                    </a:p>
                  </a:txBody>
                  <a:tcPr/>
                </a:tc>
                <a:tc>
                  <a:txBody>
                    <a:bodyPr/>
                    <a:lstStyle/>
                    <a:p>
                      <a:r>
                        <a:rPr lang="en-GB" sz="1200" dirty="0" smtClean="0"/>
                        <a:t>Transition, implementation, and capacity building</a:t>
                      </a:r>
                      <a:endParaRPr lang="en-US"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Implementation of national policies and measures and national strategies or action plans (further capacity building); </a:t>
                      </a:r>
                      <a:r>
                        <a:rPr lang="en-GB" sz="1200" noProof="0" dirty="0" smtClean="0"/>
                        <a:t>technology development and transfer and results-based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demonstration activities</a:t>
                      </a:r>
                      <a:endParaRPr lang="en-US"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Demonstration activities; monitoring system development</a:t>
                      </a:r>
                      <a:endParaRPr lang="en-US" sz="1200" noProof="0" dirty="0"/>
                    </a:p>
                  </a:txBody>
                  <a:tcPr/>
                </a:tc>
              </a:tr>
              <a:tr h="1487323">
                <a:tc>
                  <a:txBody>
                    <a:bodyPr/>
                    <a:lstStyle/>
                    <a:p>
                      <a:r>
                        <a:rPr lang="en-US" sz="1200" noProof="0" dirty="0" smtClean="0"/>
                        <a:t>Phase 3</a:t>
                      </a:r>
                      <a:endParaRPr lang="en-US"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Full implementation </a:t>
                      </a:r>
                      <a:endParaRPr lang="en-US"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Implementation of national policies and measures on the entire national territory; </a:t>
                      </a:r>
                      <a:r>
                        <a:rPr lang="en-GB" sz="1200" noProof="0" dirty="0" smtClean="0"/>
                        <a:t>results-based actions that should be fully measured, reported, and verified</a:t>
                      </a:r>
                      <a:endParaRPr lang="en-US" sz="1200" noProof="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National performance- monitoring system; </a:t>
                      </a:r>
                      <a:br>
                        <a:rPr lang="en-US" sz="1200" noProof="0" dirty="0" smtClean="0"/>
                      </a:br>
                      <a:r>
                        <a:rPr lang="en-US" sz="1200" noProof="0" dirty="0" smtClean="0"/>
                        <a:t>fully</a:t>
                      </a:r>
                      <a:r>
                        <a:rPr lang="en-GB" sz="1200" dirty="0" smtClean="0"/>
                        <a:t> operational MRV system to report REDD+ mitigation performance in CO</a:t>
                      </a:r>
                      <a:r>
                        <a:rPr lang="en-GB" sz="1200" baseline="-25000" dirty="0" smtClean="0"/>
                        <a:t>2</a:t>
                      </a:r>
                      <a:r>
                        <a:rPr lang="en-GB" sz="1200" dirty="0" smtClean="0"/>
                        <a:t>e</a:t>
                      </a:r>
                      <a:endParaRPr lang="en-US" sz="1200" noProof="0" dirty="0"/>
                    </a:p>
                  </a:txBody>
                  <a:tcPr/>
                </a:tc>
              </a:tr>
            </a:tbl>
          </a:graphicData>
        </a:graphic>
      </p:graphicFrame>
    </p:spTree>
    <p:extLst>
      <p:ext uri="{BB962C8B-B14F-4D97-AF65-F5344CB8AC3E}">
        <p14:creationId xmlns:p14="http://schemas.microsoft.com/office/powerpoint/2010/main" val="2245246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MRV coordination on different levels</a:t>
            </a:r>
            <a:endParaRPr lang="en-US" dirty="0"/>
          </a:p>
        </p:txBody>
      </p:sp>
      <p:sp>
        <p:nvSpPr>
          <p:cNvPr id="3" name="Tijdelijke aanduiding voor tekst 2"/>
          <p:cNvSpPr>
            <a:spLocks noGrp="1"/>
          </p:cNvSpPr>
          <p:nvPr>
            <p:ph type="body" sz="quarter" idx="10"/>
          </p:nvPr>
        </p:nvSpPr>
        <p:spPr>
          <a:xfrm>
            <a:off x="421200" y="1191662"/>
            <a:ext cx="8521188" cy="4772943"/>
          </a:xfrm>
        </p:spPr>
        <p:txBody>
          <a:bodyPr/>
          <a:lstStyle/>
          <a:p>
            <a:pPr>
              <a:lnSpc>
                <a:spcPct val="100000"/>
              </a:lnSpc>
              <a:spcBef>
                <a:spcPct val="35000"/>
              </a:spcBef>
            </a:pPr>
            <a:r>
              <a:rPr lang="en-US" sz="2000" b="1" dirty="0" smtClean="0"/>
              <a:t>International support:</a:t>
            </a:r>
          </a:p>
          <a:p>
            <a:pPr lvl="1">
              <a:lnSpc>
                <a:spcPct val="100000"/>
              </a:lnSpc>
              <a:spcBef>
                <a:spcPts val="1200"/>
              </a:spcBef>
            </a:pPr>
            <a:r>
              <a:rPr lang="en-US" sz="1800" dirty="0" smtClean="0"/>
              <a:t>South-South cooperation</a:t>
            </a:r>
          </a:p>
          <a:p>
            <a:pPr lvl="1">
              <a:lnSpc>
                <a:spcPct val="100000"/>
              </a:lnSpc>
              <a:spcBef>
                <a:spcPts val="1200"/>
              </a:spcBef>
            </a:pPr>
            <a:r>
              <a:rPr lang="en-US" sz="1800" dirty="0" smtClean="0"/>
              <a:t>Donors and supporting agencies/organizations</a:t>
            </a:r>
          </a:p>
          <a:p>
            <a:pPr lvl="1">
              <a:lnSpc>
                <a:spcPct val="100000"/>
              </a:lnSpc>
              <a:spcBef>
                <a:spcPts val="1200"/>
              </a:spcBef>
            </a:pPr>
            <a:r>
              <a:rPr lang="en-US" sz="1800" dirty="0" smtClean="0"/>
              <a:t>Technical community providing guidance</a:t>
            </a:r>
          </a:p>
          <a:p>
            <a:pPr>
              <a:lnSpc>
                <a:spcPct val="100000"/>
              </a:lnSpc>
              <a:spcBef>
                <a:spcPct val="35000"/>
              </a:spcBef>
            </a:pPr>
            <a:r>
              <a:rPr lang="en-US" sz="2000" b="1" dirty="0" smtClean="0"/>
              <a:t>National strategy and MRV development:</a:t>
            </a:r>
          </a:p>
          <a:p>
            <a:pPr lvl="1">
              <a:lnSpc>
                <a:spcPct val="100000"/>
              </a:lnSpc>
              <a:spcBef>
                <a:spcPct val="35000"/>
              </a:spcBef>
            </a:pPr>
            <a:r>
              <a:rPr lang="en-US" sz="1800" dirty="0" smtClean="0"/>
              <a:t>MRV roadmap and policy priorities</a:t>
            </a:r>
          </a:p>
          <a:p>
            <a:pPr lvl="1">
              <a:lnSpc>
                <a:spcPct val="100000"/>
              </a:lnSpc>
              <a:spcBef>
                <a:spcPct val="35000"/>
              </a:spcBef>
            </a:pPr>
            <a:r>
              <a:rPr lang="en-US" sz="1800" dirty="0" smtClean="0"/>
              <a:t>Institutional setup and multisector partnerships</a:t>
            </a:r>
          </a:p>
          <a:p>
            <a:pPr lvl="1">
              <a:lnSpc>
                <a:spcPct val="100000"/>
              </a:lnSpc>
              <a:spcBef>
                <a:spcPct val="35000"/>
              </a:spcBef>
            </a:pPr>
            <a:r>
              <a:rPr lang="en-US" sz="1800" dirty="0" smtClean="0"/>
              <a:t>Maximize country benefits from multidonor support</a:t>
            </a:r>
          </a:p>
          <a:p>
            <a:pPr>
              <a:lnSpc>
                <a:spcPct val="100000"/>
              </a:lnSpc>
              <a:spcBef>
                <a:spcPct val="35000"/>
              </a:spcBef>
            </a:pPr>
            <a:r>
              <a:rPr lang="en-US" sz="2000" b="1" dirty="0" smtClean="0"/>
              <a:t>Subnational implementation:</a:t>
            </a:r>
          </a:p>
          <a:p>
            <a:pPr lvl="1">
              <a:lnSpc>
                <a:spcPct val="100000"/>
              </a:lnSpc>
              <a:spcBef>
                <a:spcPct val="35000"/>
              </a:spcBef>
            </a:pPr>
            <a:r>
              <a:rPr lang="en-US" sz="1800" dirty="0" smtClean="0"/>
              <a:t>Stakeholder involvement in MRV </a:t>
            </a:r>
          </a:p>
          <a:p>
            <a:pPr lvl="1">
              <a:lnSpc>
                <a:spcPct val="100000"/>
              </a:lnSpc>
              <a:spcBef>
                <a:spcPct val="35000"/>
              </a:spcBef>
            </a:pPr>
            <a:r>
              <a:rPr lang="en-US" sz="1800" dirty="0" smtClean="0"/>
              <a:t>Linking national and local monitoring and verification</a:t>
            </a:r>
          </a:p>
          <a:p>
            <a:pPr>
              <a:lnSpc>
                <a:spcPct val="100000"/>
              </a:lnSpc>
            </a:pP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GB" dirty="0" smtClean="0"/>
              <a:t>Institutional framework</a:t>
            </a:r>
            <a:endParaRPr lang="en-US" dirty="0"/>
          </a:p>
        </p:txBody>
      </p:sp>
      <p:sp>
        <p:nvSpPr>
          <p:cNvPr id="3" name="Tijdelijke aanduiding voor tekst 2"/>
          <p:cNvSpPr>
            <a:spLocks noGrp="1"/>
          </p:cNvSpPr>
          <p:nvPr>
            <p:ph type="body" sz="quarter" idx="10"/>
          </p:nvPr>
        </p:nvSpPr>
        <p:spPr>
          <a:xfrm>
            <a:off x="421200" y="1289631"/>
            <a:ext cx="8521188" cy="4903572"/>
          </a:xfrm>
        </p:spPr>
        <p:txBody>
          <a:bodyPr/>
          <a:lstStyle/>
          <a:p>
            <a:pPr>
              <a:spcBef>
                <a:spcPts val="600"/>
              </a:spcBef>
            </a:pPr>
            <a:r>
              <a:rPr lang="en-US" sz="1800" dirty="0" smtClean="0"/>
              <a:t>Create </a:t>
            </a:r>
            <a:r>
              <a:rPr lang="en-US" sz="1800" b="1" dirty="0" smtClean="0"/>
              <a:t>Strong institutional set up</a:t>
            </a:r>
            <a:r>
              <a:rPr lang="en-US" sz="1800" dirty="0" smtClean="0"/>
              <a:t> as enabling framework.</a:t>
            </a:r>
          </a:p>
          <a:p>
            <a:pPr>
              <a:spcBef>
                <a:spcPts val="600"/>
              </a:spcBef>
            </a:pPr>
            <a:r>
              <a:rPr lang="en-US" sz="1800" dirty="0" smtClean="0"/>
              <a:t>Establish and maintain </a:t>
            </a:r>
            <a:r>
              <a:rPr lang="en-US" sz="1800" b="1" dirty="0" smtClean="0"/>
              <a:t>partnership and cooperation </a:t>
            </a:r>
            <a:r>
              <a:rPr lang="en-US" sz="1800" dirty="0" smtClean="0"/>
              <a:t>on all levels.</a:t>
            </a:r>
          </a:p>
          <a:p>
            <a:pPr>
              <a:spcBef>
                <a:spcPts val="600"/>
              </a:spcBef>
            </a:pPr>
            <a:r>
              <a:rPr lang="en-US" sz="1800" b="1" dirty="0" smtClean="0"/>
              <a:t>Coordinate and integrate</a:t>
            </a:r>
            <a:r>
              <a:rPr lang="en-US" sz="1800" dirty="0" smtClean="0"/>
              <a:t> national datasets through a high-level national technical committee.</a:t>
            </a:r>
          </a:p>
          <a:p>
            <a:pPr>
              <a:spcBef>
                <a:spcPts val="600"/>
              </a:spcBef>
            </a:pPr>
            <a:r>
              <a:rPr lang="en-US" sz="1800" dirty="0" smtClean="0"/>
              <a:t>Develop </a:t>
            </a:r>
            <a:r>
              <a:rPr lang="en-US" sz="1800" b="1" dirty="0" smtClean="0"/>
              <a:t>national data management</a:t>
            </a:r>
            <a:r>
              <a:rPr lang="en-US" sz="1800" dirty="0" smtClean="0"/>
              <a:t> system and infrastructure.</a:t>
            </a:r>
          </a:p>
          <a:p>
            <a:pPr marL="0" indent="0">
              <a:spcBef>
                <a:spcPts val="600"/>
              </a:spcBef>
              <a:buNone/>
            </a:pPr>
            <a:r>
              <a:rPr lang="en-US" sz="1800" dirty="0"/>
              <a:t>	</a:t>
            </a:r>
            <a:r>
              <a:rPr lang="en-US" sz="1800" dirty="0" smtClean="0">
                <a:solidFill>
                  <a:schemeClr val="accent4"/>
                </a:solidFill>
                <a:sym typeface="Wingdings" panose="05000000000000000000" pitchFamily="2" charset="2"/>
              </a:rPr>
              <a:t> See Module 3.1</a:t>
            </a:r>
            <a:endParaRPr lang="en-GB" sz="1800" dirty="0" smtClean="0">
              <a:solidFill>
                <a:schemeClr val="accent4"/>
              </a:solidFill>
            </a:endParaRPr>
          </a:p>
          <a:p>
            <a:pPr lvl="0">
              <a:spcBef>
                <a:spcPts val="600"/>
              </a:spcBef>
            </a:pPr>
            <a:r>
              <a:rPr lang="en-US" sz="1800" dirty="0" smtClean="0"/>
              <a:t>Sustain internal and national </a:t>
            </a:r>
            <a:r>
              <a:rPr lang="en-US" sz="1800" b="1" dirty="0" smtClean="0"/>
              <a:t>communication</a:t>
            </a:r>
            <a:r>
              <a:rPr lang="en-US" sz="1800" dirty="0" smtClean="0"/>
              <a:t> </a:t>
            </a:r>
            <a:r>
              <a:rPr lang="en-US" sz="1800" b="1" dirty="0" smtClean="0"/>
              <a:t>mechanisms.</a:t>
            </a:r>
          </a:p>
          <a:p>
            <a:pPr lvl="0">
              <a:spcBef>
                <a:spcPts val="600"/>
              </a:spcBef>
            </a:pPr>
            <a:r>
              <a:rPr lang="en-US" sz="1800" dirty="0" smtClean="0"/>
              <a:t>Involve all relevant </a:t>
            </a:r>
            <a:r>
              <a:rPr lang="en-US" sz="1800" b="1" dirty="0" smtClean="0"/>
              <a:t>national</a:t>
            </a:r>
            <a:r>
              <a:rPr lang="en-US" sz="1800" dirty="0" smtClean="0"/>
              <a:t> </a:t>
            </a:r>
            <a:r>
              <a:rPr lang="en-US" sz="1800" b="1" dirty="0" smtClean="0"/>
              <a:t>stakeholders</a:t>
            </a:r>
            <a:r>
              <a:rPr lang="en-US" sz="1800" dirty="0" smtClean="0"/>
              <a:t> involved in MRV and REDD implementation and mechanisms to ensure transparent and open exchange and management of data streams.</a:t>
            </a:r>
            <a:endParaRPr lang="en-GB" sz="1800" dirty="0" smtClean="0"/>
          </a:p>
          <a:p>
            <a:pPr>
              <a:spcBef>
                <a:spcPts val="600"/>
              </a:spcBef>
            </a:pPr>
            <a:r>
              <a:rPr lang="en-US" sz="1800" dirty="0" smtClean="0"/>
              <a:t>Engage with </a:t>
            </a:r>
            <a:r>
              <a:rPr lang="en-US" sz="1800" b="1" dirty="0" smtClean="0"/>
              <a:t>local and international community</a:t>
            </a:r>
          </a:p>
          <a:p>
            <a:pPr>
              <a:spcBef>
                <a:spcPts val="600"/>
              </a:spcBef>
            </a:pPr>
            <a:r>
              <a:rPr lang="en-US" sz="1800" dirty="0" smtClean="0"/>
              <a:t>Clarify </a:t>
            </a:r>
            <a:r>
              <a:rPr lang="en-US" sz="1800" b="1" dirty="0" smtClean="0"/>
              <a:t>roles and responsibilities</a:t>
            </a:r>
            <a:endParaRPr lang="en-GB" sz="1800" b="1" dirty="0" smtClean="0"/>
          </a:p>
          <a:p>
            <a:pPr>
              <a:buNone/>
            </a:pP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dirty="0" smtClean="0"/>
              <a:t>Institutional capacity development</a:t>
            </a:r>
            <a:endParaRPr lang="en-US" dirty="0"/>
          </a:p>
        </p:txBody>
      </p:sp>
      <p:sp>
        <p:nvSpPr>
          <p:cNvPr id="3" name="Tijdelijke aanduiding voor tekst 2"/>
          <p:cNvSpPr>
            <a:spLocks noGrp="1"/>
          </p:cNvSpPr>
          <p:nvPr>
            <p:ph type="body" sz="quarter" idx="10"/>
          </p:nvPr>
        </p:nvSpPr>
        <p:spPr>
          <a:xfrm>
            <a:off x="421200" y="1241970"/>
            <a:ext cx="8521188" cy="4909589"/>
          </a:xfrm>
        </p:spPr>
        <p:txBody>
          <a:bodyPr/>
          <a:lstStyle/>
          <a:p>
            <a:pPr marL="514350" indent="-514350" eaLnBrk="1" hangingPunct="1">
              <a:lnSpc>
                <a:spcPct val="100000"/>
              </a:lnSpc>
              <a:spcBef>
                <a:spcPts val="300"/>
              </a:spcBef>
              <a:buNone/>
            </a:pPr>
            <a:endParaRPr lang="en-US" sz="1000" dirty="0" smtClean="0">
              <a:latin typeface="+mj-lt"/>
              <a:cs typeface="Tahoma" pitchFamily="34" charset="0"/>
            </a:endParaRPr>
          </a:p>
          <a:p>
            <a:pPr marL="450850" indent="-450850">
              <a:lnSpc>
                <a:spcPct val="100000"/>
              </a:lnSpc>
              <a:spcBef>
                <a:spcPts val="300"/>
              </a:spcBef>
            </a:pPr>
            <a:r>
              <a:rPr lang="en-US" sz="2000" dirty="0" smtClean="0">
                <a:latin typeface="+mj-lt"/>
              </a:rPr>
              <a:t>A suitable degree of </a:t>
            </a:r>
            <a:r>
              <a:rPr lang="en-US" sz="2000" b="1" dirty="0" smtClean="0">
                <a:latin typeface="+mj-lt"/>
              </a:rPr>
              <a:t>organizational capacity </a:t>
            </a:r>
            <a:r>
              <a:rPr lang="en-US" sz="2000" dirty="0" smtClean="0">
                <a:latin typeface="+mj-lt"/>
              </a:rPr>
              <a:t>within the country is required to establish and operate a national forest-monitoring system for REDD+.</a:t>
            </a:r>
          </a:p>
          <a:p>
            <a:pPr marL="450850" indent="-450850">
              <a:lnSpc>
                <a:spcPct val="100000"/>
              </a:lnSpc>
              <a:spcBef>
                <a:spcPts val="300"/>
              </a:spcBef>
            </a:pPr>
            <a:r>
              <a:rPr lang="en-US" sz="2000" dirty="0" smtClean="0">
                <a:latin typeface="+mj-lt"/>
              </a:rPr>
              <a:t>Consider establishing and maintaining the following </a:t>
            </a:r>
            <a:r>
              <a:rPr lang="en-US" sz="2000" b="1" dirty="0" smtClean="0">
                <a:latin typeface="+mj-lt"/>
              </a:rPr>
              <a:t>institutions</a:t>
            </a:r>
            <a:r>
              <a:rPr lang="en-US" sz="2000" dirty="0" smtClean="0">
                <a:latin typeface="+mj-lt"/>
              </a:rPr>
              <a:t> with clear definition of roles and responsibilities:</a:t>
            </a:r>
          </a:p>
          <a:p>
            <a:pPr marL="808038" lvl="1" indent="-357188">
              <a:lnSpc>
                <a:spcPct val="150000"/>
              </a:lnSpc>
              <a:spcBef>
                <a:spcPts val="0"/>
              </a:spcBef>
              <a:spcAft>
                <a:spcPts val="0"/>
              </a:spcAft>
            </a:pPr>
            <a:r>
              <a:rPr lang="en-US" sz="1800" dirty="0" smtClean="0">
                <a:latin typeface="+mj-lt"/>
              </a:rPr>
              <a:t>A national coordination and steering body or advisory board, including a national carbon registry</a:t>
            </a:r>
          </a:p>
          <a:p>
            <a:pPr marL="808038" lvl="1" indent="-357188">
              <a:lnSpc>
                <a:spcPct val="150000"/>
              </a:lnSpc>
              <a:spcBef>
                <a:spcPts val="0"/>
              </a:spcBef>
              <a:spcAft>
                <a:spcPts val="0"/>
              </a:spcAft>
            </a:pPr>
            <a:r>
              <a:rPr lang="en-US" sz="1800" dirty="0" smtClean="0">
                <a:latin typeface="+mj-lt"/>
              </a:rPr>
              <a:t>A central carbon monitoring, estimation, reporting, and verification authority, including forest carbon measurement units</a:t>
            </a:r>
          </a:p>
          <a:p>
            <a:pPr marL="460375" indent="-460375">
              <a:lnSpc>
                <a:spcPct val="100000"/>
              </a:lnSpc>
              <a:spcBef>
                <a:spcPts val="100"/>
              </a:spcBef>
            </a:pPr>
            <a:r>
              <a:rPr lang="en-GB" sz="2000" dirty="0" smtClean="0">
                <a:latin typeface="+mj-lt"/>
              </a:rPr>
              <a:t>Consider building a link to subnational implementation activities and benefit sharing mechanisms.</a:t>
            </a:r>
            <a:endParaRPr lang="en-US" sz="2000" dirty="0" smtClean="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UNFCCC requirements for national </a:t>
            </a:r>
            <a:r>
              <a:rPr lang="en-GB" sz="2200" dirty="0" smtClean="0">
                <a:solidFill>
                  <a:schemeClr val="bg2">
                    <a:lumMod val="20000"/>
                    <a:lumOff val="80000"/>
                  </a:schemeClr>
                </a:solidFill>
                <a:latin typeface="Verdana" pitchFamily="34" charset="0"/>
              </a:rPr>
              <a:t>forest-monitoring </a:t>
            </a:r>
            <a:r>
              <a:rPr lang="en-GB" sz="2200" dirty="0">
                <a:solidFill>
                  <a:schemeClr val="bg2">
                    <a:lumMod val="20000"/>
                    <a:lumOff val="80000"/>
                  </a:schemeClr>
                </a:solidFill>
                <a:latin typeface="Verdana" pitchFamily="34" charset="0"/>
              </a:rPr>
              <a:t>systems (NFMS) and measurement, reporting and verification (MRV) of REDD+ activities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Framework for NFMS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Building technical and institutional capacity for NFMS and REDD+ MRV</a:t>
            </a:r>
          </a:p>
          <a:p>
            <a:pPr marL="342900" lvl="0" indent="-342900">
              <a:lnSpc>
                <a:spcPts val="2500"/>
              </a:lnSpc>
              <a:spcBef>
                <a:spcPts val="1200"/>
              </a:spcBef>
              <a:buClr>
                <a:schemeClr val="bg2"/>
              </a:buClr>
              <a:buSzPct val="100000"/>
              <a:buFont typeface="+mj-lt"/>
              <a:buAutoNum type="arabicPeriod"/>
              <a:defRPr/>
            </a:pPr>
            <a:r>
              <a:rPr lang="en-GB" sz="2200" b="1" dirty="0">
                <a:solidFill>
                  <a:schemeClr val="bg2"/>
                </a:solidFill>
                <a:latin typeface="Verdana" pitchFamily="34" charset="0"/>
              </a:rPr>
              <a:t>Planning and implementing a NFMS for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Cost implications and different factors contributing to the </a:t>
            </a:r>
            <a:r>
              <a:rPr lang="en-GB" sz="2200" dirty="0" smtClean="0">
                <a:solidFill>
                  <a:schemeClr val="bg2">
                    <a:lumMod val="20000"/>
                    <a:lumOff val="80000"/>
                  </a:schemeClr>
                </a:solidFill>
                <a:latin typeface="Verdana" pitchFamily="34" charset="0"/>
              </a:rPr>
              <a:t>costs</a:t>
            </a:r>
            <a:endParaRPr lang="en-GB"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sz="2800" dirty="0" smtClean="0"/>
              <a:t>Planning and implementation of REDD+ MRV</a:t>
            </a:r>
            <a:endParaRPr lang="en-US" sz="2800" dirty="0"/>
          </a:p>
        </p:txBody>
      </p:sp>
      <p:sp>
        <p:nvSpPr>
          <p:cNvPr id="3" name="Tijdelijke aanduiding voor tekst 2"/>
          <p:cNvSpPr>
            <a:spLocks noGrp="1"/>
          </p:cNvSpPr>
          <p:nvPr>
            <p:ph type="body" sz="quarter" idx="10"/>
          </p:nvPr>
        </p:nvSpPr>
        <p:spPr>
          <a:xfrm>
            <a:off x="421200" y="1376887"/>
            <a:ext cx="8722800" cy="4512625"/>
          </a:xfrm>
        </p:spPr>
        <p:txBody>
          <a:bodyPr/>
          <a:lstStyle/>
          <a:p>
            <a:pPr marL="423863" indent="-457200">
              <a:lnSpc>
                <a:spcPts val="2160"/>
              </a:lnSpc>
              <a:spcBef>
                <a:spcPts val="600"/>
              </a:spcBef>
              <a:buSzPct val="100000"/>
              <a:buFont typeface="+mj-lt"/>
              <a:buAutoNum type="arabicPeriod"/>
            </a:pPr>
            <a:r>
              <a:rPr lang="en-US" sz="1800" dirty="0" smtClean="0"/>
              <a:t>Define initial priorities for capacity development:</a:t>
            </a:r>
          </a:p>
          <a:p>
            <a:pPr lvl="1">
              <a:lnSpc>
                <a:spcPts val="2160"/>
              </a:lnSpc>
              <a:spcBef>
                <a:spcPts val="600"/>
              </a:spcBef>
              <a:buSzPct val="100000"/>
            </a:pPr>
            <a:r>
              <a:rPr lang="en-US" sz="1600" dirty="0" smtClean="0"/>
              <a:t>Understanding the national REDD+ implementation strategies and policies</a:t>
            </a:r>
          </a:p>
          <a:p>
            <a:pPr lvl="1">
              <a:lnSpc>
                <a:spcPts val="2160"/>
              </a:lnSpc>
              <a:spcBef>
                <a:spcPts val="600"/>
              </a:spcBef>
              <a:buSzPct val="100000"/>
            </a:pPr>
            <a:r>
              <a:rPr lang="en-US" sz="1600" dirty="0" smtClean="0"/>
              <a:t>Identifying high priority areas to focus MRV activities (and demonstrations) using a stratified national approach </a:t>
            </a:r>
          </a:p>
          <a:p>
            <a:pPr marL="423863" indent="-457200">
              <a:lnSpc>
                <a:spcPts val="2160"/>
              </a:lnSpc>
              <a:spcBef>
                <a:spcPts val="600"/>
              </a:spcBef>
              <a:buSzPct val="100000"/>
              <a:buFont typeface="+mj-lt"/>
              <a:buAutoNum type="arabicPeriod"/>
            </a:pPr>
            <a:r>
              <a:rPr lang="en-US" sz="1800" dirty="0" smtClean="0"/>
              <a:t>Early actions may be subnational, but leakage needs to be assessed nationally.</a:t>
            </a:r>
          </a:p>
          <a:p>
            <a:pPr marL="423863" indent="-457200">
              <a:lnSpc>
                <a:spcPts val="2160"/>
              </a:lnSpc>
              <a:spcBef>
                <a:spcPts val="600"/>
              </a:spcBef>
              <a:buSzPct val="100000"/>
              <a:buFont typeface="+mj-lt"/>
              <a:buAutoNum type="arabicPeriod"/>
            </a:pPr>
            <a:r>
              <a:rPr lang="en-US" sz="1800" dirty="0" smtClean="0"/>
              <a:t>Synergy of national and local monitoring and ensurance that REDD+ safeguards are in place:</a:t>
            </a:r>
          </a:p>
          <a:p>
            <a:pPr lvl="1">
              <a:lnSpc>
                <a:spcPts val="2160"/>
              </a:lnSpc>
              <a:spcBef>
                <a:spcPts val="600"/>
              </a:spcBef>
              <a:buSzPct val="100000"/>
            </a:pPr>
            <a:r>
              <a:rPr lang="en-US" sz="1600" dirty="0" smtClean="0"/>
              <a:t>Role of local communities and how to engage national expertise in REDD+ implementation (</a:t>
            </a:r>
            <a:r>
              <a:rPr lang="en-US" sz="1600" dirty="0" smtClean="0">
                <a:solidFill>
                  <a:schemeClr val="accent4"/>
                </a:solidFill>
              </a:rPr>
              <a:t>See Module 2.4</a:t>
            </a:r>
            <a:r>
              <a:rPr lang="en-US" sz="1600" dirty="0" smtClean="0"/>
              <a:t>)</a:t>
            </a:r>
          </a:p>
          <a:p>
            <a:pPr lvl="1">
              <a:lnSpc>
                <a:spcPts val="2160"/>
              </a:lnSpc>
              <a:spcBef>
                <a:spcPts val="600"/>
              </a:spcBef>
              <a:buSzPct val="100000"/>
            </a:pPr>
            <a:r>
              <a:rPr lang="en-US" sz="1600" dirty="0" smtClean="0"/>
              <a:t>Possible links with monitoring of biodiversity or co-benefits</a:t>
            </a:r>
            <a:r>
              <a:rPr lang="en-US" sz="1600" dirty="0"/>
              <a:t> </a:t>
            </a:r>
            <a:r>
              <a:rPr lang="en-US" sz="1600" dirty="0" smtClean="0"/>
              <a:t>in general</a:t>
            </a:r>
          </a:p>
          <a:p>
            <a:pPr marL="423863" indent="-457200">
              <a:lnSpc>
                <a:spcPts val="2160"/>
              </a:lnSpc>
              <a:spcBef>
                <a:spcPts val="600"/>
              </a:spcBef>
              <a:buSzPct val="100000"/>
              <a:buFont typeface="+mj-lt"/>
              <a:buAutoNum type="arabicPeriod"/>
            </a:pPr>
            <a:r>
              <a:rPr lang="en-US" sz="1800" dirty="0" smtClean="0"/>
              <a:t>Link with development of benefit-sharing mechanisms.</a:t>
            </a:r>
          </a:p>
          <a:p>
            <a:pPr>
              <a:lnSpc>
                <a:spcPts val="2160"/>
              </a:lnSpc>
              <a:buNone/>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p:cNvSpPr>
            <a:spLocks noGrp="1"/>
          </p:cNvSpPr>
          <p:nvPr>
            <p:ph type="title"/>
          </p:nvPr>
        </p:nvSpPr>
        <p:spPr>
          <a:xfrm>
            <a:off x="491642" y="230190"/>
            <a:ext cx="8442796" cy="529831"/>
          </a:xfrm>
        </p:spPr>
        <p:txBody>
          <a:bodyPr/>
          <a:lstStyle/>
          <a:p>
            <a:r>
              <a:rPr lang="en-US" sz="2400" dirty="0" smtClean="0"/>
              <a:t>Process for establishing a national monitoring system</a:t>
            </a:r>
            <a:endParaRPr lang="en-US" sz="2400" dirty="0"/>
          </a:p>
        </p:txBody>
      </p:sp>
      <p:pic>
        <p:nvPicPr>
          <p:cNvPr id="4" name="Picture 2"/>
          <p:cNvPicPr>
            <a:picLocks noChangeAspect="1" noChangeArrowheads="1"/>
          </p:cNvPicPr>
          <p:nvPr/>
        </p:nvPicPr>
        <p:blipFill>
          <a:blip r:embed="rId3" cstate="print"/>
          <a:srcRect l="29263" t="177" r="29327"/>
          <a:stretch>
            <a:fillRect/>
          </a:stretch>
        </p:blipFill>
        <p:spPr bwMode="auto">
          <a:xfrm>
            <a:off x="427113" y="855663"/>
            <a:ext cx="3929062" cy="5889625"/>
          </a:xfrm>
          <a:prstGeom prst="rect">
            <a:avLst/>
          </a:prstGeom>
          <a:noFill/>
          <a:ln w="9525">
            <a:noFill/>
            <a:miter lim="800000"/>
            <a:headEnd/>
            <a:tailEnd/>
          </a:ln>
        </p:spPr>
      </p:pic>
      <p:sp>
        <p:nvSpPr>
          <p:cNvPr id="11" name="Tekstvak 10"/>
          <p:cNvSpPr txBox="1"/>
          <p:nvPr/>
        </p:nvSpPr>
        <p:spPr>
          <a:xfrm>
            <a:off x="4356175" y="6250665"/>
            <a:ext cx="3301348" cy="553998"/>
          </a:xfrm>
          <a:prstGeom prst="rect">
            <a:avLst/>
          </a:prstGeom>
          <a:noFill/>
        </p:spPr>
        <p:txBody>
          <a:bodyPr wrap="square" rtlCol="0">
            <a:spAutoFit/>
          </a:bodyPr>
          <a:lstStyle/>
          <a:p>
            <a:pPr>
              <a:lnSpc>
                <a:spcPts val="1800"/>
              </a:lnSpc>
            </a:pPr>
            <a:r>
              <a:rPr lang="en-US" sz="1400" dirty="0" smtClean="0">
                <a:solidFill>
                  <a:schemeClr val="accent6"/>
                </a:solidFill>
                <a:latin typeface="Verdana" pitchFamily="34" charset="0"/>
              </a:rPr>
              <a:t>Source: GOFC-GOLD Sourcebook 2014, figure </a:t>
            </a:r>
            <a:r>
              <a:rPr lang="en-US" sz="1400" dirty="0">
                <a:solidFill>
                  <a:schemeClr val="accent6"/>
                </a:solidFill>
                <a:latin typeface="Verdana" pitchFamily="34" charset="0"/>
              </a:rPr>
              <a:t>4.2.5</a:t>
            </a:r>
            <a:r>
              <a:rPr lang="en-US" sz="1400" dirty="0" smtClean="0">
                <a:solidFill>
                  <a:schemeClr val="accent6"/>
                </a:solidFill>
                <a:latin typeface="Verdana" pitchFamily="34" charset="0"/>
              </a:rPr>
              <a:t>.</a:t>
            </a:r>
          </a:p>
        </p:txBody>
      </p:sp>
      <p:grpSp>
        <p:nvGrpSpPr>
          <p:cNvPr id="14" name="Groep 13"/>
          <p:cNvGrpSpPr/>
          <p:nvPr/>
        </p:nvGrpSpPr>
        <p:grpSpPr>
          <a:xfrm>
            <a:off x="4308767" y="1147763"/>
            <a:ext cx="4617822" cy="5038725"/>
            <a:chOff x="4308767" y="1147763"/>
            <a:chExt cx="4617822" cy="5038725"/>
          </a:xfrm>
        </p:grpSpPr>
        <p:grpSp>
          <p:nvGrpSpPr>
            <p:cNvPr id="5" name="Gruppieren 10"/>
            <p:cNvGrpSpPr>
              <a:grpSpLocks/>
            </p:cNvGrpSpPr>
            <p:nvPr/>
          </p:nvGrpSpPr>
          <p:grpSpPr bwMode="auto">
            <a:xfrm>
              <a:off x="4310743" y="1147763"/>
              <a:ext cx="4615846" cy="5038725"/>
              <a:chOff x="4037523" y="1147618"/>
              <a:chExt cx="4615656" cy="5039426"/>
            </a:xfrm>
          </p:grpSpPr>
          <p:sp>
            <p:nvSpPr>
              <p:cNvPr id="6" name="Pfeil nach rechts 6"/>
              <p:cNvSpPr/>
              <p:nvPr/>
            </p:nvSpPr>
            <p:spPr>
              <a:xfrm>
                <a:off x="4037523" y="3194190"/>
                <a:ext cx="1139985" cy="784334"/>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graphicFrame>
            <p:nvGraphicFramePr>
              <p:cNvPr id="9" name="Diagramm 9"/>
              <p:cNvGraphicFramePr/>
              <p:nvPr>
                <p:extLst>
                  <p:ext uri="{D42A27DB-BD31-4B8C-83A1-F6EECF244321}">
                    <p14:modId xmlns:p14="http://schemas.microsoft.com/office/powerpoint/2010/main" val="3099846659"/>
                  </p:ext>
                </p:extLst>
              </p:nvPr>
            </p:nvGraphicFramePr>
            <p:xfrm>
              <a:off x="4690779" y="1147618"/>
              <a:ext cx="3962400" cy="5039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2" name="Pfeil nach rechts 6"/>
            <p:cNvSpPr/>
            <p:nvPr/>
          </p:nvSpPr>
          <p:spPr bwMode="auto">
            <a:xfrm>
              <a:off x="4308767" y="124457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
          <p:nvSpPr>
            <p:cNvPr id="13" name="Pfeil nach rechts 6"/>
            <p:cNvSpPr/>
            <p:nvPr/>
          </p:nvSpPr>
          <p:spPr bwMode="auto">
            <a:xfrm>
              <a:off x="4308767" y="5210825"/>
              <a:ext cx="1140032" cy="7842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dirty="0" smtClean="0"/>
              <a:t>Objectives and design</a:t>
            </a:r>
            <a:endParaRPr lang="en-US" dirty="0"/>
          </a:p>
        </p:txBody>
      </p:sp>
      <p:pic>
        <p:nvPicPr>
          <p:cNvPr id="4" name="Picture 2"/>
          <p:cNvPicPr>
            <a:picLocks noChangeAspect="1" noChangeArrowheads="1"/>
          </p:cNvPicPr>
          <p:nvPr/>
        </p:nvPicPr>
        <p:blipFill>
          <a:blip r:embed="rId3" cstate="print"/>
          <a:srcRect l="24934" t="23376" r="7857" b="34544"/>
          <a:stretch>
            <a:fillRect/>
          </a:stretch>
        </p:blipFill>
        <p:spPr bwMode="auto">
          <a:xfrm>
            <a:off x="273814" y="1555214"/>
            <a:ext cx="8618537" cy="3373438"/>
          </a:xfrm>
          <a:prstGeom prst="rect">
            <a:avLst/>
          </a:prstGeom>
          <a:noFill/>
          <a:ln w="9525">
            <a:noFill/>
            <a:miter lim="800000"/>
            <a:headEnd/>
            <a:tailEnd/>
          </a:ln>
        </p:spPr>
      </p:pic>
      <p:sp>
        <p:nvSpPr>
          <p:cNvPr id="3" name="TextBox 2"/>
          <p:cNvSpPr txBox="1"/>
          <p:nvPr/>
        </p:nvSpPr>
        <p:spPr>
          <a:xfrm>
            <a:off x="5822935" y="2506119"/>
            <a:ext cx="312906" cy="302712"/>
          </a:xfrm>
          <a:prstGeom prst="rect">
            <a:avLst/>
          </a:prstGeom>
          <a:noFill/>
        </p:spPr>
        <p:txBody>
          <a:bodyPr wrap="none" rtlCol="0">
            <a:spAutoFit/>
          </a:bodyPr>
          <a:lstStyle/>
          <a:p>
            <a:pPr>
              <a:lnSpc>
                <a:spcPts val="1800"/>
              </a:lnSpc>
            </a:pPr>
            <a:r>
              <a:rPr lang="en-GB" sz="1400" b="1" dirty="0" smtClean="0">
                <a:solidFill>
                  <a:schemeClr val="accent4"/>
                </a:solidFill>
                <a:latin typeface="Verdana" pitchFamily="34" charset="0"/>
              </a:rPr>
              <a:t>*</a:t>
            </a:r>
          </a:p>
        </p:txBody>
      </p:sp>
      <p:sp>
        <p:nvSpPr>
          <p:cNvPr id="5" name="TextBox 4"/>
          <p:cNvSpPr txBox="1"/>
          <p:nvPr/>
        </p:nvSpPr>
        <p:spPr>
          <a:xfrm>
            <a:off x="4325907" y="4254465"/>
            <a:ext cx="4631396" cy="784830"/>
          </a:xfrm>
          <a:prstGeom prst="rect">
            <a:avLst/>
          </a:prstGeom>
          <a:noFill/>
        </p:spPr>
        <p:txBody>
          <a:bodyPr wrap="none" rtlCol="0">
            <a:spAutoFit/>
          </a:bodyPr>
          <a:lstStyle/>
          <a:p>
            <a:pPr>
              <a:lnSpc>
                <a:spcPts val="1800"/>
              </a:lnSpc>
            </a:pPr>
            <a:r>
              <a:rPr lang="en-GB" sz="1400" dirty="0" smtClean="0">
                <a:solidFill>
                  <a:schemeClr val="accent4"/>
                </a:solidFill>
                <a:latin typeface="Verdana" pitchFamily="34" charset="0"/>
              </a:rPr>
              <a:t>*</a:t>
            </a:r>
            <a:r>
              <a:rPr lang="en-GB" sz="1400" b="1" dirty="0" smtClean="0">
                <a:solidFill>
                  <a:schemeClr val="accent4"/>
                </a:solidFill>
                <a:latin typeface="Verdana" pitchFamily="34" charset="0"/>
              </a:rPr>
              <a:t> </a:t>
            </a:r>
            <a:r>
              <a:rPr lang="en-GB" sz="1400" dirty="0" smtClean="0">
                <a:solidFill>
                  <a:schemeClr val="accent4"/>
                </a:solidFill>
                <a:latin typeface="Verdana" pitchFamily="34" charset="0"/>
              </a:rPr>
              <a:t>GFOI MGD describes how to use the IPCC GPG </a:t>
            </a:r>
            <a:br>
              <a:rPr lang="en-GB" sz="1400" dirty="0" smtClean="0">
                <a:solidFill>
                  <a:schemeClr val="accent4"/>
                </a:solidFill>
                <a:latin typeface="Verdana" pitchFamily="34" charset="0"/>
              </a:rPr>
            </a:br>
            <a:r>
              <a:rPr lang="en-GB" sz="1400" dirty="0" smtClean="0">
                <a:solidFill>
                  <a:schemeClr val="accent4"/>
                </a:solidFill>
                <a:latin typeface="Verdana" pitchFamily="34" charset="0"/>
              </a:rPr>
              <a:t>to estimate GHG emissions and removals </a:t>
            </a:r>
            <a:br>
              <a:rPr lang="en-GB" sz="1400" dirty="0" smtClean="0">
                <a:solidFill>
                  <a:schemeClr val="accent4"/>
                </a:solidFill>
                <a:latin typeface="Verdana" pitchFamily="34" charset="0"/>
              </a:rPr>
            </a:br>
            <a:r>
              <a:rPr lang="en-GB" sz="1400" dirty="0" smtClean="0">
                <a:solidFill>
                  <a:schemeClr val="accent4"/>
                </a:solidFill>
                <a:latin typeface="Verdana" pitchFamily="34" charset="0"/>
              </a:rPr>
              <a:t>associated with REDD+ activities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dirty="0" smtClean="0"/>
              <a:t>Objectives and design phase of NFMS</a:t>
            </a:r>
            <a:endParaRPr lang="en-US" dirty="0"/>
          </a:p>
        </p:txBody>
      </p:sp>
      <p:sp>
        <p:nvSpPr>
          <p:cNvPr id="3" name="Tijdelijke aanduiding voor tekst 2"/>
          <p:cNvSpPr>
            <a:spLocks noGrp="1"/>
          </p:cNvSpPr>
          <p:nvPr>
            <p:ph type="body" sz="quarter" idx="10"/>
          </p:nvPr>
        </p:nvSpPr>
        <p:spPr>
          <a:xfrm>
            <a:off x="421200" y="1472540"/>
            <a:ext cx="8521188" cy="4132613"/>
          </a:xfrm>
        </p:spPr>
        <p:txBody>
          <a:bodyPr/>
          <a:lstStyle/>
          <a:p>
            <a:pPr marL="514350" indent="-514350" eaLnBrk="1" hangingPunct="1">
              <a:lnSpc>
                <a:spcPct val="100000"/>
              </a:lnSpc>
              <a:spcBef>
                <a:spcPts val="300"/>
              </a:spcBef>
              <a:buNone/>
            </a:pPr>
            <a:r>
              <a:rPr lang="en-US" sz="2000" dirty="0" smtClean="0">
                <a:latin typeface="+mj-lt"/>
                <a:cs typeface="Tahoma" pitchFamily="34" charset="0"/>
              </a:rPr>
              <a:t>Objectives and design:</a:t>
            </a:r>
            <a:br>
              <a:rPr lang="en-US" sz="2000" dirty="0" smtClean="0">
                <a:latin typeface="+mj-lt"/>
                <a:cs typeface="Tahoma" pitchFamily="34" charset="0"/>
              </a:rPr>
            </a:br>
            <a:endParaRPr lang="en-US" sz="2000" dirty="0" smtClean="0">
              <a:latin typeface="+mj-lt"/>
              <a:cs typeface="Tahoma" pitchFamily="34" charset="0"/>
            </a:endParaRPr>
          </a:p>
          <a:p>
            <a:pPr eaLnBrk="1" hangingPunct="1">
              <a:lnSpc>
                <a:spcPct val="100000"/>
              </a:lnSpc>
              <a:spcBef>
                <a:spcPts val="300"/>
              </a:spcBef>
            </a:pPr>
            <a:r>
              <a:rPr lang="en-US" sz="1800" dirty="0" smtClean="0">
                <a:latin typeface="+mj-lt"/>
              </a:rPr>
              <a:t>Should result in a national </a:t>
            </a:r>
            <a:r>
              <a:rPr lang="en-US" sz="1800" b="1" dirty="0" smtClean="0">
                <a:latin typeface="+mj-lt"/>
              </a:rPr>
              <a:t>monitoring framework </a:t>
            </a:r>
            <a:r>
              <a:rPr lang="en-US" sz="1800" dirty="0" smtClean="0">
                <a:latin typeface="+mj-lt"/>
              </a:rPr>
              <a:t>that includes elements, such as definitions, monitoring variables, and an institutional framework </a:t>
            </a:r>
            <a:br>
              <a:rPr lang="en-US" sz="1800" dirty="0" smtClean="0">
                <a:latin typeface="+mj-lt"/>
              </a:rPr>
            </a:br>
            <a:endParaRPr lang="en-US" sz="1800" dirty="0" smtClean="0">
              <a:latin typeface="+mj-lt"/>
            </a:endParaRPr>
          </a:p>
          <a:p>
            <a:pPr eaLnBrk="1" hangingPunct="1">
              <a:lnSpc>
                <a:spcPct val="100000"/>
              </a:lnSpc>
              <a:spcBef>
                <a:spcPts val="300"/>
              </a:spcBef>
            </a:pPr>
            <a:r>
              <a:rPr lang="en-US" sz="1800" dirty="0" smtClean="0">
                <a:latin typeface="+mj-lt"/>
              </a:rPr>
              <a:t>Should result in a </a:t>
            </a:r>
            <a:r>
              <a:rPr lang="en-US" sz="1800" b="1" dirty="0" smtClean="0">
                <a:latin typeface="+mj-lt"/>
              </a:rPr>
              <a:t>plan for</a:t>
            </a:r>
            <a:r>
              <a:rPr lang="en-US" sz="1800" dirty="0" smtClean="0">
                <a:latin typeface="+mj-lt"/>
              </a:rPr>
              <a:t> </a:t>
            </a:r>
            <a:r>
              <a:rPr lang="en-US" sz="1800" b="1" dirty="0" smtClean="0">
                <a:latin typeface="+mj-lt"/>
              </a:rPr>
              <a:t>capacity development </a:t>
            </a:r>
            <a:r>
              <a:rPr lang="en-US" sz="1800" dirty="0" smtClean="0">
                <a:latin typeface="+mj-lt"/>
              </a:rPr>
              <a:t>and long-term improvement of the system and estimation of the costs of establishing such a system</a:t>
            </a:r>
            <a:br>
              <a:rPr lang="en-US" sz="1800" dirty="0" smtClean="0">
                <a:latin typeface="+mj-lt"/>
              </a:rPr>
            </a:br>
            <a:endParaRPr lang="en-US" sz="1800" dirty="0" smtClean="0">
              <a:latin typeface="+mj-lt"/>
            </a:endParaRPr>
          </a:p>
          <a:p>
            <a:pPr eaLnBrk="1" hangingPunct="1">
              <a:lnSpc>
                <a:spcPct val="100000"/>
              </a:lnSpc>
              <a:spcBef>
                <a:spcPts val="300"/>
              </a:spcBef>
            </a:pPr>
            <a:r>
              <a:rPr lang="en-US" sz="1800" dirty="0" smtClean="0">
                <a:latin typeface="+mj-lt"/>
              </a:rPr>
              <a:t>Requires </a:t>
            </a:r>
            <a:r>
              <a:rPr lang="en-US" sz="1800" b="1" dirty="0" smtClean="0">
                <a:latin typeface="+mj-lt"/>
              </a:rPr>
              <a:t>resources</a:t>
            </a:r>
            <a:r>
              <a:rPr lang="en-US" sz="1800" dirty="0" smtClean="0">
                <a:latin typeface="+mj-lt"/>
              </a:rPr>
              <a:t> for </a:t>
            </a:r>
            <a:r>
              <a:rPr lang="en-US" sz="1800" b="1" dirty="0" smtClean="0">
                <a:latin typeface="+mj-lt"/>
              </a:rPr>
              <a:t>training and capacity building</a:t>
            </a:r>
            <a:r>
              <a:rPr lang="en-US" sz="1800" dirty="0" smtClean="0">
                <a:latin typeface="+mj-lt"/>
              </a:rPr>
              <a:t>, for participating in / organizing dedicated national or regional workshops, and for expert support </a:t>
            </a:r>
            <a:endParaRPr lang="en-US" sz="1800" dirty="0" smtClean="0">
              <a:latin typeface="+mj-lt"/>
              <a:cs typeface="Tahoma" pitchFamily="34" charset="0"/>
            </a:endParaRPr>
          </a:p>
          <a:p>
            <a:pPr>
              <a:lnSpc>
                <a:spcPct val="100000"/>
              </a:lnSpc>
              <a:buNone/>
            </a:pP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dirty="0"/>
              <a:t>Background material</a:t>
            </a:r>
            <a:endParaRPr lang="en-GB" dirty="0"/>
          </a:p>
        </p:txBody>
      </p:sp>
      <p:sp>
        <p:nvSpPr>
          <p:cNvPr id="3" name="Text Placeholder 2"/>
          <p:cNvSpPr>
            <a:spLocks noGrp="1"/>
          </p:cNvSpPr>
          <p:nvPr>
            <p:ph type="body" sz="quarter" idx="10"/>
          </p:nvPr>
        </p:nvSpPr>
        <p:spPr>
          <a:xfrm>
            <a:off x="421200" y="1294410"/>
            <a:ext cx="8521188" cy="4630439"/>
          </a:xfrm>
        </p:spPr>
        <p:txBody>
          <a:bodyPr/>
          <a:lstStyle/>
          <a:p>
            <a:pPr marL="252413" lvl="1" indent="-252413">
              <a:lnSpc>
                <a:spcPct val="100000"/>
              </a:lnSpc>
              <a:spcBef>
                <a:spcPts val="1200"/>
              </a:spcBef>
              <a:buSzPct val="140000"/>
              <a:buFont typeface="Wingdings" pitchFamily="2" charset="2"/>
              <a:buChar char="§"/>
            </a:pPr>
            <a:r>
              <a:rPr lang="en-GB" sz="1600" dirty="0" smtClean="0"/>
              <a:t>Hewson</a:t>
            </a:r>
            <a:r>
              <a:rPr lang="en-GB" sz="1600" dirty="0"/>
              <a:t>, J., Steininger, M</a:t>
            </a:r>
            <a:r>
              <a:rPr lang="en-GB" sz="1600" dirty="0" smtClean="0"/>
              <a:t>., </a:t>
            </a:r>
            <a:r>
              <a:rPr lang="en-GB" sz="1600" dirty="0"/>
              <a:t>and Pesmajoglou, S., eds. 2013. REDD+ Measurement, </a:t>
            </a:r>
            <a:r>
              <a:rPr lang="en-GB" sz="1600" dirty="0" smtClean="0"/>
              <a:t>Reporting, </a:t>
            </a:r>
            <a:r>
              <a:rPr lang="en-GB" sz="1600" dirty="0"/>
              <a:t>and Verification (MRV) </a:t>
            </a:r>
            <a:r>
              <a:rPr lang="en-GB" sz="1600" dirty="0" smtClean="0"/>
              <a:t>Manual 2.0: </a:t>
            </a:r>
            <a:r>
              <a:rPr lang="en-GB" sz="1600" dirty="0"/>
              <a:t>Forest Carbon, Markets and Communities Program. Washington, </a:t>
            </a:r>
            <a:r>
              <a:rPr lang="en-GB" sz="1600" dirty="0" smtClean="0"/>
              <a:t>DC: USAID.</a:t>
            </a:r>
            <a:r>
              <a:rPr lang="en-US" sz="1600" dirty="0"/>
              <a:t/>
            </a:r>
            <a:br>
              <a:rPr lang="en-US" sz="1600" dirty="0"/>
            </a:br>
            <a:r>
              <a:rPr lang="en-GB" sz="1600" u="sng" dirty="0">
                <a:hlinkClick r:id="rId2"/>
              </a:rPr>
              <a:t>http://www.fcmcglobal.org/documents/mrvmanual/MRV_Manual.pdf</a:t>
            </a:r>
            <a:r>
              <a:rPr lang="en-GB" sz="1600" dirty="0"/>
              <a:t> </a:t>
            </a:r>
          </a:p>
          <a:p>
            <a:pPr>
              <a:lnSpc>
                <a:spcPct val="100000"/>
              </a:lnSpc>
            </a:pPr>
            <a:r>
              <a:rPr lang="en-US" sz="1600" dirty="0" smtClean="0"/>
              <a:t>FFPRI. Nov. 2012. REDD+ Cookbook: How to Measure and Monitor Forest Carbon. Tsukuba, Japan: REDD Research and Development Center. </a:t>
            </a:r>
            <a:br>
              <a:rPr lang="en-US" sz="1600" dirty="0" smtClean="0"/>
            </a:br>
            <a:r>
              <a:rPr lang="en-GB" sz="1600" u="sng" dirty="0" smtClean="0">
                <a:hlinkClick r:id="rId3"/>
              </a:rPr>
              <a:t>http://www.ffpri.affrc.go.jp/redd-rdc/en/reference/cookbook.html</a:t>
            </a:r>
            <a:r>
              <a:rPr lang="en-GB" sz="1600" dirty="0" smtClean="0"/>
              <a:t> </a:t>
            </a:r>
          </a:p>
          <a:p>
            <a:pPr>
              <a:lnSpc>
                <a:spcPct val="100000"/>
              </a:lnSpc>
            </a:pPr>
            <a:r>
              <a:rPr lang="en-US" sz="1600" dirty="0" smtClean="0"/>
              <a:t>Herold</a:t>
            </a:r>
            <a:r>
              <a:rPr lang="en-US" sz="1600" dirty="0"/>
              <a:t>, M</a:t>
            </a:r>
            <a:r>
              <a:rPr lang="en-US" sz="1600" dirty="0" smtClean="0"/>
              <a:t>. </a:t>
            </a:r>
            <a:r>
              <a:rPr lang="en-US" sz="1600" dirty="0"/>
              <a:t>2009. An </a:t>
            </a:r>
            <a:r>
              <a:rPr lang="en-US" sz="1600" dirty="0" smtClean="0"/>
              <a:t>Assessment of National forest-monitoring Capabilities in Tropical Non-Annex I Countries: Recommendations for Capacity Building. </a:t>
            </a:r>
            <a:r>
              <a:rPr lang="en-US" sz="1600" dirty="0"/>
              <a:t>Report for </a:t>
            </a:r>
            <a:r>
              <a:rPr lang="en-US" sz="1600" dirty="0" smtClean="0"/>
              <a:t>the </a:t>
            </a:r>
            <a:r>
              <a:rPr lang="en-US" sz="1600" dirty="0"/>
              <a:t>Prince’s Rainforests Project and </a:t>
            </a:r>
            <a:r>
              <a:rPr lang="en-US" sz="1600" dirty="0" smtClean="0"/>
              <a:t>the </a:t>
            </a:r>
            <a:r>
              <a:rPr lang="en-US" sz="1600" dirty="0"/>
              <a:t>Government of Norway. </a:t>
            </a:r>
            <a:r>
              <a:rPr lang="de-DE" sz="1600" dirty="0"/>
              <a:t>Friedrich-Schiller-Universität Jena </a:t>
            </a:r>
            <a:r>
              <a:rPr lang="de-DE" sz="1600" dirty="0" err="1"/>
              <a:t>and</a:t>
            </a:r>
            <a:r>
              <a:rPr lang="de-DE" sz="1600" dirty="0"/>
              <a:t> GOFC-GOLD.</a:t>
            </a:r>
            <a:r>
              <a:rPr lang="en-US" sz="1600" dirty="0"/>
              <a:t> </a:t>
            </a:r>
            <a:r>
              <a:rPr lang="en-US" sz="1600" dirty="0">
                <a:hlinkClick r:id="rId4"/>
              </a:rPr>
              <a:t>http://princes.3cdn.net/8453c17981d0ae3cc8_q0m6vsqxd.pdf</a:t>
            </a:r>
            <a:r>
              <a:rPr lang="en-US" sz="1600" dirty="0"/>
              <a:t> </a:t>
            </a:r>
            <a:endParaRPr lang="en-GB" sz="1600" dirty="0"/>
          </a:p>
          <a:p>
            <a:pPr>
              <a:lnSpc>
                <a:spcPct val="100000"/>
              </a:lnSpc>
            </a:pPr>
            <a:r>
              <a:rPr lang="en-GB" sz="1600" dirty="0" smtClean="0">
                <a:solidFill>
                  <a:schemeClr val="tx1"/>
                </a:solidFill>
              </a:rPr>
              <a:t>UNFCCC.</a:t>
            </a:r>
            <a:r>
              <a:rPr lang="en-US" sz="1600" dirty="0" smtClean="0">
                <a:solidFill>
                  <a:schemeClr val="tx1"/>
                </a:solidFill>
              </a:rPr>
              <a:t> </a:t>
            </a:r>
            <a:r>
              <a:rPr lang="en-US" sz="1600" dirty="0">
                <a:solidFill>
                  <a:schemeClr val="tx1"/>
                </a:solidFill>
              </a:rPr>
              <a:t>2009. Cost of </a:t>
            </a:r>
            <a:r>
              <a:rPr lang="en-US" sz="1600" dirty="0" smtClean="0">
                <a:solidFill>
                  <a:schemeClr val="tx1"/>
                </a:solidFill>
              </a:rPr>
              <a:t>Implementing </a:t>
            </a:r>
            <a:r>
              <a:rPr lang="en-US" sz="1600" dirty="0">
                <a:solidFill>
                  <a:schemeClr val="tx1"/>
                </a:solidFill>
              </a:rPr>
              <a:t>M</a:t>
            </a:r>
            <a:r>
              <a:rPr lang="en-US" sz="1600" dirty="0" smtClean="0">
                <a:solidFill>
                  <a:schemeClr val="tx1"/>
                </a:solidFill>
              </a:rPr>
              <a:t>ethodologies </a:t>
            </a:r>
            <a:r>
              <a:rPr lang="en-US" sz="1600" dirty="0">
                <a:solidFill>
                  <a:schemeClr val="tx1"/>
                </a:solidFill>
              </a:rPr>
              <a:t>and </a:t>
            </a:r>
            <a:r>
              <a:rPr lang="en-US" sz="1600" dirty="0" smtClean="0">
                <a:solidFill>
                  <a:schemeClr val="tx1"/>
                </a:solidFill>
              </a:rPr>
              <a:t>Monitoring </a:t>
            </a:r>
            <a:r>
              <a:rPr lang="en-US" sz="1600" dirty="0">
                <a:solidFill>
                  <a:schemeClr val="tx1"/>
                </a:solidFill>
              </a:rPr>
              <a:t>S</a:t>
            </a:r>
            <a:r>
              <a:rPr lang="en-US" sz="1600" dirty="0" smtClean="0">
                <a:solidFill>
                  <a:schemeClr val="tx1"/>
                </a:solidFill>
              </a:rPr>
              <a:t>ystems</a:t>
            </a:r>
            <a:r>
              <a:rPr lang="en-US" sz="1600" dirty="0">
                <a:solidFill>
                  <a:schemeClr val="tx1"/>
                </a:solidFill>
              </a:rPr>
              <a:t>. Technical Paper </a:t>
            </a:r>
            <a:r>
              <a:rPr lang="en-US" sz="1600" dirty="0" smtClean="0">
                <a:solidFill>
                  <a:schemeClr val="tx1"/>
                </a:solidFill>
              </a:rPr>
              <a:t>FCCC/TP/2009/1.</a:t>
            </a:r>
            <a:r>
              <a:rPr lang="en-US" sz="1600" dirty="0">
                <a:solidFill>
                  <a:schemeClr val="tx1"/>
                </a:solidFill>
              </a:rPr>
              <a:t/>
            </a:r>
            <a:br>
              <a:rPr lang="en-US" sz="1600" dirty="0">
                <a:solidFill>
                  <a:schemeClr val="tx1"/>
                </a:solidFill>
              </a:rPr>
            </a:br>
            <a:r>
              <a:rPr lang="nl-NL" sz="1600" dirty="0">
                <a:solidFill>
                  <a:srgbClr val="FF0000"/>
                </a:solidFill>
                <a:hlinkClick r:id="rId5"/>
              </a:rPr>
              <a:t>http://</a:t>
            </a:r>
            <a:r>
              <a:rPr lang="nl-NL" sz="1600" dirty="0" smtClean="0">
                <a:solidFill>
                  <a:srgbClr val="FF0000"/>
                </a:solidFill>
                <a:hlinkClick r:id="rId5"/>
              </a:rPr>
              <a:t>unfccc.int/resource/docs/2009/tp/01.pdf</a:t>
            </a:r>
            <a:endParaRPr lang="nl-NL" sz="1600" dirty="0"/>
          </a:p>
        </p:txBody>
      </p:sp>
    </p:spTree>
    <p:extLst>
      <p:ext uri="{BB962C8B-B14F-4D97-AF65-F5344CB8AC3E}">
        <p14:creationId xmlns:p14="http://schemas.microsoft.com/office/powerpoint/2010/main" val="1677436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hthoek 75"/>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p:cNvSpPr>
            <a:spLocks noGrp="1"/>
          </p:cNvSpPr>
          <p:nvPr>
            <p:ph type="title"/>
          </p:nvPr>
        </p:nvSpPr>
        <p:spPr>
          <a:xfrm>
            <a:off x="491642" y="230188"/>
            <a:ext cx="8442796" cy="660461"/>
          </a:xfrm>
        </p:spPr>
        <p:txBody>
          <a:bodyPr/>
          <a:lstStyle/>
          <a:p>
            <a:r>
              <a:rPr lang="en-US" sz="3200" dirty="0" smtClean="0">
                <a:solidFill>
                  <a:schemeClr val="tx1"/>
                </a:solidFill>
              </a:rPr>
              <a:t>Establishment of monitoring system</a:t>
            </a:r>
            <a:endParaRPr lang="en-US" sz="3200" dirty="0">
              <a:solidFill>
                <a:schemeClr val="tx1"/>
              </a:solidFill>
              <a:latin typeface="Tahoma" pitchFamily="34" charset="0"/>
              <a:cs typeface="Tahoma" pitchFamily="34" charset="0"/>
            </a:endParaRPr>
          </a:p>
        </p:txBody>
      </p:sp>
      <p:sp>
        <p:nvSpPr>
          <p:cNvPr id="4" name="Rechteck 72"/>
          <p:cNvSpPr/>
          <p:nvPr/>
        </p:nvSpPr>
        <p:spPr>
          <a:xfrm>
            <a:off x="1114550" y="1864519"/>
            <a:ext cx="7824787" cy="1531937"/>
          </a:xfrm>
          <a:prstGeom prst="rect">
            <a:avLst/>
          </a:prstGeom>
          <a:solidFill>
            <a:schemeClr val="bg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Textfeld 10"/>
          <p:cNvSpPr txBox="1">
            <a:spLocks noChangeArrowheads="1"/>
          </p:cNvSpPr>
          <p:nvPr/>
        </p:nvSpPr>
        <p:spPr bwMode="auto">
          <a:xfrm>
            <a:off x="6505700" y="1853406"/>
            <a:ext cx="2433637" cy="1570038"/>
          </a:xfrm>
          <a:prstGeom prst="rect">
            <a:avLst/>
          </a:prstGeom>
          <a:noFill/>
          <a:ln w="9525">
            <a:noFill/>
            <a:miter lim="800000"/>
            <a:headEnd/>
            <a:tailEnd/>
          </a:ln>
        </p:spPr>
        <p:txBody>
          <a:bodyPr>
            <a:spAutoFit/>
          </a:bodyPr>
          <a:lstStyle/>
          <a:p>
            <a:r>
              <a:rPr lang="en-US" sz="1600" dirty="0"/>
              <a:t>Regular reporting on forest area change and change in aboveground carbon on Tier 2 level should be minimum target for </a:t>
            </a:r>
            <a:r>
              <a:rPr lang="en-US" sz="1600" dirty="0" smtClean="0"/>
              <a:t>near term.</a:t>
            </a:r>
            <a:endParaRPr lang="de-DE" sz="1600" dirty="0"/>
          </a:p>
        </p:txBody>
      </p:sp>
      <p:sp>
        <p:nvSpPr>
          <p:cNvPr id="6" name="Rechteck 4"/>
          <p:cNvSpPr/>
          <p:nvPr/>
        </p:nvSpPr>
        <p:spPr>
          <a:xfrm>
            <a:off x="179512" y="1124744"/>
            <a:ext cx="2428875" cy="552450"/>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National </a:t>
            </a:r>
            <a:r>
              <a:rPr lang="en-US" sz="1000" dirty="0" smtClean="0"/>
              <a:t>forest-monitoring </a:t>
            </a:r>
            <a:r>
              <a:rPr lang="en-US" sz="1000" dirty="0"/>
              <a:t>system complete &amp; accurate &amp; for REDD implementation &amp; LULUCF reporting?</a:t>
            </a:r>
            <a:endParaRPr lang="de-DE" sz="1000" dirty="0"/>
          </a:p>
        </p:txBody>
      </p:sp>
      <p:grpSp>
        <p:nvGrpSpPr>
          <p:cNvPr id="7" name="Gruppieren 257"/>
          <p:cNvGrpSpPr>
            <a:grpSpLocks/>
          </p:cNvGrpSpPr>
          <p:nvPr/>
        </p:nvGrpSpPr>
        <p:grpSpPr bwMode="auto">
          <a:xfrm>
            <a:off x="1681287" y="1613694"/>
            <a:ext cx="428625" cy="292100"/>
            <a:chOff x="1750095" y="2078187"/>
            <a:chExt cx="428630" cy="292032"/>
          </a:xfrm>
        </p:grpSpPr>
        <p:sp>
          <p:nvSpPr>
            <p:cNvPr id="8" name="Gleichschenkliges Dreieck 6"/>
            <p:cNvSpPr/>
            <p:nvPr/>
          </p:nvSpPr>
          <p:spPr>
            <a:xfrm rot="10800000">
              <a:off x="1750095" y="2154369"/>
              <a:ext cx="428630" cy="215850"/>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 name="Textfeld 399"/>
            <p:cNvSpPr txBox="1">
              <a:spLocks noChangeArrowheads="1"/>
            </p:cNvSpPr>
            <p:nvPr/>
          </p:nvSpPr>
          <p:spPr bwMode="auto">
            <a:xfrm>
              <a:off x="1808924" y="2078187"/>
              <a:ext cx="328626" cy="276934"/>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grpSp>
        <p:nvGrpSpPr>
          <p:cNvPr id="10" name="Gruppieren 260"/>
          <p:cNvGrpSpPr>
            <a:grpSpLocks/>
          </p:cNvGrpSpPr>
          <p:nvPr/>
        </p:nvGrpSpPr>
        <p:grpSpPr bwMode="auto">
          <a:xfrm>
            <a:off x="679575" y="1631156"/>
            <a:ext cx="428625" cy="276225"/>
            <a:chOff x="357166" y="2095418"/>
            <a:chExt cx="428630" cy="277776"/>
          </a:xfrm>
        </p:grpSpPr>
        <p:sp>
          <p:nvSpPr>
            <p:cNvPr id="11" name="Gleichschenkliges Dreieck 9"/>
            <p:cNvSpPr/>
            <p:nvPr/>
          </p:nvSpPr>
          <p:spPr>
            <a:xfrm rot="10800000">
              <a:off x="357166" y="2154486"/>
              <a:ext cx="428630" cy="215515"/>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2" name="Textfeld 403"/>
            <p:cNvSpPr txBox="1">
              <a:spLocks noChangeArrowheads="1"/>
            </p:cNvSpPr>
            <p:nvPr/>
          </p:nvSpPr>
          <p:spPr bwMode="auto">
            <a:xfrm>
              <a:off x="428604" y="2095418"/>
              <a:ext cx="264819" cy="277776"/>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sp>
        <p:nvSpPr>
          <p:cNvPr id="13" name="Rechteck 12"/>
          <p:cNvSpPr/>
          <p:nvPr/>
        </p:nvSpPr>
        <p:spPr>
          <a:xfrm>
            <a:off x="1152650" y="1989931"/>
            <a:ext cx="1449387"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Consistent, multi-date forest area change data?</a:t>
            </a:r>
            <a:endParaRPr lang="de-DE" sz="1000" dirty="0"/>
          </a:p>
        </p:txBody>
      </p:sp>
      <p:grpSp>
        <p:nvGrpSpPr>
          <p:cNvPr id="14" name="Gruppieren 268"/>
          <p:cNvGrpSpPr>
            <a:grpSpLocks/>
          </p:cNvGrpSpPr>
          <p:nvPr/>
        </p:nvGrpSpPr>
        <p:grpSpPr bwMode="auto">
          <a:xfrm>
            <a:off x="2546475" y="2002631"/>
            <a:ext cx="287337" cy="428625"/>
            <a:chOff x="2000240" y="571472"/>
            <a:chExt cx="287033" cy="428630"/>
          </a:xfrm>
        </p:grpSpPr>
        <p:sp>
          <p:nvSpPr>
            <p:cNvPr id="15" name="Gleichschenkliges Dreieck 14"/>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6" name="Textfeld 410"/>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grpSp>
        <p:nvGrpSpPr>
          <p:cNvPr id="17" name="Gruppieren 271"/>
          <p:cNvGrpSpPr>
            <a:grpSpLocks/>
          </p:cNvGrpSpPr>
          <p:nvPr/>
        </p:nvGrpSpPr>
        <p:grpSpPr bwMode="auto">
          <a:xfrm>
            <a:off x="1659062" y="2359819"/>
            <a:ext cx="428625" cy="285750"/>
            <a:chOff x="1000749" y="1142976"/>
            <a:chExt cx="428630" cy="286395"/>
          </a:xfrm>
        </p:grpSpPr>
        <p:sp>
          <p:nvSpPr>
            <p:cNvPr id="18" name="Gleichschenkliges Dreieck 17"/>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9" name="Textfeld 415"/>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sp>
        <p:nvSpPr>
          <p:cNvPr id="20" name="Rechteck 19"/>
          <p:cNvSpPr/>
          <p:nvPr/>
        </p:nvSpPr>
        <p:spPr>
          <a:xfrm>
            <a:off x="1138362" y="2770981"/>
            <a:ext cx="1450975"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Data on carbon emissions from land use change?</a:t>
            </a:r>
            <a:endParaRPr lang="de-DE" sz="1000" dirty="0"/>
          </a:p>
        </p:txBody>
      </p:sp>
      <p:grpSp>
        <p:nvGrpSpPr>
          <p:cNvPr id="21" name="Gruppieren 275"/>
          <p:cNvGrpSpPr>
            <a:grpSpLocks/>
          </p:cNvGrpSpPr>
          <p:nvPr/>
        </p:nvGrpSpPr>
        <p:grpSpPr bwMode="auto">
          <a:xfrm>
            <a:off x="2533775" y="2783681"/>
            <a:ext cx="285750" cy="428625"/>
            <a:chOff x="2000240" y="571472"/>
            <a:chExt cx="287034" cy="428630"/>
          </a:xfrm>
        </p:grpSpPr>
        <p:sp>
          <p:nvSpPr>
            <p:cNvPr id="22" name="Gleichschenkliges Dreieck 21"/>
            <p:cNvSpPr/>
            <p:nvPr/>
          </p:nvSpPr>
          <p:spPr>
            <a:xfrm rot="5400000">
              <a:off x="1965321" y="678149"/>
              <a:ext cx="428630" cy="215276"/>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3" name="Textfeld 422"/>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grpSp>
        <p:nvGrpSpPr>
          <p:cNvPr id="24" name="Gruppieren 278"/>
          <p:cNvGrpSpPr>
            <a:grpSpLocks/>
          </p:cNvGrpSpPr>
          <p:nvPr/>
        </p:nvGrpSpPr>
        <p:grpSpPr bwMode="auto">
          <a:xfrm>
            <a:off x="1657475" y="3140869"/>
            <a:ext cx="428625" cy="287337"/>
            <a:chOff x="1000749" y="1142976"/>
            <a:chExt cx="428630" cy="286395"/>
          </a:xfrm>
        </p:grpSpPr>
        <p:sp>
          <p:nvSpPr>
            <p:cNvPr id="25" name="Gleichschenkliges Dreieck 24"/>
            <p:cNvSpPr/>
            <p:nvPr/>
          </p:nvSpPr>
          <p:spPr>
            <a:xfrm rot="10800000">
              <a:off x="1000749" y="1214179"/>
              <a:ext cx="428630" cy="21519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6" name="Textfeld 446"/>
            <p:cNvSpPr txBox="1">
              <a:spLocks noChangeArrowheads="1"/>
            </p:cNvSpPr>
            <p:nvPr/>
          </p:nvSpPr>
          <p:spPr bwMode="auto">
            <a:xfrm>
              <a:off x="1072187" y="1142976"/>
              <a:ext cx="264819" cy="276091"/>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sp>
        <p:nvSpPr>
          <p:cNvPr id="27" name="Rechteck 26"/>
          <p:cNvSpPr/>
          <p:nvPr/>
        </p:nvSpPr>
        <p:spPr>
          <a:xfrm>
            <a:off x="3195762" y="1885156"/>
            <a:ext cx="3213100" cy="663575"/>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n-US" sz="1000" dirty="0"/>
              <a:t>Expertise &amp; human resources in accessing, processing, and interpretation of forest change from satellite data</a:t>
            </a:r>
          </a:p>
          <a:p>
            <a:pPr marL="90488" indent="-90488" fontAlgn="auto">
              <a:spcBef>
                <a:spcPts val="0"/>
              </a:spcBef>
              <a:spcAft>
                <a:spcPts val="0"/>
              </a:spcAft>
              <a:buFont typeface="Arial" pitchFamily="34" charset="0"/>
              <a:buChar char="•"/>
              <a:defRPr/>
            </a:pPr>
            <a:r>
              <a:rPr lang="en-US" sz="1000" dirty="0"/>
              <a:t>Data &amp; technical resources </a:t>
            </a:r>
          </a:p>
        </p:txBody>
      </p:sp>
      <p:cxnSp>
        <p:nvCxnSpPr>
          <p:cNvPr id="28" name="Gewinkelte Verbindung 27"/>
          <p:cNvCxnSpPr>
            <a:endCxn id="20" idx="0"/>
          </p:cNvCxnSpPr>
          <p:nvPr/>
        </p:nvCxnSpPr>
        <p:spPr>
          <a:xfrm rot="16200000" flipH="1">
            <a:off x="1795587" y="2702719"/>
            <a:ext cx="134937"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p:nvPr/>
        </p:nvCxnSpPr>
        <p:spPr>
          <a:xfrm rot="5400000">
            <a:off x="1828925" y="1926431"/>
            <a:ext cx="133350" cy="31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3192587" y="2677319"/>
            <a:ext cx="3214688" cy="644525"/>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n-US" sz="1000" dirty="0"/>
              <a:t>Capabilities for national forest carbon inventory &amp; for targeted local surveys</a:t>
            </a:r>
          </a:p>
          <a:p>
            <a:pPr marL="90488" indent="-90488" fontAlgn="auto">
              <a:spcBef>
                <a:spcPts val="0"/>
              </a:spcBef>
              <a:spcAft>
                <a:spcPts val="0"/>
              </a:spcAft>
              <a:buFont typeface="Arial" pitchFamily="34" charset="0"/>
              <a:buChar char="•"/>
              <a:defRPr/>
            </a:pPr>
            <a:r>
              <a:rPr lang="en-US" sz="1000" dirty="0"/>
              <a:t>Expertise &amp; resources for (in-situ or remote) carbon measurements </a:t>
            </a:r>
          </a:p>
        </p:txBody>
      </p:sp>
      <p:sp>
        <p:nvSpPr>
          <p:cNvPr id="31" name="Rechteck 30"/>
          <p:cNvSpPr/>
          <p:nvPr/>
        </p:nvSpPr>
        <p:spPr>
          <a:xfrm>
            <a:off x="1136775" y="3553619"/>
            <a:ext cx="1449387"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Data on carbon changes in remaining forest areas?</a:t>
            </a:r>
            <a:endParaRPr lang="de-DE" sz="1000" dirty="0"/>
          </a:p>
        </p:txBody>
      </p:sp>
      <p:grpSp>
        <p:nvGrpSpPr>
          <p:cNvPr id="32" name="Gruppieren 286"/>
          <p:cNvGrpSpPr>
            <a:grpSpLocks/>
          </p:cNvGrpSpPr>
          <p:nvPr/>
        </p:nvGrpSpPr>
        <p:grpSpPr bwMode="auto">
          <a:xfrm>
            <a:off x="2530600" y="3566319"/>
            <a:ext cx="287337" cy="428625"/>
            <a:chOff x="2000240" y="571472"/>
            <a:chExt cx="287033" cy="428630"/>
          </a:xfrm>
        </p:grpSpPr>
        <p:sp>
          <p:nvSpPr>
            <p:cNvPr id="33" name="Gleichschenkliges Dreieck 32"/>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4" name="Textfeld 460"/>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grpSp>
        <p:nvGrpSpPr>
          <p:cNvPr id="35" name="Gruppieren 289"/>
          <p:cNvGrpSpPr>
            <a:grpSpLocks/>
          </p:cNvGrpSpPr>
          <p:nvPr/>
        </p:nvGrpSpPr>
        <p:grpSpPr bwMode="auto">
          <a:xfrm>
            <a:off x="1654300" y="3923506"/>
            <a:ext cx="428625" cy="285750"/>
            <a:chOff x="1000749" y="1142976"/>
            <a:chExt cx="428630" cy="286395"/>
          </a:xfrm>
        </p:grpSpPr>
        <p:sp>
          <p:nvSpPr>
            <p:cNvPr id="36" name="Gleichschenkliges Dreieck 35"/>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7" name="Textfeld 463"/>
            <p:cNvSpPr txBox="1">
              <a:spLocks noChangeArrowheads="1"/>
            </p:cNvSpPr>
            <p:nvPr/>
          </p:nvSpPr>
          <p:spPr bwMode="auto">
            <a:xfrm>
              <a:off x="1072187" y="1142976"/>
              <a:ext cx="264819" cy="277625"/>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cxnSp>
        <p:nvCxnSpPr>
          <p:cNvPr id="38" name="Gewinkelte Verbindung 37"/>
          <p:cNvCxnSpPr/>
          <p:nvPr/>
        </p:nvCxnSpPr>
        <p:spPr>
          <a:xfrm rot="5400000">
            <a:off x="1791619" y="3489324"/>
            <a:ext cx="146050" cy="47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3191000" y="3458369"/>
            <a:ext cx="3214687" cy="658812"/>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n-US" sz="1000" dirty="0"/>
              <a:t>Analysis of human processes (i.e. degradation) &amp; areas affected</a:t>
            </a:r>
          </a:p>
          <a:p>
            <a:pPr marL="90488" indent="-90488" fontAlgn="auto">
              <a:spcBef>
                <a:spcPts val="0"/>
              </a:spcBef>
              <a:spcAft>
                <a:spcPts val="0"/>
              </a:spcAft>
              <a:buFont typeface="Arial" pitchFamily="34" charset="0"/>
              <a:buChar char="•"/>
              <a:defRPr/>
            </a:pPr>
            <a:r>
              <a:rPr lang="en-US" sz="1000" dirty="0"/>
              <a:t>Expertise &amp; human resources for  (long-term) ground carbon measurements </a:t>
            </a:r>
          </a:p>
        </p:txBody>
      </p:sp>
      <p:sp>
        <p:nvSpPr>
          <p:cNvPr id="40" name="Rechteck 39"/>
          <p:cNvSpPr/>
          <p:nvPr/>
        </p:nvSpPr>
        <p:spPr>
          <a:xfrm>
            <a:off x="1135187" y="5118894"/>
            <a:ext cx="1449388"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Significant emissions from biomass burning?</a:t>
            </a:r>
            <a:endParaRPr lang="de-DE" sz="1000" dirty="0"/>
          </a:p>
        </p:txBody>
      </p:sp>
      <p:grpSp>
        <p:nvGrpSpPr>
          <p:cNvPr id="41" name="Gruppieren 295"/>
          <p:cNvGrpSpPr>
            <a:grpSpLocks/>
          </p:cNvGrpSpPr>
          <p:nvPr/>
        </p:nvGrpSpPr>
        <p:grpSpPr bwMode="auto">
          <a:xfrm>
            <a:off x="2529012" y="5131594"/>
            <a:ext cx="287338" cy="428625"/>
            <a:chOff x="2000240" y="571473"/>
            <a:chExt cx="287034" cy="428630"/>
          </a:xfrm>
        </p:grpSpPr>
        <p:sp>
          <p:nvSpPr>
            <p:cNvPr id="42" name="Gleichschenkliges Dreieck 41"/>
            <p:cNvSpPr/>
            <p:nvPr/>
          </p:nvSpPr>
          <p:spPr>
            <a:xfrm rot="5400000">
              <a:off x="1965123" y="677953"/>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43" name="Textfeld 469"/>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grpSp>
        <p:nvGrpSpPr>
          <p:cNvPr id="44" name="Gruppieren 298"/>
          <p:cNvGrpSpPr>
            <a:grpSpLocks/>
          </p:cNvGrpSpPr>
          <p:nvPr/>
        </p:nvGrpSpPr>
        <p:grpSpPr bwMode="auto">
          <a:xfrm>
            <a:off x="1646362" y="5488781"/>
            <a:ext cx="428625" cy="285750"/>
            <a:chOff x="1000749" y="1142976"/>
            <a:chExt cx="428630" cy="286395"/>
          </a:xfrm>
        </p:grpSpPr>
        <p:sp>
          <p:nvSpPr>
            <p:cNvPr id="45" name="Gleichschenkliges Dreieck 44"/>
            <p:cNvSpPr/>
            <p:nvPr/>
          </p:nvSpPr>
          <p:spPr>
            <a:xfrm rot="10800000">
              <a:off x="1000749" y="1212984"/>
              <a:ext cx="428630" cy="216387"/>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46" name="Textfeld 472"/>
            <p:cNvSpPr txBox="1">
              <a:spLocks noChangeArrowheads="1"/>
            </p:cNvSpPr>
            <p:nvPr/>
          </p:nvSpPr>
          <p:spPr bwMode="auto">
            <a:xfrm>
              <a:off x="1072187" y="1142976"/>
              <a:ext cx="285659" cy="277625"/>
            </a:xfrm>
            <a:prstGeom prst="rect">
              <a:avLst/>
            </a:prstGeom>
            <a:noFill/>
            <a:ln w="9525">
              <a:noFill/>
              <a:miter lim="800000"/>
              <a:headEnd/>
              <a:tailEnd/>
            </a:ln>
          </p:spPr>
          <p:txBody>
            <a:bodyPr wrap="none">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cxnSp>
        <p:nvCxnSpPr>
          <p:cNvPr id="47" name="Gewinkelte Verbindung 46"/>
          <p:cNvCxnSpPr>
            <a:endCxn id="40" idx="0"/>
          </p:cNvCxnSpPr>
          <p:nvPr/>
        </p:nvCxnSpPr>
        <p:spPr>
          <a:xfrm rot="16200000" flipH="1">
            <a:off x="1793205" y="5053013"/>
            <a:ext cx="131763" cy="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hteck 47"/>
          <p:cNvSpPr/>
          <p:nvPr/>
        </p:nvSpPr>
        <p:spPr>
          <a:xfrm>
            <a:off x="3189412" y="5018881"/>
            <a:ext cx="3213100" cy="660400"/>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n-US" sz="1000" dirty="0"/>
              <a:t>Understanding national fire regime and emission factors</a:t>
            </a:r>
          </a:p>
          <a:p>
            <a:pPr marL="90488" indent="-90488" fontAlgn="auto">
              <a:spcBef>
                <a:spcPts val="0"/>
              </a:spcBef>
              <a:spcAft>
                <a:spcPts val="0"/>
              </a:spcAft>
              <a:buFont typeface="Arial" pitchFamily="34" charset="0"/>
              <a:buChar char="•"/>
              <a:defRPr/>
            </a:pPr>
            <a:r>
              <a:rPr lang="en-US" sz="1000" dirty="0"/>
              <a:t>Monitoring expertise using satellite and ground data</a:t>
            </a:r>
          </a:p>
        </p:txBody>
      </p:sp>
      <p:cxnSp>
        <p:nvCxnSpPr>
          <p:cNvPr id="49" name="Gewinkelte Verbindung 48"/>
          <p:cNvCxnSpPr>
            <a:endCxn id="27" idx="1"/>
          </p:cNvCxnSpPr>
          <p:nvPr/>
        </p:nvCxnSpPr>
        <p:spPr>
          <a:xfrm flipV="1">
            <a:off x="2832225" y="2216944"/>
            <a:ext cx="363537" cy="476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endCxn id="30" idx="1"/>
          </p:cNvCxnSpPr>
          <p:nvPr/>
        </p:nvCxnSpPr>
        <p:spPr>
          <a:xfrm flipV="1">
            <a:off x="2819525" y="2999581"/>
            <a:ext cx="373062" cy="3175"/>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Gewinkelte Verbindung 50"/>
          <p:cNvCxnSpPr>
            <a:endCxn id="39" idx="1"/>
          </p:cNvCxnSpPr>
          <p:nvPr/>
        </p:nvCxnSpPr>
        <p:spPr>
          <a:xfrm>
            <a:off x="2816350" y="3785394"/>
            <a:ext cx="37465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endCxn id="48" idx="1"/>
          </p:cNvCxnSpPr>
          <p:nvPr/>
        </p:nvCxnSpPr>
        <p:spPr>
          <a:xfrm flipV="1">
            <a:off x="2814762" y="5349081"/>
            <a:ext cx="37465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a:xfrm>
            <a:off x="1132012" y="4333081"/>
            <a:ext cx="1450975"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Significant emissions from other carbon pools?</a:t>
            </a:r>
            <a:endParaRPr lang="de-DE" sz="1000" dirty="0"/>
          </a:p>
        </p:txBody>
      </p:sp>
      <p:grpSp>
        <p:nvGrpSpPr>
          <p:cNvPr id="54" name="Gruppieren 308"/>
          <p:cNvGrpSpPr>
            <a:grpSpLocks/>
          </p:cNvGrpSpPr>
          <p:nvPr/>
        </p:nvGrpSpPr>
        <p:grpSpPr bwMode="auto">
          <a:xfrm>
            <a:off x="2527425" y="4345781"/>
            <a:ext cx="287337" cy="428625"/>
            <a:chOff x="2000240" y="571472"/>
            <a:chExt cx="287033" cy="428630"/>
          </a:xfrm>
        </p:grpSpPr>
        <p:sp>
          <p:nvSpPr>
            <p:cNvPr id="55" name="Gleichschenkliges Dreieck 54"/>
            <p:cNvSpPr/>
            <p:nvPr/>
          </p:nvSpPr>
          <p:spPr>
            <a:xfrm rot="5400000">
              <a:off x="1965122" y="677952"/>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6" name="Textfeld 482"/>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grpSp>
        <p:nvGrpSpPr>
          <p:cNvPr id="57" name="Gruppieren 311"/>
          <p:cNvGrpSpPr>
            <a:grpSpLocks/>
          </p:cNvGrpSpPr>
          <p:nvPr/>
        </p:nvGrpSpPr>
        <p:grpSpPr bwMode="auto">
          <a:xfrm>
            <a:off x="1644775" y="4709319"/>
            <a:ext cx="428625" cy="280987"/>
            <a:chOff x="1000749" y="1149415"/>
            <a:chExt cx="428630" cy="279956"/>
          </a:xfrm>
        </p:grpSpPr>
        <p:sp>
          <p:nvSpPr>
            <p:cNvPr id="58" name="Gleichschenkliges Dreieck 57"/>
            <p:cNvSpPr/>
            <p:nvPr/>
          </p:nvSpPr>
          <p:spPr>
            <a:xfrm rot="10800000">
              <a:off x="1000749" y="1214263"/>
              <a:ext cx="428630" cy="215108"/>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9" name="Textfeld 485"/>
            <p:cNvSpPr txBox="1">
              <a:spLocks noChangeArrowheads="1"/>
            </p:cNvSpPr>
            <p:nvPr/>
          </p:nvSpPr>
          <p:spPr bwMode="auto">
            <a:xfrm>
              <a:off x="1072187" y="1149415"/>
              <a:ext cx="285659" cy="275983"/>
            </a:xfrm>
            <a:prstGeom prst="rect">
              <a:avLst/>
            </a:prstGeom>
            <a:noFill/>
            <a:ln w="9525">
              <a:noFill/>
              <a:miter lim="800000"/>
              <a:headEnd/>
              <a:tailEnd/>
            </a:ln>
          </p:spPr>
          <p:txBody>
            <a:bodyPr wrap="none">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cxnSp>
        <p:nvCxnSpPr>
          <p:cNvPr id="60" name="Gewinkelte Verbindung 59"/>
          <p:cNvCxnSpPr>
            <a:endCxn id="53" idx="0"/>
          </p:cNvCxnSpPr>
          <p:nvPr/>
        </p:nvCxnSpPr>
        <p:spPr>
          <a:xfrm rot="5400000">
            <a:off x="1791619" y="4265612"/>
            <a:ext cx="133350" cy="15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3187825" y="4250531"/>
            <a:ext cx="3224212" cy="627063"/>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n-US" sz="1000" dirty="0"/>
              <a:t>Analysis of human processes, areas affected &amp; emission factors</a:t>
            </a:r>
          </a:p>
          <a:p>
            <a:pPr marL="90488" indent="-90488" fontAlgn="auto">
              <a:spcBef>
                <a:spcPts val="0"/>
              </a:spcBef>
              <a:spcAft>
                <a:spcPts val="0"/>
              </a:spcAft>
              <a:buFont typeface="Arial" pitchFamily="34" charset="0"/>
              <a:buChar char="•"/>
              <a:defRPr/>
            </a:pPr>
            <a:r>
              <a:rPr lang="en-US" sz="1000" dirty="0"/>
              <a:t>Capabilities and resources for national inventory (i.e. for soil carbon)</a:t>
            </a:r>
          </a:p>
        </p:txBody>
      </p:sp>
      <p:cxnSp>
        <p:nvCxnSpPr>
          <p:cNvPr id="62" name="Gewinkelte Verbindung 61"/>
          <p:cNvCxnSpPr>
            <a:endCxn id="61" idx="1"/>
          </p:cNvCxnSpPr>
          <p:nvPr/>
        </p:nvCxnSpPr>
        <p:spPr>
          <a:xfrm flipV="1">
            <a:off x="2813175" y="4563269"/>
            <a:ext cx="37465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1135187" y="5914231"/>
            <a:ext cx="1450975" cy="441325"/>
          </a:xfrm>
          <a:prstGeom prst="rect">
            <a:avLst/>
          </a:prstGeom>
        </p:spPr>
        <p:style>
          <a:lnRef idx="2">
            <a:schemeClr val="dk1"/>
          </a:lnRef>
          <a:fillRef idx="1">
            <a:schemeClr val="lt1"/>
          </a:fillRef>
          <a:effectRef idx="0">
            <a:schemeClr val="dk1"/>
          </a:effectRef>
          <a:fontRef idx="minor">
            <a:schemeClr val="dk1"/>
          </a:fontRef>
        </p:style>
        <p:txBody>
          <a:bodyPr lIns="36000" tIns="36000" rIns="36000" bIns="36000" anchor="ctr"/>
          <a:lstStyle/>
          <a:p>
            <a:pPr algn="ctr" fontAlgn="auto">
              <a:spcBef>
                <a:spcPts val="0"/>
              </a:spcBef>
              <a:spcAft>
                <a:spcPts val="0"/>
              </a:spcAft>
              <a:defRPr/>
            </a:pPr>
            <a:r>
              <a:rPr lang="en-US" sz="1000" dirty="0"/>
              <a:t>Error sources known and uncertainties quantified?</a:t>
            </a:r>
            <a:endParaRPr lang="de-DE" sz="1000" dirty="0"/>
          </a:p>
        </p:txBody>
      </p:sp>
      <p:grpSp>
        <p:nvGrpSpPr>
          <p:cNvPr id="64" name="Gruppieren 321"/>
          <p:cNvGrpSpPr>
            <a:grpSpLocks/>
          </p:cNvGrpSpPr>
          <p:nvPr/>
        </p:nvGrpSpPr>
        <p:grpSpPr bwMode="auto">
          <a:xfrm>
            <a:off x="1660650" y="6284119"/>
            <a:ext cx="428625" cy="287337"/>
            <a:chOff x="1000749" y="1142976"/>
            <a:chExt cx="428630" cy="286395"/>
          </a:xfrm>
        </p:grpSpPr>
        <p:sp>
          <p:nvSpPr>
            <p:cNvPr id="65" name="Gleichschenkliges Dreieck 64"/>
            <p:cNvSpPr/>
            <p:nvPr/>
          </p:nvSpPr>
          <p:spPr>
            <a:xfrm rot="10800000">
              <a:off x="1000749" y="1214179"/>
              <a:ext cx="428630" cy="21519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66" name="Textfeld 495"/>
            <p:cNvSpPr txBox="1">
              <a:spLocks noChangeArrowheads="1"/>
            </p:cNvSpPr>
            <p:nvPr/>
          </p:nvSpPr>
          <p:spPr bwMode="auto">
            <a:xfrm>
              <a:off x="1072187" y="1142976"/>
              <a:ext cx="264819" cy="276091"/>
            </a:xfrm>
            <a:prstGeom prst="rect">
              <a:avLst/>
            </a:prstGeom>
            <a:noFill/>
            <a:ln w="9525">
              <a:noFill/>
              <a:miter lim="800000"/>
              <a:headEnd/>
              <a:tailEnd/>
            </a:ln>
          </p:spPr>
          <p:txBody>
            <a:bodyPr wrap="none">
              <a:spAutoFit/>
            </a:bodyPr>
            <a:lstStyle/>
            <a:p>
              <a:pPr algn="ctr"/>
              <a:r>
                <a:rPr lang="en-US" sz="1200" b="1" dirty="0">
                  <a:solidFill>
                    <a:schemeClr val="bg1"/>
                  </a:solidFill>
                  <a:latin typeface="Calibri" pitchFamily="34" charset="0"/>
                </a:rPr>
                <a:t>Y</a:t>
              </a:r>
              <a:endParaRPr lang="de-DE" sz="1200" b="1">
                <a:solidFill>
                  <a:schemeClr val="bg1"/>
                </a:solidFill>
                <a:latin typeface="Calibri" pitchFamily="34" charset="0"/>
              </a:endParaRPr>
            </a:p>
          </p:txBody>
        </p:sp>
      </p:grpSp>
      <p:cxnSp>
        <p:nvCxnSpPr>
          <p:cNvPr id="67" name="Gewinkelte Verbindung 66"/>
          <p:cNvCxnSpPr>
            <a:endCxn id="63" idx="0"/>
          </p:cNvCxnSpPr>
          <p:nvPr/>
        </p:nvCxnSpPr>
        <p:spPr>
          <a:xfrm rot="16200000" flipH="1">
            <a:off x="1776537" y="5830094"/>
            <a:ext cx="166687"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hteck 67"/>
          <p:cNvSpPr/>
          <p:nvPr/>
        </p:nvSpPr>
        <p:spPr>
          <a:xfrm>
            <a:off x="3195762" y="5826919"/>
            <a:ext cx="3230563" cy="528637"/>
          </a:xfrm>
          <a:prstGeom prst="rect">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marL="90488" indent="-90488" fontAlgn="auto">
              <a:spcBef>
                <a:spcPts val="0"/>
              </a:spcBef>
              <a:spcAft>
                <a:spcPts val="0"/>
              </a:spcAft>
              <a:buFont typeface="Arial" pitchFamily="34" charset="0"/>
              <a:buChar char="•"/>
              <a:defRPr/>
            </a:pPr>
            <a:r>
              <a:rPr lang="en-US" sz="1000" dirty="0"/>
              <a:t>Expertise for accuracy assessments and error analysis</a:t>
            </a:r>
          </a:p>
          <a:p>
            <a:pPr marL="90488" indent="-90488" fontAlgn="auto">
              <a:spcBef>
                <a:spcPts val="0"/>
              </a:spcBef>
              <a:spcAft>
                <a:spcPts val="0"/>
              </a:spcAft>
              <a:buFont typeface="Arial" pitchFamily="34" charset="0"/>
              <a:buChar char="•"/>
              <a:defRPr/>
            </a:pPr>
            <a:r>
              <a:rPr lang="en-US" sz="1000" dirty="0"/>
              <a:t>Approaches to handle &amp; reduce uncertainty</a:t>
            </a:r>
          </a:p>
        </p:txBody>
      </p:sp>
      <p:grpSp>
        <p:nvGrpSpPr>
          <p:cNvPr id="69" name="Gruppieren 341"/>
          <p:cNvGrpSpPr>
            <a:grpSpLocks/>
          </p:cNvGrpSpPr>
          <p:nvPr/>
        </p:nvGrpSpPr>
        <p:grpSpPr bwMode="auto">
          <a:xfrm>
            <a:off x="2522662" y="5911056"/>
            <a:ext cx="287338" cy="428625"/>
            <a:chOff x="2000240" y="571473"/>
            <a:chExt cx="287034" cy="428630"/>
          </a:xfrm>
        </p:grpSpPr>
        <p:sp>
          <p:nvSpPr>
            <p:cNvPr id="70" name="Gleichschenkliges Dreieck 69"/>
            <p:cNvSpPr/>
            <p:nvPr/>
          </p:nvSpPr>
          <p:spPr>
            <a:xfrm rot="5400000">
              <a:off x="1965123" y="677953"/>
              <a:ext cx="428630" cy="215672"/>
            </a:xfrm>
            <a:prstGeom prst="triangle">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1" name="Textfeld 511"/>
            <p:cNvSpPr txBox="1">
              <a:spLocks noChangeArrowheads="1"/>
            </p:cNvSpPr>
            <p:nvPr/>
          </p:nvSpPr>
          <p:spPr bwMode="auto">
            <a:xfrm>
              <a:off x="2000240" y="651663"/>
              <a:ext cx="285752" cy="277002"/>
            </a:xfrm>
            <a:prstGeom prst="rect">
              <a:avLst/>
            </a:prstGeom>
            <a:noFill/>
            <a:ln w="9525">
              <a:noFill/>
              <a:miter lim="800000"/>
              <a:headEnd/>
              <a:tailEnd/>
            </a:ln>
          </p:spPr>
          <p:txBody>
            <a:bodyPr>
              <a:spAutoFit/>
            </a:bodyPr>
            <a:lstStyle/>
            <a:p>
              <a:r>
                <a:rPr lang="en-US" sz="1200" b="1" dirty="0">
                  <a:solidFill>
                    <a:schemeClr val="bg1"/>
                  </a:solidFill>
                  <a:latin typeface="Calibri" pitchFamily="34" charset="0"/>
                </a:rPr>
                <a:t>N</a:t>
              </a:r>
              <a:endParaRPr lang="de-DE" sz="1200" b="1">
                <a:solidFill>
                  <a:schemeClr val="bg1"/>
                </a:solidFill>
                <a:latin typeface="Calibri" pitchFamily="34" charset="0"/>
              </a:endParaRPr>
            </a:p>
          </p:txBody>
        </p:sp>
      </p:grpSp>
      <p:cxnSp>
        <p:nvCxnSpPr>
          <p:cNvPr id="72" name="Gewinkelte Verbindung 71"/>
          <p:cNvCxnSpPr/>
          <p:nvPr/>
        </p:nvCxnSpPr>
        <p:spPr>
          <a:xfrm>
            <a:off x="2814762" y="6125369"/>
            <a:ext cx="381000" cy="1587"/>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73" name="Gruppieren 75"/>
          <p:cNvGrpSpPr>
            <a:grpSpLocks/>
          </p:cNvGrpSpPr>
          <p:nvPr/>
        </p:nvGrpSpPr>
        <p:grpSpPr bwMode="auto">
          <a:xfrm>
            <a:off x="1111375" y="3429794"/>
            <a:ext cx="7923212" cy="2341562"/>
            <a:chOff x="1126186" y="3228071"/>
            <a:chExt cx="7922808" cy="2341455"/>
          </a:xfrm>
        </p:grpSpPr>
        <p:sp>
          <p:nvSpPr>
            <p:cNvPr id="74" name="Rechteck 73"/>
            <p:cNvSpPr/>
            <p:nvPr/>
          </p:nvSpPr>
          <p:spPr>
            <a:xfrm>
              <a:off x="1126186" y="3228071"/>
              <a:ext cx="7825976" cy="2341455"/>
            </a:xfrm>
            <a:prstGeom prst="rect">
              <a:avLst/>
            </a:prstGeom>
            <a:solidFill>
              <a:schemeClr val="bg1">
                <a:alpha val="1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75" name="Rechteck 74"/>
            <p:cNvSpPr/>
            <p:nvPr/>
          </p:nvSpPr>
          <p:spPr>
            <a:xfrm>
              <a:off x="6524998" y="3339191"/>
              <a:ext cx="2523996" cy="2062068"/>
            </a:xfrm>
            <a:prstGeom prst="rect">
              <a:avLst/>
            </a:prstGeom>
          </p:spPr>
          <p:txBody>
            <a:bodyPr>
              <a:spAutoFit/>
            </a:bodyPr>
            <a:lstStyle/>
            <a:p>
              <a:pPr>
                <a:defRPr/>
              </a:pPr>
              <a:r>
                <a:rPr lang="en-US" sz="1600" dirty="0">
                  <a:cs typeface="+mn-cs"/>
                </a:rPr>
                <a:t>Some flexibility and entry points for </a:t>
              </a:r>
              <a:r>
                <a:rPr lang="en-US" sz="1600" dirty="0" smtClean="0">
                  <a:cs typeface="+mn-cs"/>
                </a:rPr>
                <a:t>countries based </a:t>
              </a:r>
              <a:r>
                <a:rPr lang="en-US" sz="1600" dirty="0">
                  <a:cs typeface="+mn-cs"/>
                </a:rPr>
                <a:t>on:</a:t>
              </a:r>
            </a:p>
            <a:p>
              <a:pPr marL="342900" indent="-342900">
                <a:buFont typeface="Wingdings" pitchFamily="2" charset="2"/>
                <a:buChar char="Ø"/>
                <a:defRPr/>
              </a:pPr>
              <a:r>
                <a:rPr lang="en-US" sz="1600" dirty="0">
                  <a:cs typeface="+mn-cs"/>
                </a:rPr>
                <a:t>Importance (</a:t>
              </a:r>
              <a:r>
                <a:rPr lang="en-US" sz="1600" dirty="0" smtClean="0">
                  <a:cs typeface="+mn-cs"/>
                </a:rPr>
                <a:t>key) category</a:t>
              </a:r>
              <a:endParaRPr lang="en-US" sz="1600" dirty="0">
                <a:cs typeface="+mn-cs"/>
              </a:endParaRPr>
            </a:p>
            <a:p>
              <a:pPr marL="342900" indent="-342900">
                <a:buFont typeface="Wingdings" pitchFamily="2" charset="2"/>
                <a:buChar char="Ø"/>
                <a:defRPr/>
              </a:pPr>
              <a:r>
                <a:rPr lang="en-US" sz="1600" dirty="0">
                  <a:cs typeface="+mn-cs"/>
                </a:rPr>
                <a:t>National strategy and REDD objectives</a:t>
              </a:r>
            </a:p>
            <a:p>
              <a:pPr marL="342900" indent="-342900">
                <a:buFont typeface="Wingdings" pitchFamily="2" charset="2"/>
                <a:buChar char="Ø"/>
                <a:defRPr/>
              </a:pPr>
              <a:r>
                <a:rPr lang="en-US" sz="1600" dirty="0">
                  <a:cs typeface="+mn-cs"/>
                </a:rPr>
                <a:t>Existing capacities</a:t>
              </a:r>
              <a:endParaRPr lang="de-DE" sz="1600" dirty="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dirty="0" smtClean="0"/>
              <a:t>Monitoring in establishment phase</a:t>
            </a:r>
            <a:endParaRPr lang="en-US" dirty="0"/>
          </a:p>
        </p:txBody>
      </p:sp>
      <p:sp>
        <p:nvSpPr>
          <p:cNvPr id="3" name="Tijdelijke aanduiding voor tekst 2"/>
          <p:cNvSpPr>
            <a:spLocks noGrp="1"/>
          </p:cNvSpPr>
          <p:nvPr>
            <p:ph type="body" sz="quarter" idx="10"/>
          </p:nvPr>
        </p:nvSpPr>
        <p:spPr>
          <a:xfrm>
            <a:off x="421200" y="1180302"/>
            <a:ext cx="8521188" cy="4750130"/>
          </a:xfrm>
        </p:spPr>
        <p:txBody>
          <a:bodyPr/>
          <a:lstStyle/>
          <a:p>
            <a:pPr>
              <a:lnSpc>
                <a:spcPct val="100000"/>
              </a:lnSpc>
            </a:pPr>
            <a:r>
              <a:rPr lang="en-US" sz="1700" dirty="0" smtClean="0"/>
              <a:t>Assess and make best use of </a:t>
            </a:r>
            <a:r>
              <a:rPr lang="en-US" sz="1700" b="1" dirty="0" smtClean="0"/>
              <a:t>existing observations and information</a:t>
            </a:r>
            <a:r>
              <a:rPr lang="en-US" sz="1700" dirty="0" smtClean="0"/>
              <a:t>.</a:t>
            </a:r>
          </a:p>
          <a:p>
            <a:pPr>
              <a:lnSpc>
                <a:spcPct val="100000"/>
              </a:lnSpc>
            </a:pPr>
            <a:r>
              <a:rPr lang="en-US" sz="1700" dirty="0" smtClean="0"/>
              <a:t>Specify a methodology and operational implementation framework for </a:t>
            </a:r>
            <a:r>
              <a:rPr lang="en-US" sz="1700" b="1" dirty="0" smtClean="0"/>
              <a:t>monitoring forest area change </a:t>
            </a:r>
            <a:r>
              <a:rPr lang="en-US" sz="1700" dirty="0" smtClean="0"/>
              <a:t>on a national level.</a:t>
            </a:r>
          </a:p>
          <a:p>
            <a:pPr>
              <a:lnSpc>
                <a:spcPct val="100000"/>
              </a:lnSpc>
            </a:pPr>
            <a:r>
              <a:rPr lang="en-US" sz="1700" dirty="0" smtClean="0"/>
              <a:t>Perform analysis of historical satellite data for establishing forest </a:t>
            </a:r>
            <a:r>
              <a:rPr lang="en-US" sz="1700" b="1" dirty="0" smtClean="0"/>
              <a:t>reference emission levels </a:t>
            </a:r>
            <a:r>
              <a:rPr lang="en-US" sz="1700" dirty="0" smtClean="0"/>
              <a:t>or forest reference levels.</a:t>
            </a:r>
          </a:p>
          <a:p>
            <a:pPr>
              <a:lnSpc>
                <a:spcPct val="100000"/>
              </a:lnSpc>
            </a:pPr>
            <a:r>
              <a:rPr lang="en-US" sz="1700" dirty="0" smtClean="0"/>
              <a:t>Develop understanding of areas affected by </a:t>
            </a:r>
            <a:r>
              <a:rPr lang="en-US" sz="1700" b="1" dirty="0" smtClean="0"/>
              <a:t>forest degradation</a:t>
            </a:r>
            <a:r>
              <a:rPr lang="en-US" sz="1700" dirty="0" smtClean="0"/>
              <a:t> and provide assessment on how to monitor relevant forest degradation processes.</a:t>
            </a:r>
          </a:p>
          <a:p>
            <a:pPr>
              <a:lnSpc>
                <a:spcPct val="100000"/>
              </a:lnSpc>
            </a:pPr>
            <a:r>
              <a:rPr lang="en-US" sz="1700" dirty="0" smtClean="0"/>
              <a:t>Complete </a:t>
            </a:r>
            <a:r>
              <a:rPr lang="en-US" sz="1700" b="1" dirty="0" smtClean="0"/>
              <a:t>recruitment</a:t>
            </a:r>
            <a:r>
              <a:rPr lang="en-US" sz="1700" dirty="0" smtClean="0"/>
              <a:t> and provide </a:t>
            </a:r>
            <a:r>
              <a:rPr lang="en-US" sz="1700" b="1" dirty="0" smtClean="0"/>
              <a:t>training</a:t>
            </a:r>
            <a:r>
              <a:rPr lang="en-US" sz="1700" dirty="0" smtClean="0"/>
              <a:t> to national team to perform monitoring activities.</a:t>
            </a:r>
          </a:p>
          <a:p>
            <a:pPr>
              <a:lnSpc>
                <a:spcPct val="100000"/>
              </a:lnSpc>
            </a:pPr>
            <a:r>
              <a:rPr lang="en-US" sz="1700" dirty="0" smtClean="0"/>
              <a:t>Complete an </a:t>
            </a:r>
            <a:r>
              <a:rPr lang="en-US" sz="1700" b="1" dirty="0" smtClean="0"/>
              <a:t>accuracy and error analysis </a:t>
            </a:r>
            <a:r>
              <a:rPr lang="en-US" sz="1700" dirty="0" smtClean="0"/>
              <a:t>for estimates from the historical period.</a:t>
            </a:r>
          </a:p>
          <a:p>
            <a:pPr>
              <a:lnSpc>
                <a:spcPct val="100000"/>
              </a:lnSpc>
            </a:pPr>
            <a:r>
              <a:rPr lang="en-US" sz="1700" dirty="0" smtClean="0"/>
              <a:t>Perform </a:t>
            </a:r>
            <a:r>
              <a:rPr lang="en-US" sz="1700" b="1" dirty="0" smtClean="0"/>
              <a:t>a test run </a:t>
            </a:r>
            <a:r>
              <a:rPr lang="en-US" sz="1700" dirty="0" smtClean="0"/>
              <a:t>of the operational forest area change monitoring system.</a:t>
            </a:r>
          </a:p>
          <a:p>
            <a:pPr>
              <a:lnSpc>
                <a:spcPct val="100000"/>
              </a:lnSpc>
              <a:buNone/>
            </a:pPr>
            <a:endParaRPr lang="en-US" sz="1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Analysis and reporting</a:t>
            </a:r>
            <a:endParaRPr lang="en-US" dirty="0"/>
          </a:p>
        </p:txBody>
      </p:sp>
      <p:pic>
        <p:nvPicPr>
          <p:cNvPr id="4" name="Picture 3"/>
          <p:cNvPicPr>
            <a:picLocks noChangeAspect="1" noChangeArrowheads="1"/>
          </p:cNvPicPr>
          <p:nvPr/>
        </p:nvPicPr>
        <p:blipFill>
          <a:blip r:embed="rId3" cstate="print"/>
          <a:srcRect l="16006" t="33208" r="20000" b="25339"/>
          <a:stretch>
            <a:fillRect/>
          </a:stretch>
        </p:blipFill>
        <p:spPr bwMode="auto">
          <a:xfrm>
            <a:off x="273050" y="1475270"/>
            <a:ext cx="8564563"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840125"/>
          </a:xfrm>
        </p:spPr>
        <p:txBody>
          <a:bodyPr/>
          <a:lstStyle/>
          <a:p>
            <a:r>
              <a:rPr lang="en-GB" sz="2800" dirty="0" smtClean="0"/>
              <a:t>Example: REDD+ MRV roadmap for Ethiopia</a:t>
            </a:r>
            <a:endParaRPr lang="en-US" dirty="0"/>
          </a:p>
        </p:txBody>
      </p:sp>
      <p:sp>
        <p:nvSpPr>
          <p:cNvPr id="4" name="Text Placeholder 3"/>
          <p:cNvSpPr>
            <a:spLocks noGrp="1"/>
          </p:cNvSpPr>
          <p:nvPr>
            <p:ph type="body" sz="quarter" idx="10"/>
          </p:nvPr>
        </p:nvSpPr>
        <p:spPr>
          <a:xfrm>
            <a:off x="2100" y="1073248"/>
            <a:ext cx="4931850" cy="5670451"/>
          </a:xfrm>
          <a:solidFill>
            <a:schemeClr val="bg1"/>
          </a:solidFill>
        </p:spPr>
        <p:txBody>
          <a:bodyPr/>
          <a:lstStyle/>
          <a:p>
            <a:pPr marL="457200" indent="-457200">
              <a:lnSpc>
                <a:spcPct val="100000"/>
              </a:lnSpc>
              <a:buSzPct val="100000"/>
              <a:buFont typeface="+mj-lt"/>
              <a:buAutoNum type="arabicPeriod"/>
            </a:pPr>
            <a:r>
              <a:rPr lang="en-US" sz="1800" dirty="0" smtClean="0"/>
              <a:t>Establish </a:t>
            </a:r>
            <a:r>
              <a:rPr lang="en-US" sz="1800" dirty="0"/>
              <a:t>institutional </a:t>
            </a:r>
            <a:r>
              <a:rPr lang="en-US" sz="1800" dirty="0" smtClean="0"/>
              <a:t>arrangements.</a:t>
            </a:r>
            <a:endParaRPr lang="en-US" sz="1800" dirty="0"/>
          </a:p>
          <a:p>
            <a:pPr marL="457200" indent="-457200">
              <a:lnSpc>
                <a:spcPct val="100000"/>
              </a:lnSpc>
              <a:buSzPct val="100000"/>
              <a:buFont typeface="+mj-lt"/>
              <a:buAutoNum type="arabicPeriod"/>
            </a:pPr>
            <a:r>
              <a:rPr lang="en-US" sz="1800" dirty="0" smtClean="0"/>
              <a:t>Improve </a:t>
            </a:r>
            <a:r>
              <a:rPr lang="en-US" sz="1800" dirty="0"/>
              <a:t>national </a:t>
            </a:r>
            <a:r>
              <a:rPr lang="en-US" sz="1800" dirty="0" smtClean="0"/>
              <a:t>forest-monitoring: </a:t>
            </a:r>
            <a:r>
              <a:rPr lang="en-US" sz="1800" dirty="0"/>
              <a:t>activity </a:t>
            </a:r>
            <a:r>
              <a:rPr lang="en-US" sz="1800" dirty="0" smtClean="0"/>
              <a:t>data.</a:t>
            </a:r>
            <a:endParaRPr lang="en-US" sz="1800" dirty="0"/>
          </a:p>
          <a:p>
            <a:pPr marL="457200" indent="-457200">
              <a:lnSpc>
                <a:spcPct val="100000"/>
              </a:lnSpc>
              <a:buSzPct val="100000"/>
              <a:buFont typeface="+mj-lt"/>
              <a:buAutoNum type="arabicPeriod"/>
            </a:pPr>
            <a:r>
              <a:rPr lang="en-US" sz="1800" dirty="0" smtClean="0"/>
              <a:t>Improve </a:t>
            </a:r>
            <a:r>
              <a:rPr lang="en-US" sz="1800" dirty="0"/>
              <a:t>national forest monitoring: carbon stocks and emission </a:t>
            </a:r>
            <a:r>
              <a:rPr lang="en-US" sz="1800" dirty="0" smtClean="0"/>
              <a:t>factors. </a:t>
            </a:r>
            <a:endParaRPr lang="en-US" sz="1800" dirty="0"/>
          </a:p>
          <a:p>
            <a:pPr marL="457200" indent="-457200">
              <a:lnSpc>
                <a:spcPct val="100000"/>
              </a:lnSpc>
              <a:buSzPct val="100000"/>
              <a:buFont typeface="+mj-lt"/>
              <a:buAutoNum type="arabicPeriod"/>
            </a:pPr>
            <a:r>
              <a:rPr lang="en-US" sz="1800" dirty="0" smtClean="0"/>
              <a:t>Improve </a:t>
            </a:r>
            <a:r>
              <a:rPr lang="en-US" sz="1800" dirty="0"/>
              <a:t>estimation and international LULUCF, GHG </a:t>
            </a:r>
            <a:r>
              <a:rPr lang="en-US" sz="1800" dirty="0" smtClean="0"/>
              <a:t>inventory, </a:t>
            </a:r>
            <a:r>
              <a:rPr lang="en-US" sz="1800" dirty="0"/>
              <a:t>and REDD+ reporting </a:t>
            </a:r>
            <a:r>
              <a:rPr lang="en-US" sz="1800" dirty="0" smtClean="0"/>
              <a:t>capacities. </a:t>
            </a:r>
            <a:endParaRPr lang="en-US" sz="1800" dirty="0"/>
          </a:p>
          <a:p>
            <a:pPr marL="457200" indent="-457200">
              <a:lnSpc>
                <a:spcPct val="100000"/>
              </a:lnSpc>
              <a:buSzPct val="100000"/>
              <a:buFont typeface="+mj-lt"/>
              <a:buAutoNum type="arabicPeriod"/>
            </a:pPr>
            <a:r>
              <a:rPr lang="en-US" sz="1800" dirty="0" smtClean="0"/>
              <a:t>Prepare </a:t>
            </a:r>
            <a:r>
              <a:rPr lang="en-US" sz="1800" dirty="0"/>
              <a:t>for MRV of REDD+ activities on the national </a:t>
            </a:r>
            <a:r>
              <a:rPr lang="en-US" sz="1800" dirty="0" smtClean="0"/>
              <a:t>level.</a:t>
            </a:r>
            <a:endParaRPr lang="en-US" sz="1800" dirty="0"/>
          </a:p>
          <a:p>
            <a:pPr marL="457200" indent="-457200">
              <a:lnSpc>
                <a:spcPct val="100000"/>
              </a:lnSpc>
              <a:buSzPct val="100000"/>
              <a:buFont typeface="+mj-lt"/>
              <a:buAutoNum type="arabicPeriod"/>
            </a:pPr>
            <a:r>
              <a:rPr lang="en-US" sz="1800" dirty="0" smtClean="0"/>
              <a:t>Implement </a:t>
            </a:r>
            <a:r>
              <a:rPr lang="en-US" sz="1800" dirty="0"/>
              <a:t>a program for continuous improvement and capacity </a:t>
            </a:r>
            <a:r>
              <a:rPr lang="en-US" sz="1800" dirty="0" smtClean="0"/>
              <a:t>development. </a:t>
            </a:r>
            <a:endParaRPr lang="en-US" sz="1800" dirty="0"/>
          </a:p>
          <a:p>
            <a:pPr marL="457200" indent="-457200">
              <a:lnSpc>
                <a:spcPct val="100000"/>
              </a:lnSpc>
              <a:buSzPct val="100000"/>
              <a:buFont typeface="+mj-lt"/>
              <a:buAutoNum type="arabicPeriod"/>
            </a:pPr>
            <a:r>
              <a:rPr lang="en-US" sz="1800" dirty="0" smtClean="0"/>
              <a:t>Continued </a:t>
            </a:r>
            <a:r>
              <a:rPr lang="en-US" sz="1800" dirty="0"/>
              <a:t>national and local communication mechanism on REDD+ monitoring</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750" t="21765" r="35432" b="10417"/>
          <a:stretch/>
        </p:blipFill>
        <p:spPr bwMode="auto">
          <a:xfrm>
            <a:off x="4876800" y="1033670"/>
            <a:ext cx="4210050" cy="577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b="1" dirty="0">
                <a:solidFill>
                  <a:schemeClr val="bg2">
                    <a:lumMod val="20000"/>
                    <a:lumOff val="80000"/>
                  </a:schemeClr>
                </a:solidFill>
                <a:latin typeface="Verdana" pitchFamily="34" charset="0"/>
              </a:rPr>
              <a:t>UNFCCC requirements for national </a:t>
            </a:r>
            <a:r>
              <a:rPr lang="en-GB" sz="2200" b="1" dirty="0" smtClean="0">
                <a:solidFill>
                  <a:schemeClr val="bg2">
                    <a:lumMod val="20000"/>
                    <a:lumOff val="80000"/>
                  </a:schemeClr>
                </a:solidFill>
                <a:latin typeface="Verdana" pitchFamily="34" charset="0"/>
              </a:rPr>
              <a:t>forest-monitoring </a:t>
            </a:r>
            <a:r>
              <a:rPr lang="en-GB" sz="2200" b="1" dirty="0">
                <a:solidFill>
                  <a:schemeClr val="bg2">
                    <a:lumMod val="20000"/>
                    <a:lumOff val="80000"/>
                  </a:schemeClr>
                </a:solidFill>
                <a:latin typeface="Verdana" pitchFamily="34" charset="0"/>
              </a:rPr>
              <a:t>systems (NFMS) and measurement, reporting and verification (MRV) of REDD+ activities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Framework for NFMS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Building technical and institutional capacity for NFMS and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Planning and implementing a NFMS for REDD+ MRV</a:t>
            </a:r>
          </a:p>
          <a:p>
            <a:pPr marL="342900" lvl="0" indent="-342900">
              <a:lnSpc>
                <a:spcPts val="2500"/>
              </a:lnSpc>
              <a:spcBef>
                <a:spcPts val="1200"/>
              </a:spcBef>
              <a:buClr>
                <a:schemeClr val="bg2"/>
              </a:buClr>
              <a:buSzPct val="100000"/>
              <a:buFont typeface="+mj-lt"/>
              <a:buAutoNum type="arabicPeriod"/>
              <a:defRPr/>
            </a:pPr>
            <a:r>
              <a:rPr lang="en-GB" sz="2200" b="1" dirty="0">
                <a:solidFill>
                  <a:schemeClr val="bg2"/>
                </a:solidFill>
                <a:latin typeface="Verdana" pitchFamily="34" charset="0"/>
              </a:rPr>
              <a:t>Cost implications and different factors contributing to the </a:t>
            </a:r>
            <a:r>
              <a:rPr lang="en-GB" sz="2200" b="1" dirty="0" smtClean="0">
                <a:solidFill>
                  <a:schemeClr val="bg2"/>
                </a:solidFill>
                <a:latin typeface="Verdana" pitchFamily="34" charset="0"/>
              </a:rPr>
              <a:t>costs</a:t>
            </a:r>
            <a:endParaRPr lang="en-GB" sz="2200" b="1" dirty="0">
              <a:solidFill>
                <a:schemeClr val="bg2"/>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840125"/>
          </a:xfrm>
        </p:spPr>
        <p:txBody>
          <a:bodyPr/>
          <a:lstStyle/>
          <a:p>
            <a:r>
              <a:rPr lang="en-US" dirty="0" smtClean="0"/>
              <a:t>Cost implications of an NFMS</a:t>
            </a:r>
            <a:endParaRPr lang="en-US" dirty="0"/>
          </a:p>
        </p:txBody>
      </p:sp>
      <p:sp>
        <p:nvSpPr>
          <p:cNvPr id="5" name="Tijdelijke aanduiding voor tekst 2"/>
          <p:cNvSpPr txBox="1">
            <a:spLocks/>
          </p:cNvSpPr>
          <p:nvPr/>
        </p:nvSpPr>
        <p:spPr bwMode="auto">
          <a:xfrm>
            <a:off x="421200" y="1413164"/>
            <a:ext cx="8521188" cy="406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r>
              <a:rPr lang="en-US" sz="2000" dirty="0" smtClean="0">
                <a:latin typeface="+mj-lt"/>
                <a:cs typeface="Tahoma" pitchFamily="34" charset="0"/>
              </a:rPr>
              <a:t>Several categories of costs, including </a:t>
            </a:r>
            <a:r>
              <a:rPr lang="en-US" sz="2000" b="1" dirty="0" smtClean="0">
                <a:latin typeface="+mj-lt"/>
                <a:cs typeface="Tahoma" pitchFamily="34" charset="0"/>
              </a:rPr>
              <a:t>opportunity costs </a:t>
            </a:r>
            <a:r>
              <a:rPr lang="en-US" sz="2000" dirty="0" smtClean="0">
                <a:latin typeface="+mj-lt"/>
                <a:cs typeface="Tahoma" pitchFamily="34" charset="0"/>
              </a:rPr>
              <a:t>and costs for </a:t>
            </a:r>
            <a:r>
              <a:rPr lang="en-US" sz="2000" b="1" dirty="0" smtClean="0">
                <a:latin typeface="+mj-lt"/>
                <a:cs typeface="Tahoma" pitchFamily="34" charset="0"/>
              </a:rPr>
              <a:t>transactions</a:t>
            </a:r>
            <a:r>
              <a:rPr lang="en-US" sz="2000" dirty="0" smtClean="0">
                <a:latin typeface="+mj-lt"/>
                <a:cs typeface="Tahoma" pitchFamily="34" charset="0"/>
              </a:rPr>
              <a:t> and </a:t>
            </a:r>
            <a:r>
              <a:rPr lang="en-US" sz="2000" b="1" dirty="0" smtClean="0">
                <a:latin typeface="+mj-lt"/>
                <a:cs typeface="Tahoma" pitchFamily="34" charset="0"/>
              </a:rPr>
              <a:t>implementation</a:t>
            </a:r>
          </a:p>
          <a:p>
            <a:pPr marL="514350" indent="-514350"/>
            <a:r>
              <a:rPr lang="en-US" sz="2000" dirty="0" smtClean="0">
                <a:latin typeface="+mj-lt"/>
                <a:cs typeface="Tahoma" pitchFamily="34" charset="0"/>
              </a:rPr>
              <a:t>MRV of forest carbon primarily reflected in transaction costs:</a:t>
            </a:r>
          </a:p>
          <a:p>
            <a:pPr marL="914400" lvl="1" indent="-514350">
              <a:spcBef>
                <a:spcPts val="1200"/>
              </a:spcBef>
              <a:buSzPct val="140000"/>
              <a:buFont typeface="Arial" pitchFamily="34" charset="0"/>
              <a:buChar char="•"/>
            </a:pPr>
            <a:r>
              <a:rPr lang="en-US" sz="2000" dirty="0">
                <a:latin typeface="+mj-lt"/>
                <a:cs typeface="Tahoma" pitchFamily="34" charset="0"/>
              </a:rPr>
              <a:t>P</a:t>
            </a:r>
            <a:r>
              <a:rPr lang="en-US" sz="2000" dirty="0" smtClean="0">
                <a:latin typeface="+mj-lt"/>
                <a:cs typeface="Tahoma" pitchFamily="34" charset="0"/>
              </a:rPr>
              <a:t>roof that a REDD+ activity has indeed achieved a certain amount of emission reductions</a:t>
            </a:r>
          </a:p>
          <a:p>
            <a:pPr marL="514350" indent="-514350"/>
            <a:r>
              <a:rPr lang="en-US" sz="2000" dirty="0" smtClean="0">
                <a:latin typeface="+mj-lt"/>
                <a:cs typeface="Tahoma" pitchFamily="34" charset="0"/>
              </a:rPr>
              <a:t>Resources needed for monitoring relatively small compared to all cost factors for REDD+ implementation in the long-term:</a:t>
            </a:r>
          </a:p>
          <a:p>
            <a:pPr marL="903288" lvl="1" indent="-452438">
              <a:buSzPct val="140000"/>
              <a:buFont typeface="Arial" pitchFamily="34" charset="0"/>
              <a:buChar char="•"/>
            </a:pPr>
            <a:r>
              <a:rPr lang="en-US" sz="2000" dirty="0">
                <a:latin typeface="+mj-lt"/>
                <a:cs typeface="Tahoma" pitchFamily="34" charset="0"/>
              </a:rPr>
              <a:t>M</a:t>
            </a:r>
            <a:r>
              <a:rPr lang="en-US" sz="2000" dirty="0" smtClean="0">
                <a:latin typeface="+mj-lt"/>
                <a:cs typeface="Tahoma" pitchFamily="34" charset="0"/>
              </a:rPr>
              <a:t>ay be rather significant in the country readiness phase since many countries require the development of basic capacities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Costs for remote sensing</a:t>
            </a:r>
            <a:endParaRPr lang="en-US" dirty="0"/>
          </a:p>
        </p:txBody>
      </p:sp>
      <p:sp>
        <p:nvSpPr>
          <p:cNvPr id="3" name="Tijdelijke aanduiding voor tekst 2"/>
          <p:cNvSpPr>
            <a:spLocks noGrp="1"/>
          </p:cNvSpPr>
          <p:nvPr>
            <p:ph type="body" sz="quarter" idx="10"/>
          </p:nvPr>
        </p:nvSpPr>
        <p:spPr>
          <a:xfrm>
            <a:off x="421200" y="1163782"/>
            <a:ext cx="8521188" cy="4761068"/>
          </a:xfrm>
        </p:spPr>
        <p:txBody>
          <a:bodyPr/>
          <a:lstStyle/>
          <a:p>
            <a:pPr marL="0" indent="0">
              <a:buFont typeface="Arial" charset="0"/>
              <a:buNone/>
              <a:defRPr/>
            </a:pPr>
            <a:r>
              <a:rPr lang="en-US" sz="2000" dirty="0" smtClean="0"/>
              <a:t>Implementation of a satellite-based monitoring system includes a number of cost factors:</a:t>
            </a:r>
          </a:p>
          <a:p>
            <a:pPr lvl="1">
              <a:buFont typeface="Wingdings" pitchFamily="2" charset="2"/>
              <a:buChar char="§"/>
              <a:defRPr/>
            </a:pPr>
            <a:r>
              <a:rPr lang="en-US" sz="1800" dirty="0" smtClean="0"/>
              <a:t>Satellite data, including data access and processing</a:t>
            </a:r>
          </a:p>
          <a:p>
            <a:pPr lvl="1">
              <a:buFont typeface="Wingdings" pitchFamily="2" charset="2"/>
              <a:buChar char="§"/>
              <a:defRPr/>
            </a:pPr>
            <a:r>
              <a:rPr lang="en-US" sz="1800" dirty="0" smtClean="0"/>
              <a:t>Software, hardware, and office resources, including satellite data archive</a:t>
            </a:r>
          </a:p>
          <a:p>
            <a:pPr lvl="1">
              <a:buFont typeface="Wingdings" pitchFamily="2" charset="2"/>
              <a:buChar char="§"/>
              <a:defRPr/>
            </a:pPr>
            <a:r>
              <a:rPr lang="en-US" sz="1800" dirty="0" smtClean="0"/>
              <a:t>Human resources for data interpretation and analysis</a:t>
            </a:r>
          </a:p>
          <a:p>
            <a:pPr lvl="1">
              <a:buFont typeface="Wingdings" pitchFamily="2" charset="2"/>
              <a:buChar char="§"/>
              <a:defRPr/>
            </a:pPr>
            <a:r>
              <a:rPr lang="en-US" sz="1800" dirty="0" smtClean="0"/>
              <a:t>Monitoring in readiness phase</a:t>
            </a:r>
          </a:p>
          <a:p>
            <a:pPr lvl="1">
              <a:buFont typeface="Wingdings" pitchFamily="2" charset="2"/>
              <a:buChar char="§"/>
              <a:defRPr/>
            </a:pPr>
            <a:r>
              <a:rPr lang="en-US" sz="1800" dirty="0" smtClean="0"/>
              <a:t>Operational monitoring</a:t>
            </a:r>
          </a:p>
          <a:p>
            <a:pPr lvl="1">
              <a:buFont typeface="Wingdings" pitchFamily="2" charset="2"/>
              <a:buChar char="§"/>
              <a:defRPr/>
            </a:pPr>
            <a:r>
              <a:rPr lang="en-US" sz="1800" dirty="0" smtClean="0"/>
              <a:t>Accuracy assessment</a:t>
            </a:r>
          </a:p>
          <a:p>
            <a:pPr lvl="1">
              <a:buFont typeface="Wingdings" pitchFamily="2" charset="2"/>
              <a:buChar char="§"/>
              <a:defRPr/>
            </a:pPr>
            <a:r>
              <a:rPr lang="en-US" sz="1800" dirty="0" smtClean="0"/>
              <a:t>Regional cooperation for capacity building and technical assistance</a:t>
            </a:r>
          </a:p>
          <a:p>
            <a:pPr>
              <a:buNone/>
            </a:pP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47350"/>
          </a:xfrm>
        </p:spPr>
        <p:txBody>
          <a:bodyPr/>
          <a:lstStyle/>
          <a:p>
            <a:r>
              <a:rPr lang="en-US" dirty="0" smtClean="0"/>
              <a:t>Utility of optical sensors at multiple resolutions for deforestation monitoring</a:t>
            </a:r>
            <a:endParaRPr lang="en-US" dirty="0"/>
          </a:p>
        </p:txBody>
      </p:sp>
      <p:graphicFrame>
        <p:nvGraphicFramePr>
          <p:cNvPr id="4" name="Tabel 3"/>
          <p:cNvGraphicFramePr>
            <a:graphicFrameLocks noGrp="1"/>
          </p:cNvGraphicFramePr>
          <p:nvPr>
            <p:extLst>
              <p:ext uri="{D42A27DB-BD31-4B8C-83A1-F6EECF244321}">
                <p14:modId xmlns:p14="http://schemas.microsoft.com/office/powerpoint/2010/main" val="2502237200"/>
              </p:ext>
            </p:extLst>
          </p:nvPr>
        </p:nvGraphicFramePr>
        <p:xfrm>
          <a:off x="522514" y="1547478"/>
          <a:ext cx="8241477" cy="4047744"/>
        </p:xfrm>
        <a:graphic>
          <a:graphicData uri="http://schemas.openxmlformats.org/drawingml/2006/table">
            <a:tbl>
              <a:tblPr/>
              <a:tblGrid>
                <a:gridCol w="1109430"/>
                <a:gridCol w="1584900"/>
                <a:gridCol w="1472195"/>
                <a:gridCol w="1539113"/>
                <a:gridCol w="2535839"/>
              </a:tblGrid>
              <a:tr h="0">
                <a:tc>
                  <a:txBody>
                    <a:bodyPr/>
                    <a:lstStyle/>
                    <a:p>
                      <a:pPr>
                        <a:lnSpc>
                          <a:spcPct val="110000"/>
                        </a:lnSpc>
                        <a:spcAft>
                          <a:spcPts val="0"/>
                        </a:spcAft>
                      </a:pPr>
                      <a:r>
                        <a:rPr lang="en-US" sz="1200" b="1" dirty="0">
                          <a:latin typeface="Verdana"/>
                          <a:ea typeface="Times New Roman"/>
                          <a:cs typeface="Sendnya"/>
                        </a:rPr>
                        <a:t>Sensor </a:t>
                      </a:r>
                      <a:r>
                        <a:rPr lang="en-US" sz="1200" b="1" dirty="0" smtClean="0">
                          <a:latin typeface="Verdana"/>
                          <a:ea typeface="Times New Roman"/>
                          <a:cs typeface="Sendnya"/>
                        </a:rPr>
                        <a:t>and </a:t>
                      </a:r>
                      <a:r>
                        <a:rPr lang="en-US" sz="1200" b="1" dirty="0">
                          <a:latin typeface="Verdana"/>
                          <a:ea typeface="Times New Roman"/>
                          <a:cs typeface="Sendnya"/>
                        </a:rPr>
                        <a:t>resolution</a:t>
                      </a:r>
                      <a:endParaRPr lang="nl-NL" sz="1200" b="1"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n-US" sz="1200" b="1" dirty="0">
                          <a:latin typeface="Verdana"/>
                          <a:ea typeface="Times New Roman"/>
                          <a:cs typeface="Sendnya"/>
                        </a:rPr>
                        <a:t>Examples of current sensors</a:t>
                      </a:r>
                      <a:endParaRPr lang="nl-NL" sz="1200" b="1">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n-US" sz="1200" b="1" dirty="0">
                          <a:latin typeface="Verdana"/>
                          <a:ea typeface="Times New Roman"/>
                          <a:cs typeface="Sendnya"/>
                        </a:rPr>
                        <a:t>Minimum mapping unit (change)</a:t>
                      </a:r>
                      <a:endParaRPr lang="nl-NL" sz="1200" b="1">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n-US" sz="1200" b="1" dirty="0">
                          <a:latin typeface="Verdana"/>
                          <a:ea typeface="Times New Roman"/>
                          <a:cs typeface="Sendnya"/>
                        </a:rPr>
                        <a:t>Cost</a:t>
                      </a:r>
                      <a:endParaRPr lang="nl-NL" sz="1200" b="1">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0000"/>
                        </a:lnSpc>
                        <a:spcAft>
                          <a:spcPts val="0"/>
                        </a:spcAft>
                      </a:pPr>
                      <a:r>
                        <a:rPr lang="en-US" sz="1200" b="1" dirty="0">
                          <a:latin typeface="Verdana"/>
                          <a:ea typeface="Times New Roman"/>
                          <a:cs typeface="Sendnya"/>
                        </a:rPr>
                        <a:t>Utility for monitoring</a:t>
                      </a:r>
                      <a:endParaRPr lang="nl-NL" sz="1200" b="1">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0">
                <a:tc>
                  <a:txBody>
                    <a:bodyPr/>
                    <a:lstStyle/>
                    <a:p>
                      <a:pPr>
                        <a:spcAft>
                          <a:spcPts val="0"/>
                        </a:spcAft>
                      </a:pPr>
                      <a:r>
                        <a:rPr lang="en-US" sz="1200" dirty="0">
                          <a:solidFill>
                            <a:srgbClr val="000000"/>
                          </a:solidFill>
                          <a:latin typeface="Verdana"/>
                          <a:ea typeface="Times New Roman"/>
                          <a:cs typeface="Sendnya"/>
                        </a:rPr>
                        <a:t>Coarse</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a:t>
                      </a:r>
                      <a:r>
                        <a:rPr lang="en-US" sz="1200" dirty="0" smtClean="0">
                          <a:solidFill>
                            <a:srgbClr val="000000"/>
                          </a:solidFill>
                          <a:latin typeface="Verdana"/>
                          <a:ea typeface="Times New Roman"/>
                          <a:cs typeface="Sendnya"/>
                        </a:rPr>
                        <a:t>250–1000 </a:t>
                      </a:r>
                      <a:r>
                        <a:rPr lang="en-US" sz="1200" dirty="0">
                          <a:solidFill>
                            <a:srgbClr val="000000"/>
                          </a:solidFill>
                          <a:latin typeface="Verdana"/>
                          <a:ea typeface="Times New Roman"/>
                          <a:cs typeface="Sendnya"/>
                        </a:rPr>
                        <a:t>m)</a:t>
                      </a:r>
                      <a:endParaRPr lang="nl-NL" sz="120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000" dirty="0">
                          <a:solidFill>
                            <a:srgbClr val="000000"/>
                          </a:solidFill>
                          <a:latin typeface="Verdana"/>
                          <a:ea typeface="Times New Roman"/>
                          <a:cs typeface="Sendnya"/>
                        </a:rPr>
                        <a:t>SPOT-VGT (</a:t>
                      </a:r>
                      <a:r>
                        <a:rPr lang="nl-NL" sz="1000" dirty="0" smtClean="0">
                          <a:solidFill>
                            <a:srgbClr val="000000"/>
                          </a:solidFill>
                          <a:latin typeface="Verdana"/>
                          <a:ea typeface="Times New Roman"/>
                          <a:cs typeface="Sendnya"/>
                        </a:rPr>
                        <a:t>1998</a:t>
                      </a:r>
                      <a:r>
                        <a:rPr lang="en-US" sz="1000" dirty="0" smtClean="0">
                          <a:solidFill>
                            <a:srgbClr val="000000"/>
                          </a:solidFill>
                          <a:latin typeface="+mn-lt"/>
                          <a:ea typeface="Times New Roman"/>
                          <a:cs typeface="Sendnya"/>
                        </a:rPr>
                        <a:t>–</a:t>
                      </a:r>
                      <a:r>
                        <a:rPr lang="nl-NL" sz="1000" dirty="0" smtClean="0">
                          <a:solidFill>
                            <a:srgbClr val="000000"/>
                          </a:solidFill>
                          <a:latin typeface="Verdana"/>
                          <a:ea typeface="Times New Roman"/>
                          <a:cs typeface="Sendnya"/>
                        </a:rPr>
                        <a:t> </a:t>
                      </a:r>
                      <a:r>
                        <a:rPr lang="nl-NL" sz="1000" dirty="0">
                          <a:solidFill>
                            <a:srgbClr val="000000"/>
                          </a:solidFill>
                          <a:latin typeface="Verdana"/>
                          <a:ea typeface="Times New Roman"/>
                          <a:cs typeface="Sendnya"/>
                        </a:rPr>
                        <a:t>)</a:t>
                      </a:r>
                      <a:endParaRPr lang="nl-NL" sz="1000" dirty="0">
                        <a:latin typeface="Verdana"/>
                        <a:ea typeface="Times New Roman"/>
                        <a:cs typeface="Sendnya"/>
                      </a:endParaRPr>
                    </a:p>
                    <a:p>
                      <a:pPr>
                        <a:spcAft>
                          <a:spcPts val="0"/>
                        </a:spcAft>
                      </a:pPr>
                      <a:r>
                        <a:rPr lang="nl-NL" sz="1000" dirty="0">
                          <a:solidFill>
                            <a:srgbClr val="000000"/>
                          </a:solidFill>
                          <a:latin typeface="Verdana"/>
                          <a:ea typeface="Times New Roman"/>
                          <a:cs typeface="Sendnya"/>
                        </a:rPr>
                        <a:t>Terra-MODIS (</a:t>
                      </a:r>
                      <a:r>
                        <a:rPr lang="nl-NL" sz="1000" dirty="0" smtClean="0">
                          <a:solidFill>
                            <a:srgbClr val="000000"/>
                          </a:solidFill>
                          <a:latin typeface="Verdana"/>
                          <a:ea typeface="Times New Roman"/>
                          <a:cs typeface="Sendnya"/>
                        </a:rPr>
                        <a:t>2000</a:t>
                      </a:r>
                      <a:r>
                        <a:rPr lang="en-US" sz="1000" dirty="0" smtClean="0">
                          <a:solidFill>
                            <a:srgbClr val="000000"/>
                          </a:solidFill>
                          <a:latin typeface="+mn-lt"/>
                          <a:ea typeface="Times New Roman"/>
                          <a:cs typeface="Sendnya"/>
                        </a:rPr>
                        <a:t>–</a:t>
                      </a:r>
                      <a:r>
                        <a:rPr lang="nl-NL" sz="1000" dirty="0" smtClean="0">
                          <a:solidFill>
                            <a:srgbClr val="000000"/>
                          </a:solidFill>
                          <a:latin typeface="Verdana"/>
                          <a:ea typeface="Times New Roman"/>
                          <a:cs typeface="Sendnya"/>
                        </a:rPr>
                        <a:t> </a:t>
                      </a:r>
                      <a:r>
                        <a:rPr lang="nl-NL" sz="1000" dirty="0">
                          <a:solidFill>
                            <a:srgbClr val="000000"/>
                          </a:solidFill>
                          <a:latin typeface="Verdana"/>
                          <a:ea typeface="Times New Roman"/>
                          <a:cs typeface="Sendnya"/>
                        </a:rPr>
                        <a:t>)</a:t>
                      </a:r>
                      <a:endParaRPr lang="nl-NL" sz="1000" dirty="0">
                        <a:latin typeface="Verdana"/>
                        <a:ea typeface="Times New Roman"/>
                        <a:cs typeface="Sendnya"/>
                      </a:endParaRPr>
                    </a:p>
                    <a:p>
                      <a:pPr>
                        <a:spcAft>
                          <a:spcPts val="0"/>
                        </a:spcAft>
                      </a:pPr>
                      <a:r>
                        <a:rPr lang="nl-NL" sz="1000" dirty="0">
                          <a:solidFill>
                            <a:srgbClr val="000000"/>
                          </a:solidFill>
                          <a:latin typeface="Verdana"/>
                          <a:ea typeface="Times New Roman"/>
                          <a:cs typeface="Sendnya"/>
                        </a:rPr>
                        <a:t>Envisat-MERIS (</a:t>
                      </a:r>
                      <a:r>
                        <a:rPr lang="nl-NL" sz="1000" dirty="0" smtClean="0">
                          <a:solidFill>
                            <a:srgbClr val="000000"/>
                          </a:solidFill>
                          <a:latin typeface="Verdana"/>
                          <a:ea typeface="Times New Roman"/>
                          <a:cs typeface="Sendnya"/>
                        </a:rPr>
                        <a:t>2004</a:t>
                      </a:r>
                      <a:r>
                        <a:rPr lang="en-US" sz="1000" dirty="0" smtClean="0">
                          <a:solidFill>
                            <a:srgbClr val="000000"/>
                          </a:solidFill>
                          <a:latin typeface="+mn-lt"/>
                          <a:ea typeface="Times New Roman"/>
                          <a:cs typeface="Sendnya"/>
                        </a:rPr>
                        <a:t>–</a:t>
                      </a:r>
                      <a:r>
                        <a:rPr lang="nl-NL" sz="1000" dirty="0" smtClean="0">
                          <a:solidFill>
                            <a:srgbClr val="000000"/>
                          </a:solidFill>
                          <a:latin typeface="Verdana"/>
                          <a:ea typeface="Times New Roman"/>
                          <a:cs typeface="Sendnya"/>
                        </a:rPr>
                        <a:t> </a:t>
                      </a:r>
                      <a:r>
                        <a:rPr lang="nl-NL" sz="1000" dirty="0">
                          <a:solidFill>
                            <a:srgbClr val="000000"/>
                          </a:solidFill>
                          <a:latin typeface="Verdana"/>
                          <a:ea typeface="Times New Roman"/>
                          <a:cs typeface="Sendnya"/>
                        </a:rPr>
                        <a:t>2012)</a:t>
                      </a:r>
                      <a:endParaRPr lang="nl-NL" sz="1000" dirty="0">
                        <a:latin typeface="Verdana"/>
                        <a:ea typeface="Times New Roman"/>
                        <a:cs typeface="Sendnya"/>
                      </a:endParaRPr>
                    </a:p>
                    <a:p>
                      <a:pPr>
                        <a:spcAft>
                          <a:spcPts val="0"/>
                        </a:spcAft>
                      </a:pPr>
                      <a:r>
                        <a:rPr lang="nl-NL" sz="1000" dirty="0">
                          <a:solidFill>
                            <a:srgbClr val="000000"/>
                          </a:solidFill>
                          <a:latin typeface="Verdana"/>
                          <a:ea typeface="Times New Roman"/>
                          <a:cs typeface="Sendnya"/>
                        </a:rPr>
                        <a:t>VIIRS (</a:t>
                      </a:r>
                      <a:r>
                        <a:rPr lang="nl-NL" sz="1000" dirty="0" smtClean="0">
                          <a:solidFill>
                            <a:srgbClr val="000000"/>
                          </a:solidFill>
                          <a:latin typeface="Verdana"/>
                          <a:ea typeface="Times New Roman"/>
                          <a:cs typeface="Sendnya"/>
                        </a:rPr>
                        <a:t>2012</a:t>
                      </a:r>
                      <a:r>
                        <a:rPr lang="en-US" sz="1000" dirty="0" smtClean="0">
                          <a:solidFill>
                            <a:srgbClr val="000000"/>
                          </a:solidFill>
                          <a:latin typeface="+mn-lt"/>
                          <a:ea typeface="Times New Roman"/>
                          <a:cs typeface="Sendnya"/>
                        </a:rPr>
                        <a:t>– </a:t>
                      </a:r>
                      <a:r>
                        <a:rPr lang="nl-NL" sz="1000" dirty="0" smtClean="0">
                          <a:solidFill>
                            <a:srgbClr val="000000"/>
                          </a:solidFill>
                          <a:latin typeface="Verdana"/>
                          <a:ea typeface="Times New Roman"/>
                          <a:cs typeface="Sendnya"/>
                        </a:rPr>
                        <a:t>)</a:t>
                      </a:r>
                      <a:endParaRPr lang="nl-NL" sz="10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 100 ha</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 </a:t>
                      </a:r>
                      <a:r>
                        <a:rPr lang="en-US" sz="1200" dirty="0" smtClean="0">
                          <a:solidFill>
                            <a:srgbClr val="000000"/>
                          </a:solidFill>
                          <a:latin typeface="+mn-lt"/>
                          <a:ea typeface="Times New Roman"/>
                          <a:cs typeface="Sendnya"/>
                        </a:rPr>
                        <a:t>10–</a:t>
                      </a:r>
                      <a:r>
                        <a:rPr lang="en-US" sz="1200" dirty="0" smtClean="0">
                          <a:solidFill>
                            <a:srgbClr val="000000"/>
                          </a:solidFill>
                          <a:latin typeface="Verdana"/>
                          <a:ea typeface="Times New Roman"/>
                          <a:cs typeface="Sendnya"/>
                        </a:rPr>
                        <a:t>20 </a:t>
                      </a:r>
                      <a:r>
                        <a:rPr lang="en-US" sz="1200" dirty="0">
                          <a:solidFill>
                            <a:srgbClr val="000000"/>
                          </a:solidFill>
                          <a:latin typeface="Verdana"/>
                          <a:ea typeface="Times New Roman"/>
                          <a:cs typeface="Sendnya"/>
                        </a:rPr>
                        <a:t>ha</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Low or free</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Consistent pan-tropical annual monitoring to identify large clearings and locate “hotspots” for further analysis with mid resolution</a:t>
                      </a:r>
                      <a:endParaRPr lang="nl-NL" sz="120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95">
                <a:tc>
                  <a:txBody>
                    <a:bodyPr/>
                    <a:lstStyle/>
                    <a:p>
                      <a:pPr>
                        <a:spcAft>
                          <a:spcPts val="0"/>
                        </a:spcAft>
                      </a:pPr>
                      <a:r>
                        <a:rPr lang="en-US" sz="1200" dirty="0">
                          <a:solidFill>
                            <a:srgbClr val="000000"/>
                          </a:solidFill>
                          <a:latin typeface="Verdana"/>
                          <a:ea typeface="Times New Roman"/>
                          <a:cs typeface="Sendnya"/>
                        </a:rPr>
                        <a:t>Medium</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a:t>
                      </a:r>
                      <a:r>
                        <a:rPr lang="en-US" sz="1200" dirty="0" smtClean="0">
                          <a:solidFill>
                            <a:srgbClr val="000000"/>
                          </a:solidFill>
                          <a:latin typeface="Verdana"/>
                          <a:ea typeface="Times New Roman"/>
                          <a:cs typeface="Sendnya"/>
                        </a:rPr>
                        <a:t>10–60 </a:t>
                      </a:r>
                      <a:r>
                        <a:rPr lang="en-US" sz="1200" dirty="0">
                          <a:solidFill>
                            <a:srgbClr val="000000"/>
                          </a:solidFill>
                          <a:latin typeface="Verdana"/>
                          <a:ea typeface="Times New Roman"/>
                          <a:cs typeface="Sendnya"/>
                        </a:rPr>
                        <a:t>m)</a:t>
                      </a:r>
                      <a:endParaRPr lang="nl-NL" sz="1200" dirty="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a-DK" sz="1000" dirty="0">
                          <a:solidFill>
                            <a:srgbClr val="000000"/>
                          </a:solidFill>
                          <a:latin typeface="Verdana"/>
                          <a:ea typeface="Times New Roman"/>
                          <a:cs typeface="Sendnya"/>
                        </a:rPr>
                        <a:t>Landsat TM or ETM+,</a:t>
                      </a:r>
                      <a:endParaRPr lang="nl-NL" sz="1000" dirty="0">
                        <a:latin typeface="Verdana"/>
                        <a:ea typeface="Times New Roman"/>
                        <a:cs typeface="Sendnya"/>
                      </a:endParaRPr>
                    </a:p>
                    <a:p>
                      <a:pPr>
                        <a:spcAft>
                          <a:spcPts val="0"/>
                        </a:spcAft>
                      </a:pPr>
                      <a:r>
                        <a:rPr lang="da-DK" sz="1000" dirty="0">
                          <a:solidFill>
                            <a:srgbClr val="000000"/>
                          </a:solidFill>
                          <a:latin typeface="Verdana"/>
                          <a:ea typeface="Times New Roman"/>
                          <a:cs typeface="Sendnya"/>
                        </a:rPr>
                        <a:t>Terra-ASTER</a:t>
                      </a:r>
                      <a:endParaRPr lang="nl-NL" sz="1000" dirty="0">
                        <a:latin typeface="Verdana"/>
                        <a:ea typeface="Times New Roman"/>
                        <a:cs typeface="Sendnya"/>
                      </a:endParaRPr>
                    </a:p>
                    <a:p>
                      <a:pPr>
                        <a:spcAft>
                          <a:spcPts val="0"/>
                        </a:spcAft>
                      </a:pPr>
                      <a:r>
                        <a:rPr lang="en-US" sz="1000" dirty="0">
                          <a:solidFill>
                            <a:srgbClr val="000000"/>
                          </a:solidFill>
                          <a:latin typeface="Verdana"/>
                          <a:ea typeface="Times New Roman"/>
                          <a:cs typeface="Sendnya"/>
                        </a:rPr>
                        <a:t>IRS AWiFs or LISS III </a:t>
                      </a:r>
                      <a:endParaRPr lang="nl-NL" sz="1000" dirty="0">
                        <a:latin typeface="Verdana"/>
                        <a:ea typeface="Times New Roman"/>
                        <a:cs typeface="Sendnya"/>
                      </a:endParaRPr>
                    </a:p>
                    <a:p>
                      <a:pPr>
                        <a:spcAft>
                          <a:spcPts val="0"/>
                        </a:spcAft>
                      </a:pPr>
                      <a:r>
                        <a:rPr lang="en-US" sz="1000" dirty="0">
                          <a:solidFill>
                            <a:srgbClr val="000000"/>
                          </a:solidFill>
                          <a:latin typeface="Verdana"/>
                          <a:ea typeface="Times New Roman"/>
                          <a:cs typeface="Sendnya"/>
                        </a:rPr>
                        <a:t>CBERS HRCCD</a:t>
                      </a:r>
                      <a:endParaRPr lang="nl-NL" sz="1000" dirty="0">
                        <a:latin typeface="Verdana"/>
                        <a:ea typeface="Times New Roman"/>
                        <a:cs typeface="Sendnya"/>
                      </a:endParaRPr>
                    </a:p>
                    <a:p>
                      <a:pPr>
                        <a:spcAft>
                          <a:spcPts val="0"/>
                        </a:spcAft>
                      </a:pPr>
                      <a:r>
                        <a:rPr lang="en-US" sz="1000" dirty="0">
                          <a:solidFill>
                            <a:srgbClr val="000000"/>
                          </a:solidFill>
                          <a:latin typeface="Verdana"/>
                          <a:ea typeface="Times New Roman"/>
                          <a:cs typeface="Sendnya"/>
                        </a:rPr>
                        <a:t>DMC</a:t>
                      </a:r>
                      <a:endParaRPr lang="nl-NL" sz="1000" dirty="0">
                        <a:latin typeface="Verdana"/>
                        <a:ea typeface="Times New Roman"/>
                        <a:cs typeface="Sendnya"/>
                      </a:endParaRPr>
                    </a:p>
                    <a:p>
                      <a:pPr>
                        <a:spcAft>
                          <a:spcPts val="0"/>
                        </a:spcAft>
                      </a:pPr>
                      <a:r>
                        <a:rPr lang="en-US" sz="1000" dirty="0">
                          <a:solidFill>
                            <a:srgbClr val="000000"/>
                          </a:solidFill>
                          <a:latin typeface="Verdana"/>
                          <a:ea typeface="Times New Roman"/>
                          <a:cs typeface="Sendnya"/>
                        </a:rPr>
                        <a:t>SPOT HRV</a:t>
                      </a:r>
                      <a:endParaRPr lang="nl-NL" sz="1000" dirty="0">
                        <a:latin typeface="Verdana"/>
                        <a:ea typeface="Times New Roman"/>
                        <a:cs typeface="Sendnya"/>
                      </a:endParaRPr>
                    </a:p>
                    <a:p>
                      <a:pPr>
                        <a:spcAft>
                          <a:spcPts val="0"/>
                        </a:spcAft>
                      </a:pPr>
                      <a:r>
                        <a:rPr lang="en-US" sz="1000" dirty="0">
                          <a:solidFill>
                            <a:srgbClr val="000000"/>
                          </a:solidFill>
                          <a:latin typeface="Verdana"/>
                          <a:ea typeface="Times New Roman"/>
                          <a:cs typeface="Sendnya"/>
                        </a:rPr>
                        <a:t>ALOS AVNIR-2</a:t>
                      </a:r>
                      <a:endParaRPr lang="nl-NL" sz="10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solidFill>
                            <a:srgbClr val="000000"/>
                          </a:solidFill>
                          <a:latin typeface="+mn-lt"/>
                          <a:ea typeface="Times New Roman"/>
                          <a:cs typeface="Sendnya"/>
                        </a:rPr>
                        <a:t>0.5–</a:t>
                      </a:r>
                      <a:r>
                        <a:rPr lang="en-US" sz="1200" dirty="0" smtClean="0">
                          <a:solidFill>
                            <a:srgbClr val="000000"/>
                          </a:solidFill>
                          <a:latin typeface="Verdana"/>
                          <a:ea typeface="Times New Roman"/>
                          <a:cs typeface="Sendnya"/>
                        </a:rPr>
                        <a:t>5.0 </a:t>
                      </a:r>
                      <a:r>
                        <a:rPr lang="en-US" sz="1200" dirty="0">
                          <a:solidFill>
                            <a:srgbClr val="000000"/>
                          </a:solidFill>
                          <a:latin typeface="Verdana"/>
                          <a:ea typeface="Times New Roman"/>
                          <a:cs typeface="Sendnya"/>
                        </a:rPr>
                        <a:t>ha</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Landsat &amp; CBERS are </a:t>
                      </a:r>
                      <a:r>
                        <a:rPr lang="en-US" sz="1200" dirty="0" smtClean="0">
                          <a:solidFill>
                            <a:srgbClr val="000000"/>
                          </a:solidFill>
                          <a:latin typeface="Verdana"/>
                          <a:ea typeface="Times New Roman"/>
                          <a:cs typeface="Sendnya"/>
                        </a:rPr>
                        <a:t>free.</a:t>
                      </a:r>
                    </a:p>
                    <a:p>
                      <a:pPr>
                        <a:spcAft>
                          <a:spcPts val="0"/>
                        </a:spcAft>
                      </a:pPr>
                      <a:r>
                        <a:rPr lang="en-US" sz="1200" dirty="0" smtClean="0">
                          <a:solidFill>
                            <a:srgbClr val="000000"/>
                          </a:solidFill>
                          <a:latin typeface="Verdana"/>
                          <a:ea typeface="Times New Roman"/>
                          <a:cs typeface="Sendnya"/>
                        </a:rPr>
                        <a:t>For </a:t>
                      </a:r>
                      <a:r>
                        <a:rPr lang="en-US" sz="1200" dirty="0">
                          <a:solidFill>
                            <a:srgbClr val="000000"/>
                          </a:solidFill>
                          <a:latin typeface="Verdana"/>
                          <a:ea typeface="Times New Roman"/>
                          <a:cs typeface="Sendnya"/>
                        </a:rPr>
                        <a:t>others:</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&lt;$0.001/km² for historical </a:t>
                      </a:r>
                      <a:r>
                        <a:rPr lang="en-US" sz="1200" dirty="0" smtClean="0">
                          <a:solidFill>
                            <a:srgbClr val="000000"/>
                          </a:solidFill>
                          <a:latin typeface="Verdana"/>
                          <a:ea typeface="Times New Roman"/>
                          <a:cs typeface="Sendnya"/>
                        </a:rPr>
                        <a:t>data,</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$0.02/km² </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to $0.5/km</a:t>
                      </a:r>
                      <a:r>
                        <a:rPr lang="en-US" sz="1200" baseline="30000" dirty="0">
                          <a:solidFill>
                            <a:srgbClr val="000000"/>
                          </a:solidFill>
                          <a:latin typeface="Verdana"/>
                          <a:ea typeface="Times New Roman"/>
                          <a:cs typeface="Sendnya"/>
                        </a:rPr>
                        <a:t>2</a:t>
                      </a:r>
                      <a:r>
                        <a:rPr lang="en-US" sz="1200" dirty="0">
                          <a:solidFill>
                            <a:srgbClr val="000000"/>
                          </a:solidFill>
                          <a:latin typeface="Verdana"/>
                          <a:ea typeface="Times New Roman"/>
                          <a:cs typeface="Sendnya"/>
                        </a:rPr>
                        <a:t> for recent data</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Primary tool to map deforestation and estimate area change</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dirty="0">
                          <a:solidFill>
                            <a:srgbClr val="000000"/>
                          </a:solidFill>
                          <a:latin typeface="Verdana"/>
                          <a:ea typeface="Times New Roman"/>
                          <a:cs typeface="Sendnya"/>
                        </a:rPr>
                        <a:t>Fine</a:t>
                      </a:r>
                      <a:endParaRPr lang="nl-NL" sz="120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(&lt;5 m)</a:t>
                      </a:r>
                      <a:endParaRPr lang="nl-NL" sz="1200">
                        <a:latin typeface="Verdana"/>
                        <a:ea typeface="Times New Roman"/>
                        <a:cs typeface="Sendnya"/>
                      </a:endParaRPr>
                    </a:p>
                  </a:txBody>
                  <a:tcPr marL="36195" marR="3619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pt-BR" sz="1000" dirty="0">
                          <a:solidFill>
                            <a:srgbClr val="000000"/>
                          </a:solidFill>
                          <a:latin typeface="Verdana"/>
                          <a:ea typeface="Times New Roman"/>
                          <a:cs typeface="Sendnya"/>
                        </a:rPr>
                        <a:t>RapidEye</a:t>
                      </a:r>
                      <a:endParaRPr lang="nl-NL" sz="1000" dirty="0">
                        <a:latin typeface="Verdana"/>
                        <a:ea typeface="Times New Roman"/>
                        <a:cs typeface="Sendnya"/>
                      </a:endParaRPr>
                    </a:p>
                    <a:p>
                      <a:pPr>
                        <a:spcAft>
                          <a:spcPts val="0"/>
                        </a:spcAft>
                      </a:pPr>
                      <a:r>
                        <a:rPr lang="pt-BR" sz="1000" dirty="0">
                          <a:solidFill>
                            <a:srgbClr val="000000"/>
                          </a:solidFill>
                          <a:latin typeface="Verdana"/>
                          <a:ea typeface="Times New Roman"/>
                          <a:cs typeface="Sendnya"/>
                        </a:rPr>
                        <a:t>IKONOS</a:t>
                      </a:r>
                      <a:endParaRPr lang="nl-NL" sz="1000" dirty="0">
                        <a:latin typeface="Verdana"/>
                        <a:ea typeface="Times New Roman"/>
                        <a:cs typeface="Sendnya"/>
                      </a:endParaRPr>
                    </a:p>
                    <a:p>
                      <a:pPr>
                        <a:spcAft>
                          <a:spcPts val="0"/>
                        </a:spcAft>
                      </a:pPr>
                      <a:r>
                        <a:rPr lang="pt-BR" sz="1000" dirty="0">
                          <a:solidFill>
                            <a:srgbClr val="000000"/>
                          </a:solidFill>
                          <a:latin typeface="Verdana"/>
                          <a:ea typeface="Times New Roman"/>
                          <a:cs typeface="Sendnya"/>
                        </a:rPr>
                        <a:t>QuickBird</a:t>
                      </a:r>
                      <a:endParaRPr lang="nl-NL" sz="1000" dirty="0">
                        <a:latin typeface="Verdana"/>
                        <a:ea typeface="Times New Roman"/>
                        <a:cs typeface="Sendnya"/>
                      </a:endParaRPr>
                    </a:p>
                    <a:p>
                      <a:pPr>
                        <a:spcAft>
                          <a:spcPts val="0"/>
                        </a:spcAft>
                      </a:pPr>
                      <a:r>
                        <a:rPr lang="pt-BR" sz="1000" dirty="0">
                          <a:solidFill>
                            <a:srgbClr val="000000"/>
                          </a:solidFill>
                          <a:latin typeface="Verdana"/>
                          <a:ea typeface="Times New Roman"/>
                          <a:cs typeface="Sendnya"/>
                        </a:rPr>
                        <a:t>GeoEye</a:t>
                      </a:r>
                      <a:endParaRPr lang="nl-NL" sz="1000" dirty="0">
                        <a:latin typeface="Verdana"/>
                        <a:ea typeface="Times New Roman"/>
                        <a:cs typeface="Sendnya"/>
                      </a:endParaRPr>
                    </a:p>
                    <a:p>
                      <a:pPr>
                        <a:spcAft>
                          <a:spcPts val="0"/>
                        </a:spcAft>
                      </a:pPr>
                      <a:r>
                        <a:rPr lang="pt-BR" sz="1000" dirty="0">
                          <a:solidFill>
                            <a:srgbClr val="000000"/>
                          </a:solidFill>
                          <a:latin typeface="Verdana"/>
                          <a:ea typeface="Times New Roman"/>
                          <a:cs typeface="Sendnya"/>
                        </a:rPr>
                        <a:t>WorldView</a:t>
                      </a:r>
                      <a:endParaRPr lang="nl-NL" sz="1000" dirty="0">
                        <a:latin typeface="Verdana"/>
                        <a:ea typeface="Times New Roman"/>
                        <a:cs typeface="Sendnya"/>
                      </a:endParaRPr>
                    </a:p>
                    <a:p>
                      <a:pPr>
                        <a:spcAft>
                          <a:spcPts val="0"/>
                        </a:spcAft>
                      </a:pPr>
                      <a:r>
                        <a:rPr lang="pt-BR" sz="1000" dirty="0">
                          <a:solidFill>
                            <a:srgbClr val="000000"/>
                          </a:solidFill>
                          <a:latin typeface="Verdana"/>
                          <a:ea typeface="Times New Roman"/>
                          <a:cs typeface="Sendnya"/>
                        </a:rPr>
                        <a:t>Pleiades</a:t>
                      </a:r>
                      <a:endParaRPr lang="nl-NL" sz="1000" dirty="0">
                        <a:latin typeface="Verdana"/>
                        <a:ea typeface="Times New Roman"/>
                        <a:cs typeface="Sendnya"/>
                      </a:endParaRPr>
                    </a:p>
                    <a:p>
                      <a:pPr>
                        <a:spcAft>
                          <a:spcPts val="0"/>
                        </a:spcAft>
                      </a:pPr>
                      <a:r>
                        <a:rPr lang="pt-BR" sz="1000" dirty="0">
                          <a:solidFill>
                            <a:srgbClr val="000000"/>
                          </a:solidFill>
                          <a:latin typeface="Verdana"/>
                          <a:ea typeface="Times New Roman"/>
                          <a:cs typeface="Sendnya"/>
                        </a:rPr>
                        <a:t>Aerial photos</a:t>
                      </a:r>
                      <a:endParaRPr lang="nl-NL" sz="10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&lt; 0.1 ha</a:t>
                      </a:r>
                      <a:endParaRPr lang="nl-NL" sz="120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High to very high</a:t>
                      </a:r>
                      <a:endParaRPr lang="nl-NL" sz="1200" dirty="0">
                        <a:latin typeface="Verdana"/>
                        <a:ea typeface="Times New Roman"/>
                        <a:cs typeface="Sendnya"/>
                      </a:endParaRPr>
                    </a:p>
                    <a:p>
                      <a:pPr>
                        <a:spcAft>
                          <a:spcPts val="0"/>
                        </a:spcAft>
                      </a:pPr>
                      <a:r>
                        <a:rPr lang="en-US" sz="1200" dirty="0">
                          <a:solidFill>
                            <a:srgbClr val="000000"/>
                          </a:solidFill>
                          <a:latin typeface="Verdana"/>
                          <a:ea typeface="Times New Roman"/>
                          <a:cs typeface="Sendnya"/>
                        </a:rPr>
                        <a:t>$</a:t>
                      </a:r>
                      <a:r>
                        <a:rPr lang="en-US" sz="1200" dirty="0" smtClean="0">
                          <a:solidFill>
                            <a:srgbClr val="000000"/>
                          </a:solidFill>
                          <a:latin typeface="+mn-lt"/>
                          <a:ea typeface="Times New Roman"/>
                          <a:cs typeface="Sendnya"/>
                        </a:rPr>
                        <a:t>2–</a:t>
                      </a:r>
                      <a:r>
                        <a:rPr lang="en-US" sz="1200" dirty="0" smtClean="0">
                          <a:solidFill>
                            <a:srgbClr val="000000"/>
                          </a:solidFill>
                          <a:latin typeface="Verdana"/>
                          <a:ea typeface="Times New Roman"/>
                          <a:cs typeface="Sendnya"/>
                        </a:rPr>
                        <a:t>30 per km²</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000000"/>
                          </a:solidFill>
                          <a:latin typeface="Verdana"/>
                          <a:ea typeface="Times New Roman"/>
                          <a:cs typeface="Sendnya"/>
                        </a:rPr>
                        <a:t>Validation of results from coarser resolution analysis, and training of algorithms</a:t>
                      </a:r>
                      <a:endParaRPr lang="nl-NL" sz="1200" dirty="0">
                        <a:latin typeface="Verdana"/>
                        <a:ea typeface="Times New Roman"/>
                        <a:cs typeface="Sendnya"/>
                      </a:endParaRPr>
                    </a:p>
                  </a:txBody>
                  <a:tcPr marL="36195" marR="3619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Tekstvak 4"/>
          <p:cNvSpPr txBox="1"/>
          <p:nvPr/>
        </p:nvSpPr>
        <p:spPr>
          <a:xfrm>
            <a:off x="3821373" y="5694292"/>
            <a:ext cx="5037619" cy="323165"/>
          </a:xfrm>
          <a:prstGeom prst="rect">
            <a:avLst/>
          </a:prstGeom>
          <a:noFill/>
        </p:spPr>
        <p:txBody>
          <a:bodyPr wrap="square" rtlCol="0">
            <a:spAutoFit/>
          </a:bodyPr>
          <a:lstStyle/>
          <a:p>
            <a:pPr>
              <a:lnSpc>
                <a:spcPts val="1800"/>
              </a:lnSpc>
            </a:pPr>
            <a:r>
              <a:rPr lang="en-GB" sz="1400" dirty="0" smtClean="0">
                <a:solidFill>
                  <a:schemeClr val="accent6"/>
                </a:solidFill>
                <a:latin typeface="+mn-lt"/>
              </a:rPr>
              <a:t>Source: GOFC-GOLD Sourcebook </a:t>
            </a:r>
            <a:r>
              <a:rPr lang="en-US" sz="1400" dirty="0" smtClean="0">
                <a:solidFill>
                  <a:schemeClr val="accent6"/>
                </a:solidFill>
                <a:latin typeface="Verdana" pitchFamily="34" charset="0"/>
              </a:rPr>
              <a:t>2014, table 2.1.1.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128711"/>
          </a:xfrm>
        </p:spPr>
        <p:txBody>
          <a:bodyPr/>
          <a:lstStyle/>
          <a:p>
            <a:r>
              <a:rPr lang="en-GB" dirty="0" smtClean="0"/>
              <a:t>Anticipated core optical missions with freely available data</a:t>
            </a:r>
            <a:endParaRPr lang="en-GB" dirty="0"/>
          </a:p>
        </p:txBody>
      </p:sp>
      <p:pic>
        <p:nvPicPr>
          <p:cNvPr id="6" name="Picture 5"/>
          <p:cNvPicPr/>
          <p:nvPr/>
        </p:nvPicPr>
        <p:blipFill rotWithShape="1">
          <a:blip r:embed="rId3"/>
          <a:srcRect l="53494" t="37181" r="18385" b="12544"/>
          <a:stretch/>
        </p:blipFill>
        <p:spPr bwMode="auto">
          <a:xfrm>
            <a:off x="475615" y="1509676"/>
            <a:ext cx="6161144" cy="4022557"/>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6517319" y="4296788"/>
            <a:ext cx="2417119" cy="1384995"/>
          </a:xfrm>
          <a:prstGeom prst="rect">
            <a:avLst/>
          </a:prstGeom>
        </p:spPr>
        <p:txBody>
          <a:bodyPr wrap="square">
            <a:spAutoFit/>
          </a:bodyPr>
          <a:lstStyle/>
          <a:p>
            <a:endParaRPr lang="en-GB" sz="1400" dirty="0" smtClean="0">
              <a:solidFill>
                <a:schemeClr val="accent6"/>
              </a:solidFill>
              <a:latin typeface="+mj-lt"/>
            </a:endParaRPr>
          </a:p>
          <a:p>
            <a:r>
              <a:rPr lang="en-GB" sz="1400" dirty="0" smtClean="0">
                <a:solidFill>
                  <a:schemeClr val="accent6"/>
                </a:solidFill>
                <a:latin typeface="+mj-lt"/>
              </a:rPr>
              <a:t>Source:</a:t>
            </a:r>
          </a:p>
          <a:p>
            <a:r>
              <a:rPr lang="en-GB" sz="1400" dirty="0" smtClean="0">
                <a:solidFill>
                  <a:schemeClr val="accent6"/>
                </a:solidFill>
                <a:latin typeface="+mj-lt"/>
              </a:rPr>
              <a:t>CEOS 2015.</a:t>
            </a:r>
          </a:p>
          <a:p>
            <a:endParaRPr lang="en-GB" sz="1400" dirty="0">
              <a:solidFill>
                <a:schemeClr val="accent6"/>
              </a:solidFill>
              <a:latin typeface="+mj-lt"/>
            </a:endParaRPr>
          </a:p>
          <a:p>
            <a:r>
              <a:rPr lang="en-GB" sz="1400" dirty="0" smtClean="0">
                <a:solidFill>
                  <a:schemeClr val="accent6"/>
                </a:solidFill>
                <a:latin typeface="+mj-lt"/>
              </a:rPr>
              <a:t>See also GFOI MGD, annex B.</a:t>
            </a:r>
            <a:endParaRPr lang="en-GB" sz="1400" dirty="0">
              <a:solidFill>
                <a:schemeClr val="accent6"/>
              </a:solidFill>
              <a:latin typeface="+mj-lt"/>
            </a:endParaRPr>
          </a:p>
        </p:txBody>
      </p:sp>
      <p:sp>
        <p:nvSpPr>
          <p:cNvPr id="3" name="Rectangle 2"/>
          <p:cNvSpPr/>
          <p:nvPr/>
        </p:nvSpPr>
        <p:spPr>
          <a:xfrm>
            <a:off x="628315" y="5415745"/>
            <a:ext cx="6008444" cy="646331"/>
          </a:xfrm>
          <a:prstGeom prst="rect">
            <a:avLst/>
          </a:prstGeom>
        </p:spPr>
        <p:txBody>
          <a:bodyPr wrap="square">
            <a:spAutoFit/>
          </a:bodyPr>
          <a:lstStyle/>
          <a:p>
            <a:r>
              <a:rPr lang="en-GB" dirty="0" smtClean="0"/>
              <a:t>CEOS </a:t>
            </a:r>
            <a:r>
              <a:rPr lang="en-GB" dirty="0"/>
              <a:t>Missions, Instruments </a:t>
            </a:r>
            <a:r>
              <a:rPr lang="en-GB" dirty="0" smtClean="0"/>
              <a:t>and Measurements database</a:t>
            </a:r>
            <a:br>
              <a:rPr lang="en-GB" dirty="0" smtClean="0"/>
            </a:br>
            <a:r>
              <a:rPr lang="en-GB" dirty="0" smtClean="0"/>
              <a:t>See http</a:t>
            </a:r>
            <a:r>
              <a:rPr lang="en-GB" dirty="0"/>
              <a:t>://</a:t>
            </a:r>
            <a:r>
              <a:rPr lang="en-GB" dirty="0" smtClean="0"/>
              <a:t>database.eohandbook.com</a:t>
            </a:r>
            <a:endParaRPr lang="en-GB" dirty="0"/>
          </a:p>
        </p:txBody>
      </p:sp>
    </p:spTree>
    <p:extLst>
      <p:ext uri="{BB962C8B-B14F-4D97-AF65-F5344CB8AC3E}">
        <p14:creationId xmlns:p14="http://schemas.microsoft.com/office/powerpoint/2010/main" val="1740451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r>
              <a:rPr lang="en-GB" dirty="0"/>
              <a:t>Anticipated core </a:t>
            </a:r>
            <a:r>
              <a:rPr lang="en-GB" dirty="0" smtClean="0"/>
              <a:t>synthetic aperture radar (SAR) </a:t>
            </a:r>
            <a:r>
              <a:rPr lang="en-GB" dirty="0"/>
              <a:t>missions with freely available data</a:t>
            </a:r>
          </a:p>
        </p:txBody>
      </p:sp>
      <p:pic>
        <p:nvPicPr>
          <p:cNvPr id="4" name="Picture 3"/>
          <p:cNvPicPr/>
          <p:nvPr/>
        </p:nvPicPr>
        <p:blipFill rotWithShape="1">
          <a:blip r:embed="rId3"/>
          <a:srcRect l="53367" t="29248" r="18766" b="25087"/>
          <a:stretch/>
        </p:blipFill>
        <p:spPr bwMode="auto">
          <a:xfrm>
            <a:off x="451166" y="1719811"/>
            <a:ext cx="6105494" cy="365363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517319" y="4129216"/>
            <a:ext cx="2055691" cy="1169551"/>
          </a:xfrm>
          <a:prstGeom prst="rect">
            <a:avLst/>
          </a:prstGeom>
        </p:spPr>
        <p:txBody>
          <a:bodyPr wrap="none">
            <a:spAutoFit/>
          </a:bodyPr>
          <a:lstStyle/>
          <a:p>
            <a:r>
              <a:rPr lang="en-GB" sz="1400" dirty="0" smtClean="0">
                <a:solidFill>
                  <a:schemeClr val="accent6"/>
                </a:solidFill>
                <a:latin typeface="+mj-lt"/>
              </a:rPr>
              <a:t>Source:</a:t>
            </a:r>
          </a:p>
          <a:p>
            <a:r>
              <a:rPr lang="en-GB" sz="1400" dirty="0" smtClean="0">
                <a:solidFill>
                  <a:schemeClr val="accent6"/>
                </a:solidFill>
                <a:latin typeface="+mj-lt"/>
              </a:rPr>
              <a:t>CEOS 2015.</a:t>
            </a:r>
          </a:p>
          <a:p>
            <a:endParaRPr lang="en-GB" sz="1400" dirty="0">
              <a:solidFill>
                <a:schemeClr val="accent6"/>
              </a:solidFill>
              <a:latin typeface="+mj-lt"/>
            </a:endParaRPr>
          </a:p>
          <a:p>
            <a:r>
              <a:rPr lang="en-GB" sz="1400" dirty="0" smtClean="0">
                <a:solidFill>
                  <a:schemeClr val="accent6"/>
                </a:solidFill>
                <a:latin typeface="+mj-lt"/>
              </a:rPr>
              <a:t>See also: </a:t>
            </a:r>
            <a:br>
              <a:rPr lang="en-GB" sz="1400" dirty="0" smtClean="0">
                <a:solidFill>
                  <a:schemeClr val="accent6"/>
                </a:solidFill>
                <a:latin typeface="+mj-lt"/>
              </a:rPr>
            </a:br>
            <a:r>
              <a:rPr lang="en-GB" sz="1400" dirty="0" smtClean="0">
                <a:solidFill>
                  <a:schemeClr val="accent6"/>
                </a:solidFill>
                <a:latin typeface="+mj-lt"/>
              </a:rPr>
              <a:t>GFOI MGD, annex B.</a:t>
            </a:r>
            <a:endParaRPr lang="en-GB" sz="1400" dirty="0">
              <a:solidFill>
                <a:schemeClr val="accent6"/>
              </a:solidFill>
              <a:latin typeface="+mj-lt"/>
            </a:endParaRPr>
          </a:p>
        </p:txBody>
      </p:sp>
      <p:sp>
        <p:nvSpPr>
          <p:cNvPr id="6" name="Rectangle 5"/>
          <p:cNvSpPr/>
          <p:nvPr/>
        </p:nvSpPr>
        <p:spPr>
          <a:xfrm>
            <a:off x="628315" y="5391469"/>
            <a:ext cx="6008444" cy="646331"/>
          </a:xfrm>
          <a:prstGeom prst="rect">
            <a:avLst/>
          </a:prstGeom>
        </p:spPr>
        <p:txBody>
          <a:bodyPr wrap="square">
            <a:spAutoFit/>
          </a:bodyPr>
          <a:lstStyle/>
          <a:p>
            <a:r>
              <a:rPr lang="en-GB" dirty="0" smtClean="0"/>
              <a:t>CEOS </a:t>
            </a:r>
            <a:r>
              <a:rPr lang="en-GB" dirty="0"/>
              <a:t>Missions, Instruments </a:t>
            </a:r>
            <a:r>
              <a:rPr lang="en-GB" dirty="0" smtClean="0"/>
              <a:t>and Measurements </a:t>
            </a:r>
            <a:r>
              <a:rPr lang="en-GB" dirty="0"/>
              <a:t>database </a:t>
            </a:r>
            <a:r>
              <a:rPr lang="en-GB" dirty="0" smtClean="0"/>
              <a:t/>
            </a:r>
            <a:br>
              <a:rPr lang="en-GB" dirty="0" smtClean="0"/>
            </a:br>
            <a:r>
              <a:rPr lang="en-GB" dirty="0" smtClean="0"/>
              <a:t>See http</a:t>
            </a:r>
            <a:r>
              <a:rPr lang="en-GB" dirty="0"/>
              <a:t>://</a:t>
            </a:r>
            <a:r>
              <a:rPr lang="en-GB" dirty="0" smtClean="0"/>
              <a:t>database.eohandbook.com</a:t>
            </a:r>
            <a:endParaRPr lang="en-GB" dirty="0"/>
          </a:p>
        </p:txBody>
      </p:sp>
    </p:spTree>
    <p:extLst>
      <p:ext uri="{BB962C8B-B14F-4D97-AF65-F5344CB8AC3E}">
        <p14:creationId xmlns:p14="http://schemas.microsoft.com/office/powerpoint/2010/main" val="422248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buClr>
              <a:buSzPct val="100000"/>
              <a:buFont typeface="+mj-lt"/>
              <a:buAutoNum type="arabicPeriod"/>
              <a:defRPr/>
            </a:pPr>
            <a:r>
              <a:rPr lang="en-GB" sz="2200" dirty="0">
                <a:solidFill>
                  <a:schemeClr val="bg2"/>
                </a:solidFill>
                <a:latin typeface="Verdana" pitchFamily="34" charset="0"/>
              </a:rPr>
              <a:t>UNFCCC requirements for national </a:t>
            </a:r>
            <a:r>
              <a:rPr lang="en-GB" sz="2200" dirty="0" smtClean="0">
                <a:solidFill>
                  <a:schemeClr val="bg2"/>
                </a:solidFill>
                <a:latin typeface="Verdana" pitchFamily="34" charset="0"/>
              </a:rPr>
              <a:t>forest-monitoring </a:t>
            </a:r>
            <a:r>
              <a:rPr lang="en-GB" sz="2200" dirty="0">
                <a:solidFill>
                  <a:schemeClr val="bg2"/>
                </a:solidFill>
                <a:latin typeface="Verdana" pitchFamily="34" charset="0"/>
              </a:rPr>
              <a:t>systems (NFMS) and measurement, </a:t>
            </a:r>
            <a:r>
              <a:rPr lang="en-GB" sz="2200" dirty="0" smtClean="0">
                <a:solidFill>
                  <a:schemeClr val="bg2"/>
                </a:solidFill>
                <a:latin typeface="Verdana" pitchFamily="34" charset="0"/>
              </a:rPr>
              <a:t>reporting, </a:t>
            </a:r>
            <a:r>
              <a:rPr lang="en-GB" sz="2200" dirty="0">
                <a:solidFill>
                  <a:schemeClr val="bg2"/>
                </a:solidFill>
                <a:latin typeface="Verdana" pitchFamily="34" charset="0"/>
              </a:rPr>
              <a:t>and verification (MRV) of REDD+ activities</a:t>
            </a:r>
          </a:p>
          <a:p>
            <a:pPr marL="342900" lvl="0" indent="-342900">
              <a:lnSpc>
                <a:spcPts val="2500"/>
              </a:lnSpc>
              <a:spcBef>
                <a:spcPts val="1200"/>
              </a:spcBef>
              <a:buClr>
                <a:schemeClr val="bg2"/>
              </a:buClr>
              <a:buSzPct val="100000"/>
              <a:buFont typeface="+mj-lt"/>
              <a:buAutoNum type="arabicPeriod"/>
              <a:defRPr/>
            </a:pPr>
            <a:r>
              <a:rPr lang="en-GB" sz="2200" dirty="0">
                <a:solidFill>
                  <a:schemeClr val="bg2"/>
                </a:solidFill>
                <a:latin typeface="Verdana" pitchFamily="34" charset="0"/>
              </a:rPr>
              <a:t>Framework for NFMS</a:t>
            </a:r>
          </a:p>
          <a:p>
            <a:pPr marL="342900" lvl="0" indent="-342900">
              <a:lnSpc>
                <a:spcPts val="2500"/>
              </a:lnSpc>
              <a:spcBef>
                <a:spcPts val="1200"/>
              </a:spcBef>
              <a:buClr>
                <a:schemeClr val="bg2"/>
              </a:buClr>
              <a:buSzPct val="100000"/>
              <a:buFont typeface="+mj-lt"/>
              <a:buAutoNum type="arabicPeriod"/>
              <a:defRPr/>
            </a:pPr>
            <a:r>
              <a:rPr lang="en-GB" sz="2200" dirty="0">
                <a:solidFill>
                  <a:schemeClr val="bg2"/>
                </a:solidFill>
                <a:latin typeface="Verdana" pitchFamily="34" charset="0"/>
              </a:rPr>
              <a:t>Building technical and institutional capacity for NFMS and REDD+ MRV</a:t>
            </a:r>
          </a:p>
          <a:p>
            <a:pPr marL="342900" lvl="0" indent="-342900">
              <a:lnSpc>
                <a:spcPts val="2500"/>
              </a:lnSpc>
              <a:spcBef>
                <a:spcPts val="1200"/>
              </a:spcBef>
              <a:buClr>
                <a:schemeClr val="bg2"/>
              </a:buClr>
              <a:buSzPct val="100000"/>
              <a:buFont typeface="+mj-lt"/>
              <a:buAutoNum type="arabicPeriod"/>
              <a:defRPr/>
            </a:pPr>
            <a:r>
              <a:rPr lang="en-GB" sz="2200" dirty="0">
                <a:solidFill>
                  <a:schemeClr val="bg2"/>
                </a:solidFill>
                <a:latin typeface="Verdana" pitchFamily="34" charset="0"/>
              </a:rPr>
              <a:t>Planning and implementing a NFMS for REDD+ MRV</a:t>
            </a:r>
          </a:p>
          <a:p>
            <a:pPr marL="342900" lvl="0" indent="-342900">
              <a:lnSpc>
                <a:spcPts val="2500"/>
              </a:lnSpc>
              <a:spcBef>
                <a:spcPts val="1200"/>
              </a:spcBef>
              <a:buClr>
                <a:schemeClr val="bg2"/>
              </a:buClr>
              <a:buSzPct val="100000"/>
              <a:buFont typeface="+mj-lt"/>
              <a:buAutoNum type="arabicPeriod"/>
              <a:defRPr/>
            </a:pPr>
            <a:r>
              <a:rPr lang="en-GB" sz="2200" dirty="0">
                <a:solidFill>
                  <a:schemeClr val="bg2"/>
                </a:solidFill>
                <a:latin typeface="Verdana" pitchFamily="34" charset="0"/>
              </a:rPr>
              <a:t>Cost implications and different factors contributing to the </a:t>
            </a:r>
            <a:r>
              <a:rPr lang="en-GB" sz="2200" dirty="0" smtClean="0">
                <a:solidFill>
                  <a:schemeClr val="bg2"/>
                </a:solidFill>
                <a:latin typeface="Verdana" pitchFamily="34" charset="0"/>
              </a:rPr>
              <a:t>costs</a:t>
            </a:r>
            <a:endParaRPr lang="en-GB" sz="2200" dirty="0">
              <a:solidFill>
                <a:schemeClr val="bg2"/>
              </a:solidFill>
              <a:latin typeface="Verdana" pitchFamily="34" charset="0"/>
            </a:endParaRPr>
          </a:p>
        </p:txBody>
      </p:sp>
    </p:spTree>
    <p:extLst>
      <p:ext uri="{BB962C8B-B14F-4D97-AF65-F5344CB8AC3E}">
        <p14:creationId xmlns:p14="http://schemas.microsoft.com/office/powerpoint/2010/main" val="362686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5595582"/>
            <a:ext cx="9144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p:cNvSpPr>
            <a:spLocks noGrp="1"/>
          </p:cNvSpPr>
          <p:nvPr>
            <p:ph type="title"/>
          </p:nvPr>
        </p:nvSpPr>
        <p:spPr>
          <a:xfrm>
            <a:off x="491642" y="230188"/>
            <a:ext cx="8442796" cy="672337"/>
          </a:xfrm>
        </p:spPr>
        <p:txBody>
          <a:bodyPr/>
          <a:lstStyle/>
          <a:p>
            <a:r>
              <a:rPr lang="en-US" dirty="0" smtClean="0"/>
              <a:t>Cost for monitoring &amp; capacity building</a:t>
            </a:r>
            <a:endParaRPr lang="en-US" dirty="0"/>
          </a:p>
        </p:txBody>
      </p:sp>
      <p:pic>
        <p:nvPicPr>
          <p:cNvPr id="4" name="Bild 4"/>
          <p:cNvPicPr>
            <a:picLocks noChangeAspect="1" noChangeArrowheads="1"/>
          </p:cNvPicPr>
          <p:nvPr/>
        </p:nvPicPr>
        <p:blipFill>
          <a:blip r:embed="rId3" cstate="print"/>
          <a:srcRect l="9482" r="10805" b="6349"/>
          <a:stretch>
            <a:fillRect/>
          </a:stretch>
        </p:blipFill>
        <p:spPr bwMode="auto">
          <a:xfrm>
            <a:off x="1027752" y="1057770"/>
            <a:ext cx="7000875" cy="5153025"/>
          </a:xfrm>
          <a:prstGeom prst="rect">
            <a:avLst/>
          </a:prstGeom>
          <a:noFill/>
          <a:ln w="9525">
            <a:noFill/>
            <a:miter lim="800000"/>
            <a:headEnd/>
            <a:tailEnd/>
          </a:ln>
        </p:spPr>
      </p:pic>
      <p:sp>
        <p:nvSpPr>
          <p:cNvPr id="6" name="Tekstvak 5"/>
          <p:cNvSpPr txBox="1"/>
          <p:nvPr/>
        </p:nvSpPr>
        <p:spPr>
          <a:xfrm>
            <a:off x="4114801" y="6210795"/>
            <a:ext cx="5029200" cy="302712"/>
          </a:xfrm>
          <a:prstGeom prst="rect">
            <a:avLst/>
          </a:prstGeom>
          <a:noFill/>
        </p:spPr>
        <p:txBody>
          <a:bodyPr wrap="square" rtlCol="0">
            <a:spAutoFit/>
          </a:bodyPr>
          <a:lstStyle/>
          <a:p>
            <a:pPr>
              <a:lnSpc>
                <a:spcPts val="1800"/>
              </a:lnSpc>
            </a:pPr>
            <a:r>
              <a:rPr lang="en-US" sz="1400" dirty="0" smtClean="0">
                <a:solidFill>
                  <a:schemeClr val="accent6"/>
                </a:solidFill>
                <a:latin typeface="Verdana" pitchFamily="34" charset="0"/>
              </a:rPr>
              <a:t>Source: GOFC-GOLD Sourcebook 2014, figure 4.3.1.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nl-NL" dirty="0" smtClean="0"/>
              <a:t>In summary</a:t>
            </a:r>
            <a:endParaRPr lang="nl-NL" dirty="0"/>
          </a:p>
        </p:txBody>
      </p:sp>
      <p:sp>
        <p:nvSpPr>
          <p:cNvPr id="3" name="Tijdelijke aanduiding voor tekst 2"/>
          <p:cNvSpPr>
            <a:spLocks noGrp="1"/>
          </p:cNvSpPr>
          <p:nvPr>
            <p:ph type="body" sz="quarter" idx="10"/>
          </p:nvPr>
        </p:nvSpPr>
        <p:spPr>
          <a:xfrm>
            <a:off x="421200" y="1330036"/>
            <a:ext cx="8521188" cy="4594813"/>
          </a:xfrm>
        </p:spPr>
        <p:txBody>
          <a:bodyPr/>
          <a:lstStyle/>
          <a:p>
            <a:pPr marL="342900" lvl="0" indent="-342900">
              <a:buSzPct val="100000"/>
              <a:buFont typeface="+mj-lt"/>
              <a:buAutoNum type="arabicPeriod"/>
            </a:pPr>
            <a:r>
              <a:rPr lang="en-GB" sz="2000" dirty="0" smtClean="0"/>
              <a:t>Establishing a national forest-monitoring system is essential for measurement, reporting, and verification (MRV) of REDD+ activities.</a:t>
            </a:r>
          </a:p>
          <a:p>
            <a:pPr marL="342900" lvl="0" indent="-342900">
              <a:buSzPct val="100000"/>
              <a:buFont typeface="+mj-lt"/>
              <a:buAutoNum type="arabicPeriod"/>
            </a:pPr>
            <a:r>
              <a:rPr lang="en-GB" sz="2000" dirty="0" smtClean="0"/>
              <a:t>There are different elements of a national forest-monitoring system: monitoring function and MRV function.</a:t>
            </a:r>
            <a:endParaRPr lang="nl-NL" sz="2000" dirty="0" smtClean="0"/>
          </a:p>
          <a:p>
            <a:pPr marL="342900" lvl="0" indent="-342900">
              <a:buSzPct val="100000"/>
              <a:buFont typeface="+mj-lt"/>
              <a:buAutoNum type="arabicPeriod"/>
            </a:pPr>
            <a:r>
              <a:rPr lang="en-GB" sz="2000" dirty="0" smtClean="0"/>
              <a:t>A strong institutional framework is important.</a:t>
            </a:r>
          </a:p>
          <a:p>
            <a:pPr marL="342900" lvl="0" indent="-342900">
              <a:buSzPct val="100000"/>
              <a:buFont typeface="+mj-lt"/>
              <a:buAutoNum type="arabicPeriod"/>
            </a:pPr>
            <a:r>
              <a:rPr lang="en-US" sz="2000" dirty="0" smtClean="0"/>
              <a:t>A roadmap is needed for building sustained in-country capacities for MRV along the three REDD+ implementation phases.</a:t>
            </a:r>
            <a:endParaRPr lang="nl-NL" sz="2000" dirty="0" smtClean="0"/>
          </a:p>
          <a:p>
            <a:pPr marL="342900" lvl="0" indent="-342900">
              <a:buSzPct val="100000"/>
              <a:buFont typeface="+mj-lt"/>
              <a:buAutoNum type="arabicPeriod"/>
            </a:pPr>
            <a:r>
              <a:rPr lang="en-US" sz="2000" dirty="0" smtClean="0"/>
              <a:t>Thee are different factors contributing to the costs of establishing and operating a national forest-monitoring system—monitoring costs may be significant, especially in the start-up phase.</a:t>
            </a:r>
            <a:endParaRPr lang="nl-NL"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Country examples and exercises</a:t>
            </a:r>
            <a:endParaRPr lang="en-US" dirty="0"/>
          </a:p>
        </p:txBody>
      </p:sp>
      <p:sp>
        <p:nvSpPr>
          <p:cNvPr id="3" name="Tijdelijke aanduiding voor tekst 2"/>
          <p:cNvSpPr>
            <a:spLocks noGrp="1"/>
          </p:cNvSpPr>
          <p:nvPr>
            <p:ph type="body" sz="quarter" idx="10"/>
          </p:nvPr>
        </p:nvSpPr>
        <p:spPr>
          <a:xfrm>
            <a:off x="421200" y="1520042"/>
            <a:ext cx="8521188" cy="4025735"/>
          </a:xfrm>
        </p:spPr>
        <p:txBody>
          <a:bodyPr/>
          <a:lstStyle/>
          <a:p>
            <a:pPr>
              <a:lnSpc>
                <a:spcPct val="100000"/>
              </a:lnSpc>
              <a:buNone/>
            </a:pPr>
            <a:r>
              <a:rPr lang="en-US" sz="2000" dirty="0" smtClean="0"/>
              <a:t>Country examples</a:t>
            </a:r>
          </a:p>
          <a:p>
            <a:pPr lvl="0"/>
            <a:r>
              <a:rPr lang="en-GB" sz="1600" dirty="0" smtClean="0"/>
              <a:t>UN-REDD monitoring framework for Democratic Republic of Congo</a:t>
            </a:r>
            <a:endParaRPr lang="nl-NL" sz="1600" dirty="0" smtClean="0"/>
          </a:p>
          <a:p>
            <a:pPr>
              <a:lnSpc>
                <a:spcPct val="100000"/>
              </a:lnSpc>
            </a:pPr>
            <a:r>
              <a:rPr lang="en-GB" sz="1600" dirty="0" smtClean="0"/>
              <a:t>Establishment of a system for monitoring, reporting and verification of REDD+ in Guyana</a:t>
            </a:r>
            <a:endParaRPr lang="nl-NL" sz="1600" dirty="0" smtClean="0"/>
          </a:p>
          <a:p>
            <a:pPr>
              <a:lnSpc>
                <a:spcPct val="100000"/>
              </a:lnSpc>
              <a:buNone/>
            </a:pPr>
            <a:endParaRPr lang="en-US" sz="1600" dirty="0" smtClean="0"/>
          </a:p>
          <a:p>
            <a:pPr>
              <a:lnSpc>
                <a:spcPct val="100000"/>
              </a:lnSpc>
              <a:buNone/>
            </a:pPr>
            <a:r>
              <a:rPr lang="en-US" sz="2000" dirty="0" smtClean="0"/>
              <a:t>Exercise</a:t>
            </a:r>
          </a:p>
          <a:p>
            <a:pPr>
              <a:lnSpc>
                <a:spcPct val="100000"/>
              </a:lnSpc>
            </a:pPr>
            <a:r>
              <a:rPr lang="en-GB" sz="1600" dirty="0"/>
              <a:t>Assessing national </a:t>
            </a:r>
            <a:r>
              <a:rPr lang="en-GB" sz="1600" dirty="0" smtClean="0"/>
              <a:t>forest-monitoring </a:t>
            </a:r>
            <a:r>
              <a:rPr lang="en-GB" sz="1600" dirty="0"/>
              <a:t>and reporting capacities </a:t>
            </a:r>
            <a:endParaRPr lang="en-GB" sz="1600" dirty="0" smtClean="0"/>
          </a:p>
          <a:p>
            <a:pPr marL="1187450" lvl="1" indent="-457200">
              <a:lnSpc>
                <a:spcPct val="100000"/>
              </a:lnSpc>
              <a:buSzPct val="100000"/>
              <a:buAutoNum type="arabicPeriod"/>
            </a:pPr>
            <a:r>
              <a:rPr lang="en-US" sz="1400" dirty="0" smtClean="0"/>
              <a:t>Assessing forest-monitoring and reporting capacities for a few selected countries, based on FAO Forest Resources Assessment reports</a:t>
            </a:r>
          </a:p>
          <a:p>
            <a:pPr marL="1187450" lvl="1" indent="-457200">
              <a:lnSpc>
                <a:spcPct val="100000"/>
              </a:lnSpc>
              <a:buSzPct val="100000"/>
              <a:buAutoNum type="arabicPeriod"/>
            </a:pPr>
            <a:r>
              <a:rPr lang="en-US" sz="1400" dirty="0" smtClean="0"/>
              <a:t>Assessing </a:t>
            </a:r>
            <a:r>
              <a:rPr lang="en-US" sz="1400" dirty="0"/>
              <a:t>monitoring capacity and REDD+ and remote sensing (technical) challenges in your own country</a:t>
            </a:r>
          </a:p>
          <a:p>
            <a:pPr>
              <a:lnSpc>
                <a:spcPct val="100000"/>
              </a:lnSpc>
            </a:pPr>
            <a:endParaRPr lang="en-US" sz="1600" dirty="0" smtClean="0"/>
          </a:p>
          <a:p>
            <a:pPr>
              <a:lnSpc>
                <a:spcPct val="100000"/>
              </a:lnSpc>
              <a:buNone/>
            </a:pPr>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Recommended modules as follow-up</a:t>
            </a:r>
            <a:endParaRPr lang="nl-NL" sz="2800" dirty="0"/>
          </a:p>
        </p:txBody>
      </p:sp>
      <p:sp>
        <p:nvSpPr>
          <p:cNvPr id="3" name="Tijdelijke aanduiding voor tekst 2"/>
          <p:cNvSpPr>
            <a:spLocks noGrp="1"/>
          </p:cNvSpPr>
          <p:nvPr>
            <p:ph type="body" sz="quarter" idx="10"/>
          </p:nvPr>
        </p:nvSpPr>
        <p:spPr/>
        <p:txBody>
          <a:bodyPr/>
          <a:lstStyle/>
          <a:p>
            <a:pPr lvl="0"/>
            <a:r>
              <a:rPr lang="en-GB" sz="2000" dirty="0">
                <a:solidFill>
                  <a:schemeClr val="accent4"/>
                </a:solidFill>
              </a:rPr>
              <a:t>Module 1.3 </a:t>
            </a:r>
            <a:r>
              <a:rPr lang="en-GB" sz="2000" dirty="0"/>
              <a:t>for considering national circumstances within a national </a:t>
            </a:r>
            <a:r>
              <a:rPr lang="en-GB" sz="2000" dirty="0" smtClean="0"/>
              <a:t>forest-monitoring </a:t>
            </a:r>
            <a:r>
              <a:rPr lang="en-GB" sz="2000" dirty="0"/>
              <a:t>system and assessing and analyzing drivers of deforestation and forest </a:t>
            </a:r>
            <a:r>
              <a:rPr lang="en-GB" sz="2000" dirty="0" smtClean="0"/>
              <a:t>degradation</a:t>
            </a:r>
          </a:p>
          <a:p>
            <a:pPr lvl="0"/>
            <a:endParaRPr lang="en-GB" sz="2000" dirty="0"/>
          </a:p>
          <a:p>
            <a:pPr lvl="0"/>
            <a:r>
              <a:rPr lang="en-GB" sz="2000" dirty="0">
                <a:solidFill>
                  <a:schemeClr val="accent4"/>
                </a:solidFill>
              </a:rPr>
              <a:t>Modules </a:t>
            </a:r>
            <a:r>
              <a:rPr lang="en-GB" sz="2000" dirty="0" smtClean="0">
                <a:solidFill>
                  <a:schemeClr val="accent4"/>
                </a:solidFill>
              </a:rPr>
              <a:t>2.1 to 2.8 </a:t>
            </a:r>
            <a:r>
              <a:rPr lang="en-GB" sz="2000" dirty="0"/>
              <a:t>to continue with REDD+ measuring and </a:t>
            </a:r>
            <a:r>
              <a:rPr lang="en-GB" sz="2000" dirty="0" smtClean="0"/>
              <a:t>monitoring</a:t>
            </a:r>
          </a:p>
          <a:p>
            <a:pPr lvl="0"/>
            <a:endParaRPr lang="en-GB" sz="2000" dirty="0"/>
          </a:p>
          <a:p>
            <a:pPr lvl="0"/>
            <a:r>
              <a:rPr lang="en-GB" sz="2000" dirty="0">
                <a:solidFill>
                  <a:schemeClr val="accent4"/>
                </a:solidFill>
              </a:rPr>
              <a:t>Modules </a:t>
            </a:r>
            <a:r>
              <a:rPr lang="en-GB" sz="2000" dirty="0" smtClean="0">
                <a:solidFill>
                  <a:schemeClr val="accent4"/>
                </a:solidFill>
              </a:rPr>
              <a:t>3.1 to 3.3 </a:t>
            </a:r>
            <a:r>
              <a:rPr lang="en-GB" sz="2000" dirty="0"/>
              <a:t>to learn more about REDD+ assessment and reporting</a:t>
            </a:r>
          </a:p>
          <a:p>
            <a:pPr>
              <a:buNone/>
            </a:pPr>
            <a:endParaRPr lang="nl-N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075542"/>
            <a:ext cx="8521188" cy="4404807"/>
          </a:xfrm>
        </p:spPr>
        <p:txBody>
          <a:bodyPr/>
          <a:lstStyle/>
          <a:p>
            <a:pPr>
              <a:lnSpc>
                <a:spcPct val="150000"/>
              </a:lnSpc>
            </a:pPr>
            <a:r>
              <a:rPr lang="en-US" sz="1200" dirty="0" smtClean="0"/>
              <a:t>GFOI </a:t>
            </a:r>
            <a:r>
              <a:rPr lang="en-US" sz="1200" dirty="0"/>
              <a:t>(Global Forest Observations Initiative). 2014. </a:t>
            </a:r>
            <a:r>
              <a:rPr lang="en-US" sz="1200" i="1" dirty="0"/>
              <a:t>Integrating Remote-sensing and Ground-based Observations for Estimation of Emissions and Removals of Greenhouse Gases in Forests: Methods and Guidance from the Global Forest Observations Initiative</a:t>
            </a:r>
            <a:r>
              <a:rPr lang="en-US" sz="1200" dirty="0"/>
              <a:t>.  (Often GFOI MGD.) Geneva, Switzerland: Group on Earth Observations, version 1.0. http://www.gfoi.org/methods-guidance/. </a:t>
            </a:r>
            <a:r>
              <a:rPr lang="en-GB" sz="1200" dirty="0" smtClean="0"/>
              <a:t>Sect</a:t>
            </a:r>
            <a:r>
              <a:rPr lang="en-GB" sz="1200" dirty="0"/>
              <a:t>. 5. http://www.gfoi.org/methods-guidance-documentation.</a:t>
            </a:r>
          </a:p>
          <a:p>
            <a:pPr>
              <a:lnSpc>
                <a:spcPct val="150000"/>
              </a:lnSpc>
            </a:pPr>
            <a:r>
              <a:rPr lang="en-US" sz="1200" dirty="0" smtClean="0"/>
              <a:t>GOFC-GOLD </a:t>
            </a:r>
            <a:r>
              <a:rPr lang="en-US" sz="1200" dirty="0"/>
              <a:t>(Global Observation of Forest Cover and Land Dynamics). 2014. </a:t>
            </a:r>
            <a:r>
              <a:rPr lang="en-US" sz="1200" i="1" dirty="0"/>
              <a:t>A Sourcebook of Methods and Procedures for Monitoring and Reporting  Anthropogenic  Greenhouse  Gas  Emissions  and  Removals Associated with Deforestation,  Gains  and  Losses  of  Carbon  Stocks  in  Forests  Remaining Forests,  and  Forestation</a:t>
            </a:r>
            <a:r>
              <a:rPr lang="en-US" sz="1200" dirty="0"/>
              <a:t>.  (Often GOFC-GOLD Sourcebook.) Netherland: GOFC-GOLD Land Cover Project Office, Wageningen University. http://www.gofcgold.wur.nl/redd/index.php.</a:t>
            </a:r>
            <a:endParaRPr lang="en-GB" sz="1200" dirty="0"/>
          </a:p>
          <a:p>
            <a:pPr>
              <a:lnSpc>
                <a:spcPct val="150000"/>
              </a:lnSpc>
            </a:pPr>
            <a:r>
              <a:rPr lang="en-GB" sz="1200" dirty="0" err="1" smtClean="0"/>
              <a:t>Pagiola</a:t>
            </a:r>
            <a:r>
              <a:rPr lang="en-GB" sz="1200" dirty="0"/>
              <a:t>, S., and B. </a:t>
            </a:r>
            <a:r>
              <a:rPr lang="en-GB" sz="1200" dirty="0" err="1"/>
              <a:t>Bosquet</a:t>
            </a:r>
            <a:r>
              <a:rPr lang="en-GB" sz="1200" dirty="0"/>
              <a:t>, 2009. </a:t>
            </a:r>
            <a:r>
              <a:rPr lang="en-GB" sz="1200" i="1" dirty="0"/>
              <a:t>Estimating the Costs of REDD at the Country Level. </a:t>
            </a:r>
            <a:r>
              <a:rPr lang="en-GB" sz="1200" dirty="0"/>
              <a:t>Munich Personal </a:t>
            </a:r>
            <a:r>
              <a:rPr lang="en-GB" sz="1200" dirty="0" err="1"/>
              <a:t>RePEc</a:t>
            </a:r>
            <a:r>
              <a:rPr lang="en-GB" sz="1200" dirty="0"/>
              <a:t> Archive (MPRA) Paper No. 13726. Munich: Forest Carbon Partnership Facility, World Bank. http://mpra.ub.uni-muenchen.de/13726/1/MPRA_paper_13726.pdf</a:t>
            </a:r>
            <a:r>
              <a:rPr lang="en-US" sz="1200" dirty="0"/>
              <a:t>.</a:t>
            </a:r>
            <a:endParaRPr lang="en-GB" sz="1200" dirty="0"/>
          </a:p>
          <a:p>
            <a:pPr>
              <a:lnSpc>
                <a:spcPct val="150000"/>
              </a:lnSpc>
            </a:pPr>
            <a:r>
              <a:rPr lang="nl-NL" sz="1200" dirty="0" smtClean="0"/>
              <a:t>Romijn</a:t>
            </a:r>
            <a:r>
              <a:rPr lang="nl-NL" sz="1200" dirty="0"/>
              <a:t>, E., M. Herold, L. </a:t>
            </a:r>
            <a:r>
              <a:rPr lang="nl-NL" sz="1200" dirty="0" err="1"/>
              <a:t>Koois</a:t>
            </a:r>
            <a:r>
              <a:rPr lang="en-US" sz="1200" dirty="0" err="1"/>
              <a:t>tra</a:t>
            </a:r>
            <a:r>
              <a:rPr lang="en-US" sz="1200" dirty="0"/>
              <a:t>, D. </a:t>
            </a:r>
            <a:r>
              <a:rPr lang="en-US" sz="1200" dirty="0" err="1"/>
              <a:t>Murdiyarso</a:t>
            </a:r>
            <a:r>
              <a:rPr lang="en-US" sz="1200" dirty="0"/>
              <a:t>, and L. </a:t>
            </a:r>
            <a:r>
              <a:rPr lang="en-US" sz="1200" dirty="0" err="1"/>
              <a:t>Verchot</a:t>
            </a:r>
            <a:r>
              <a:rPr lang="en-US" sz="1200" dirty="0"/>
              <a:t>. 2012. “Assessing Capacities of Non-Annex I Countries For National Forest Monitoring in the Context of REDD+.” </a:t>
            </a:r>
            <a:r>
              <a:rPr lang="en-US" sz="1200" i="1" dirty="0"/>
              <a:t>Environmental Science </a:t>
            </a:r>
            <a:r>
              <a:rPr lang="pl-PL" sz="1200" i="1" dirty="0"/>
              <a:t>and Policy </a:t>
            </a:r>
            <a:r>
              <a:rPr lang="pl-PL" sz="1200" dirty="0"/>
              <a:t>19–20</a:t>
            </a:r>
            <a:r>
              <a:rPr lang="en-US" sz="1200" dirty="0"/>
              <a:t>:</a:t>
            </a:r>
            <a:r>
              <a:rPr lang="pl-PL" sz="1200" dirty="0"/>
              <a:t> 33–48.</a:t>
            </a:r>
            <a:endParaRPr lang="en-GB" sz="1200" dirty="0"/>
          </a:p>
          <a:p>
            <a:pPr>
              <a:lnSpc>
                <a:spcPct val="150000"/>
              </a:lnSpc>
            </a:pPr>
            <a:endParaRPr lang="en-GB" sz="1200" dirty="0"/>
          </a:p>
        </p:txBody>
      </p:sp>
    </p:spTree>
    <p:extLst>
      <p:ext uri="{BB962C8B-B14F-4D97-AF65-F5344CB8AC3E}">
        <p14:creationId xmlns:p14="http://schemas.microsoft.com/office/powerpoint/2010/main" val="1505406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656442"/>
            <a:ext cx="8521188" cy="4404807"/>
          </a:xfrm>
        </p:spPr>
        <p:txBody>
          <a:bodyPr/>
          <a:lstStyle/>
          <a:p>
            <a:pPr>
              <a:lnSpc>
                <a:spcPct val="150000"/>
              </a:lnSpc>
            </a:pPr>
            <a:r>
              <a:rPr lang="en-US" sz="1200" dirty="0"/>
              <a:t>UNFCCC COP (United Nations Framework Convention on Climate Change Conference of the Parties) Decisions. This module refers to and draws from various UNFCCC COP decisions. Specific decisions for this module are listed in the “Background Material” slides. All COP decisions can be found from the UNFCCC webpage “Search Decisions of the COP and CMP.” http://unfccc.int/documentation/decisions/items/3597.php#beg.</a:t>
            </a:r>
            <a:endParaRPr lang="en-GB" sz="1200" dirty="0"/>
          </a:p>
          <a:p>
            <a:pPr>
              <a:lnSpc>
                <a:spcPct val="150000"/>
              </a:lnSpc>
            </a:pPr>
            <a:r>
              <a:rPr lang="en-US" sz="1200" dirty="0"/>
              <a:t> UN-REDD. 2013. </a:t>
            </a:r>
            <a:r>
              <a:rPr lang="en-US" sz="1200" i="1" dirty="0"/>
              <a:t>National Forest-Monitoring Systems: Measurement, Reporting and Verification (M &amp; MRV) in the Context of REDD+ Activities</a:t>
            </a:r>
            <a:r>
              <a:rPr lang="en-US" sz="1200" dirty="0"/>
              <a:t>. Rome: Food and Agricultural Organization. http://www.unredd.net/index.php?option=com_docman&amp;task=doc_download&amp;gid=10305&amp;Itemid=53.</a:t>
            </a:r>
            <a:endParaRPr lang="en-GB" sz="1200" dirty="0"/>
          </a:p>
          <a:p>
            <a:pPr marL="0" indent="0">
              <a:buNone/>
            </a:pPr>
            <a:endParaRPr lang="en-GB" sz="1200" dirty="0"/>
          </a:p>
        </p:txBody>
      </p:sp>
    </p:spTree>
    <p:extLst>
      <p:ext uri="{BB962C8B-B14F-4D97-AF65-F5344CB8AC3E}">
        <p14:creationId xmlns:p14="http://schemas.microsoft.com/office/powerpoint/2010/main" val="20050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buClr>
              <a:buSzPct val="100000"/>
              <a:buFont typeface="+mj-lt"/>
              <a:buAutoNum type="arabicPeriod"/>
              <a:defRPr/>
            </a:pPr>
            <a:r>
              <a:rPr lang="en-GB" sz="2200" b="1" dirty="0">
                <a:solidFill>
                  <a:schemeClr val="bg2"/>
                </a:solidFill>
                <a:latin typeface="Verdana" pitchFamily="34" charset="0"/>
              </a:rPr>
              <a:t>UNFCCC requirements for national </a:t>
            </a:r>
            <a:r>
              <a:rPr lang="en-GB" sz="2200" b="1" dirty="0" smtClean="0">
                <a:solidFill>
                  <a:schemeClr val="bg2"/>
                </a:solidFill>
                <a:latin typeface="Verdana" pitchFamily="34" charset="0"/>
              </a:rPr>
              <a:t>forest-monitoring </a:t>
            </a:r>
            <a:r>
              <a:rPr lang="en-GB" sz="2200" b="1" dirty="0">
                <a:solidFill>
                  <a:schemeClr val="bg2"/>
                </a:solidFill>
                <a:latin typeface="Verdana" pitchFamily="34" charset="0"/>
              </a:rPr>
              <a:t>systems (NFMS) and measurement, reporting and verification (MRV) of REDD+ activities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Framework for NFMS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Building technical and institutional capacity for NFMS and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Planning and implementing a NFMS for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Cost implications and different factors contributing to the </a:t>
            </a:r>
            <a:r>
              <a:rPr lang="en-GB" sz="2200" dirty="0" smtClean="0">
                <a:solidFill>
                  <a:schemeClr val="bg2">
                    <a:lumMod val="20000"/>
                    <a:lumOff val="80000"/>
                  </a:schemeClr>
                </a:solidFill>
                <a:latin typeface="Verdana" pitchFamily="34" charset="0"/>
              </a:rPr>
              <a:t>costs</a:t>
            </a:r>
            <a:endParaRPr lang="en-GB"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400954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92556"/>
          </a:xfrm>
        </p:spPr>
        <p:txBody>
          <a:bodyPr/>
          <a:lstStyle/>
          <a:p>
            <a:r>
              <a:rPr lang="en-US" dirty="0" smtClean="0"/>
              <a:t>National forest-monitoring systems</a:t>
            </a:r>
            <a:br>
              <a:rPr lang="en-US" dirty="0" smtClean="0"/>
            </a:br>
            <a:r>
              <a:rPr lang="en-US" dirty="0" smtClean="0"/>
              <a:t>and MRV</a:t>
            </a:r>
            <a:endParaRPr lang="en-US" dirty="0"/>
          </a:p>
        </p:txBody>
      </p:sp>
      <p:sp>
        <p:nvSpPr>
          <p:cNvPr id="3" name="Tijdelijke aanduiding voor tekst 2"/>
          <p:cNvSpPr>
            <a:spLocks noGrp="1"/>
          </p:cNvSpPr>
          <p:nvPr>
            <p:ph type="body" sz="quarter" idx="10"/>
          </p:nvPr>
        </p:nvSpPr>
        <p:spPr>
          <a:xfrm>
            <a:off x="452446" y="1424763"/>
            <a:ext cx="8521188" cy="3673106"/>
          </a:xfrm>
        </p:spPr>
        <p:txBody>
          <a:bodyPr/>
          <a:lstStyle/>
          <a:p>
            <a:pPr marL="273050" indent="-273050" fontAlgn="auto">
              <a:lnSpc>
                <a:spcPct val="100000"/>
              </a:lnSpc>
              <a:spcAft>
                <a:spcPts val="0"/>
              </a:spcAft>
              <a:defRPr/>
            </a:pPr>
            <a:r>
              <a:rPr lang="en-US" sz="2000" dirty="0" smtClean="0"/>
              <a:t>REDD+ results-based actions should be fully </a:t>
            </a:r>
            <a:r>
              <a:rPr lang="en-US" sz="2000" b="1" dirty="0" smtClean="0"/>
              <a:t>measured, reported, and verified</a:t>
            </a:r>
            <a:r>
              <a:rPr lang="en-US" sz="2000" dirty="0" smtClean="0"/>
              <a:t>.</a:t>
            </a:r>
          </a:p>
          <a:p>
            <a:pPr marL="273050" indent="-273050" fontAlgn="auto">
              <a:lnSpc>
                <a:spcPct val="100000"/>
              </a:lnSpc>
              <a:spcAft>
                <a:spcPts val="0"/>
              </a:spcAft>
              <a:defRPr/>
            </a:pPr>
            <a:r>
              <a:rPr lang="en-US" sz="2000" b="1" dirty="0" smtClean="0"/>
              <a:t>Forest reference emissions levels </a:t>
            </a:r>
            <a:r>
              <a:rPr lang="en-US" sz="2000" dirty="0" smtClean="0"/>
              <a:t>and </a:t>
            </a:r>
            <a:r>
              <a:rPr lang="en-US" sz="2000" b="1" dirty="0" smtClean="0"/>
              <a:t>forest reference levels </a:t>
            </a:r>
            <a:r>
              <a:rPr lang="en-US" sz="2000" dirty="0" smtClean="0"/>
              <a:t>are benchmarks for assessing performance in implementing REDD+ activities and need to be consistent with historical data in greenhouse gas (GHG) inventories</a:t>
            </a:r>
          </a:p>
          <a:p>
            <a:pPr marL="252413" lvl="1" indent="-252413" fontAlgn="auto">
              <a:lnSpc>
                <a:spcPct val="100000"/>
              </a:lnSpc>
              <a:spcBef>
                <a:spcPts val="1200"/>
              </a:spcBef>
              <a:spcAft>
                <a:spcPts val="0"/>
              </a:spcAft>
              <a:buSzPct val="140000"/>
              <a:buFont typeface="Wingdings" pitchFamily="2" charset="2"/>
              <a:buChar char="§"/>
              <a:defRPr/>
            </a:pPr>
            <a:r>
              <a:rPr lang="en-US" sz="2000" dirty="0" smtClean="0"/>
              <a:t>Countries need to set up a </a:t>
            </a:r>
            <a:r>
              <a:rPr lang="en-US" sz="2000" b="1" dirty="0" smtClean="0"/>
              <a:t>robust and transparent national forest-monitoring system</a:t>
            </a:r>
            <a:r>
              <a:rPr lang="en-US" sz="2000" dirty="0" smtClean="0"/>
              <a:t> to estimate emissions and establish a reference level which will be subject to technical assessment in the context of results-based payments</a:t>
            </a:r>
          </a:p>
          <a:p>
            <a:pPr fontAlgn="auto">
              <a:lnSpc>
                <a:spcPct val="100000"/>
              </a:lnSpc>
              <a:spcAft>
                <a:spcPts val="0"/>
              </a:spcAft>
              <a:defRPr/>
            </a:pP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r>
              <a:rPr lang="en-US" dirty="0" smtClean="0"/>
              <a:t>Modalities for national forest-monitoring systems</a:t>
            </a:r>
            <a:endParaRPr lang="en-US" dirty="0"/>
          </a:p>
        </p:txBody>
      </p:sp>
      <p:sp>
        <p:nvSpPr>
          <p:cNvPr id="3" name="Tijdelijke aanduiding voor tekst 2"/>
          <p:cNvSpPr>
            <a:spLocks noGrp="1"/>
          </p:cNvSpPr>
          <p:nvPr>
            <p:ph type="body" sz="quarter" idx="10"/>
          </p:nvPr>
        </p:nvSpPr>
        <p:spPr>
          <a:xfrm>
            <a:off x="421200" y="1718825"/>
            <a:ext cx="8521188" cy="4372274"/>
          </a:xfrm>
        </p:spPr>
        <p:txBody>
          <a:bodyPr/>
          <a:lstStyle/>
          <a:p>
            <a:pPr marL="0" lvl="0" indent="0">
              <a:spcBef>
                <a:spcPts val="500"/>
              </a:spcBef>
              <a:buClr>
                <a:srgbClr val="005172"/>
              </a:buClr>
              <a:buNone/>
            </a:pPr>
            <a:r>
              <a:rPr lang="en-US" sz="2000" dirty="0">
                <a:solidFill>
                  <a:srgbClr val="005172"/>
                </a:solidFill>
              </a:rPr>
              <a:t>Full implementation of results-based actions requires national </a:t>
            </a:r>
            <a:r>
              <a:rPr lang="en-US" sz="2000" dirty="0" smtClean="0">
                <a:solidFill>
                  <a:srgbClr val="005172"/>
                </a:solidFill>
              </a:rPr>
              <a:t>forest-monitoring systems (</a:t>
            </a:r>
            <a:r>
              <a:rPr lang="en-US" sz="1600" dirty="0" smtClean="0">
                <a:solidFill>
                  <a:srgbClr val="005172"/>
                </a:solidFill>
              </a:rPr>
              <a:t>UNFCCC </a:t>
            </a:r>
            <a:r>
              <a:rPr lang="en-US" sz="1600" dirty="0" smtClean="0"/>
              <a:t>2014, 11/CP.19).</a:t>
            </a:r>
          </a:p>
          <a:p>
            <a:pPr marL="0" indent="0">
              <a:buNone/>
            </a:pPr>
            <a:r>
              <a:rPr lang="en-US" sz="2000" dirty="0" smtClean="0"/>
              <a:t>National forest-monitoring systems, with, if appropriate, subnational monitoring and reporting as an interim measure, should:</a:t>
            </a:r>
          </a:p>
          <a:p>
            <a:pPr>
              <a:spcBef>
                <a:spcPts val="500"/>
              </a:spcBef>
            </a:pPr>
            <a:r>
              <a:rPr lang="en-US" sz="1800" dirty="0" smtClean="0"/>
              <a:t>Build upon existing systems, as appropriate</a:t>
            </a:r>
          </a:p>
          <a:p>
            <a:pPr>
              <a:spcBef>
                <a:spcPts val="500"/>
              </a:spcBef>
            </a:pPr>
            <a:r>
              <a:rPr lang="en-US" sz="1800" dirty="0" smtClean="0"/>
              <a:t>Enable the assessment of different types of forest in the country, including natural forest</a:t>
            </a:r>
          </a:p>
          <a:p>
            <a:pPr>
              <a:spcBef>
                <a:spcPts val="500"/>
              </a:spcBef>
            </a:pPr>
            <a:r>
              <a:rPr lang="en-US" sz="1800" dirty="0" smtClean="0"/>
              <a:t>Be flexible and allow for improvement</a:t>
            </a:r>
          </a:p>
          <a:p>
            <a:pPr>
              <a:spcBef>
                <a:spcPts val="500"/>
              </a:spcBef>
            </a:pPr>
            <a:r>
              <a:rPr lang="en-US" sz="1800" dirty="0" smtClean="0"/>
              <a:t>Reflect, as appropriate, the phased approach</a:t>
            </a:r>
            <a:br>
              <a:rPr lang="en-US" sz="1800" dirty="0" smtClean="0"/>
            </a:br>
            <a:endParaRPr lang="en-U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Methodological guidance from UNFCCC</a:t>
            </a:r>
            <a:endParaRPr lang="en-US" dirty="0"/>
          </a:p>
        </p:txBody>
      </p:sp>
      <p:sp>
        <p:nvSpPr>
          <p:cNvPr id="3" name="Tijdelijke aanduiding voor tekst 2"/>
          <p:cNvSpPr>
            <a:spLocks noGrp="1"/>
          </p:cNvSpPr>
          <p:nvPr>
            <p:ph type="body" sz="quarter" idx="10"/>
          </p:nvPr>
        </p:nvSpPr>
        <p:spPr>
          <a:xfrm>
            <a:off x="421200" y="1436914"/>
            <a:ext cx="8521188" cy="4132613"/>
          </a:xfrm>
        </p:spPr>
        <p:txBody>
          <a:bodyPr/>
          <a:lstStyle/>
          <a:p>
            <a:pPr marL="0" lvl="0" indent="0">
              <a:buClr>
                <a:srgbClr val="005172"/>
              </a:buClr>
              <a:buNone/>
            </a:pPr>
            <a:r>
              <a:rPr lang="en-US" sz="2000" dirty="0" smtClean="0">
                <a:solidFill>
                  <a:srgbClr val="005172"/>
                </a:solidFill>
              </a:rPr>
              <a:t>National forest-monitoring systems should:</a:t>
            </a:r>
          </a:p>
          <a:p>
            <a:pPr>
              <a:buClr>
                <a:srgbClr val="005172"/>
              </a:buClr>
            </a:pPr>
            <a:r>
              <a:rPr lang="en-US" sz="1800" dirty="0" smtClean="0">
                <a:solidFill>
                  <a:srgbClr val="005172"/>
                </a:solidFill>
              </a:rPr>
              <a:t>Use a combination of remote sensing and ground-based forest carbon inventory approaches</a:t>
            </a:r>
          </a:p>
          <a:p>
            <a:pPr>
              <a:buClr>
                <a:srgbClr val="005172"/>
              </a:buClr>
            </a:pPr>
            <a:r>
              <a:rPr lang="en-US" sz="1800" dirty="0" smtClean="0">
                <a:solidFill>
                  <a:srgbClr val="005172"/>
                </a:solidFill>
              </a:rPr>
              <a:t>Provide estimates that are transparent, consistent, and, as far as possible accurate and that reduce uncertainties, taking into account national capabilities and capacities</a:t>
            </a:r>
          </a:p>
          <a:p>
            <a:pPr>
              <a:buClr>
                <a:srgbClr val="005172"/>
              </a:buClr>
            </a:pPr>
            <a:r>
              <a:rPr lang="en-US" sz="1800" dirty="0" smtClean="0">
                <a:solidFill>
                  <a:srgbClr val="005172"/>
                </a:solidFill>
              </a:rPr>
              <a:t>Be transparent and the results should be available and suitable for review</a:t>
            </a:r>
          </a:p>
          <a:p>
            <a:pPr lvl="0">
              <a:buClr>
                <a:srgbClr val="005172"/>
              </a:buClr>
              <a:buNone/>
            </a:pPr>
            <a:r>
              <a:rPr lang="en-US" sz="1600" dirty="0">
                <a:solidFill>
                  <a:srgbClr val="005172"/>
                </a:solidFill>
              </a:rPr>
              <a:t>UNFCCC (2009, 4/CP.15) methodological </a:t>
            </a:r>
            <a:r>
              <a:rPr lang="en-US" sz="1600" dirty="0" smtClean="0">
                <a:solidFill>
                  <a:srgbClr val="005172"/>
                </a:solidFill>
              </a:rPr>
              <a:t>guidance </a:t>
            </a:r>
            <a:r>
              <a:rPr lang="en-US" sz="1600" dirty="0">
                <a:solidFill>
                  <a:srgbClr val="005172"/>
                </a:solidFill>
              </a:rPr>
              <a:t>for REDD+</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6" name="Tijdelijke aanduiding voor tekst 2"/>
          <p:cNvSpPr txBox="1">
            <a:spLocks/>
          </p:cNvSpPr>
          <p:nvPr/>
        </p:nvSpPr>
        <p:spPr bwMode="auto">
          <a:xfrm>
            <a:off x="421200" y="1325582"/>
            <a:ext cx="8521188" cy="43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UNFCCC requirements for national </a:t>
            </a:r>
            <a:r>
              <a:rPr lang="en-GB" sz="2200" dirty="0" smtClean="0">
                <a:solidFill>
                  <a:schemeClr val="bg2">
                    <a:lumMod val="20000"/>
                    <a:lumOff val="80000"/>
                  </a:schemeClr>
                </a:solidFill>
                <a:latin typeface="Verdana" pitchFamily="34" charset="0"/>
              </a:rPr>
              <a:t>forest-monitoring </a:t>
            </a:r>
            <a:r>
              <a:rPr lang="en-GB" sz="2200" dirty="0">
                <a:solidFill>
                  <a:schemeClr val="bg2">
                    <a:lumMod val="20000"/>
                    <a:lumOff val="80000"/>
                  </a:schemeClr>
                </a:solidFill>
                <a:latin typeface="Verdana" pitchFamily="34" charset="0"/>
              </a:rPr>
              <a:t>systems (NFMS) and measurement, reporting and verification (MRV) of REDD+ activities</a:t>
            </a:r>
          </a:p>
          <a:p>
            <a:pPr marL="342900" lvl="0" indent="-342900">
              <a:lnSpc>
                <a:spcPts val="2500"/>
              </a:lnSpc>
              <a:spcBef>
                <a:spcPts val="1200"/>
              </a:spcBef>
              <a:buClr>
                <a:schemeClr val="bg2"/>
              </a:buClr>
              <a:buSzPct val="100000"/>
              <a:buFont typeface="+mj-lt"/>
              <a:buAutoNum type="arabicPeriod"/>
              <a:defRPr/>
            </a:pPr>
            <a:r>
              <a:rPr lang="en-GB" sz="2200" b="1" dirty="0">
                <a:solidFill>
                  <a:schemeClr val="bg2"/>
                </a:solidFill>
                <a:latin typeface="Verdana" pitchFamily="34" charset="0"/>
              </a:rPr>
              <a:t>Framework for NFMS</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Building technical and institutional capacity for NFMS and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Planning and implementing a NFMS for REDD+ MRV</a:t>
            </a:r>
          </a:p>
          <a:p>
            <a:pPr marL="342900" lvl="0" indent="-342900">
              <a:lnSpc>
                <a:spcPts val="2500"/>
              </a:lnSpc>
              <a:spcBef>
                <a:spcPts val="1200"/>
              </a:spcBef>
              <a:buClr>
                <a:schemeClr val="bg2">
                  <a:lumMod val="20000"/>
                  <a:lumOff val="80000"/>
                </a:schemeClr>
              </a:buClr>
              <a:buSzPct val="100000"/>
              <a:buFont typeface="+mj-lt"/>
              <a:buAutoNum type="arabicPeriod"/>
              <a:defRPr/>
            </a:pPr>
            <a:r>
              <a:rPr lang="en-GB" sz="2200" dirty="0">
                <a:solidFill>
                  <a:schemeClr val="bg2">
                    <a:lumMod val="20000"/>
                    <a:lumOff val="80000"/>
                  </a:schemeClr>
                </a:solidFill>
                <a:latin typeface="Verdana" pitchFamily="34" charset="0"/>
              </a:rPr>
              <a:t>Cost implications and different factors contributing to the </a:t>
            </a:r>
            <a:r>
              <a:rPr lang="en-GB" sz="2200" dirty="0" smtClean="0">
                <a:solidFill>
                  <a:schemeClr val="bg2">
                    <a:lumMod val="20000"/>
                    <a:lumOff val="80000"/>
                  </a:schemeClr>
                </a:solidFill>
                <a:latin typeface="Verdana" pitchFamily="34" charset="0"/>
              </a:rPr>
              <a:t>costs</a:t>
            </a:r>
            <a:endParaRPr lang="en-GB" sz="2200" dirty="0">
              <a:solidFill>
                <a:schemeClr val="bg2">
                  <a:lumMod val="20000"/>
                  <a:lumOff val="80000"/>
                </a:schemeClr>
              </a:solidFill>
              <a:latin typeface="Verdana" pitchFamily="34" charset="0"/>
            </a:endParaRPr>
          </a:p>
        </p:txBody>
      </p:sp>
    </p:spTree>
    <p:extLst>
      <p:ext uri="{BB962C8B-B14F-4D97-AF65-F5344CB8AC3E}">
        <p14:creationId xmlns:p14="http://schemas.microsoft.com/office/powerpoint/2010/main" val="54371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20876</TotalTime>
  <Words>5187</Words>
  <Application>Microsoft Office PowerPoint</Application>
  <PresentationFormat>On-screen Show (4:3)</PresentationFormat>
  <Paragraphs>539</Paragraphs>
  <Slides>45</Slides>
  <Notes>39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Wageningen UR</vt:lpstr>
      <vt:lpstr>Module 1.2 Framework for building national forest-monitoring systems for REDD+</vt:lpstr>
      <vt:lpstr>Background material</vt:lpstr>
      <vt:lpstr>Background material</vt:lpstr>
      <vt:lpstr>Outline of lecture</vt:lpstr>
      <vt:lpstr>Outline of lecture</vt:lpstr>
      <vt:lpstr>National forest-monitoring systems and MRV</vt:lpstr>
      <vt:lpstr>Modalities for national forest-monitoring systems</vt:lpstr>
      <vt:lpstr>Methodological guidance from UNFCCC</vt:lpstr>
      <vt:lpstr>Outline of lecture</vt:lpstr>
      <vt:lpstr>Link between REDD+ MRV and national forest-monitoring systems</vt:lpstr>
      <vt:lpstr>Multiple benefits of a national forest-monitoring system (NFMS)</vt:lpstr>
      <vt:lpstr>Framework for national REDD+ monitoring</vt:lpstr>
      <vt:lpstr>Use of remote sensing within the NFMS</vt:lpstr>
      <vt:lpstr>Technical challenges for the use of remote sensing</vt:lpstr>
      <vt:lpstr>Outline of lecture</vt:lpstr>
      <vt:lpstr>Requirements for NFMS and building capacity</vt:lpstr>
      <vt:lpstr>Assessment of existing national forest-monitoring technical capabilities versus the requirements for the MRV system</vt:lpstr>
      <vt:lpstr>REDD+ monitoring capacities</vt:lpstr>
      <vt:lpstr>REDD+ monitoring capacities vs. engagement</vt:lpstr>
      <vt:lpstr>Building technical and institutional capacity</vt:lpstr>
      <vt:lpstr>Capacity improvements for NFMS through REDD+ phased approach</vt:lpstr>
      <vt:lpstr>MRV coordination on different levels</vt:lpstr>
      <vt:lpstr>Institutional framework</vt:lpstr>
      <vt:lpstr>Institutional capacity development</vt:lpstr>
      <vt:lpstr>Outline of lecture</vt:lpstr>
      <vt:lpstr>Planning and implementation of REDD+ MRV</vt:lpstr>
      <vt:lpstr>Process for establishing a national monitoring system</vt:lpstr>
      <vt:lpstr>Objectives and design</vt:lpstr>
      <vt:lpstr>Objectives and design phase of NFMS</vt:lpstr>
      <vt:lpstr>Establishment of monitoring system</vt:lpstr>
      <vt:lpstr>Monitoring in establishment phase</vt:lpstr>
      <vt:lpstr>Analysis and reporting</vt:lpstr>
      <vt:lpstr>Example: REDD+ MRV roadmap for Ethiopia</vt:lpstr>
      <vt:lpstr>Outline of lecture</vt:lpstr>
      <vt:lpstr>Cost implications of an NFMS</vt:lpstr>
      <vt:lpstr>Costs for remote sensing</vt:lpstr>
      <vt:lpstr>Utility of optical sensors at multiple resolutions for deforestation monitoring</vt:lpstr>
      <vt:lpstr>Anticipated core optical missions with freely available data</vt:lpstr>
      <vt:lpstr>Anticipated core synthetic aperture radar (SAR) missions with freely available data</vt:lpstr>
      <vt:lpstr>Cost for monitoring &amp; capacity building</vt:lpstr>
      <vt:lpstr>In summary</vt:lpstr>
      <vt:lpstr>Country examples and exercises</vt:lpstr>
      <vt:lpstr>Recommended modules as follow-up</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1174</cp:revision>
  <dcterms:created xsi:type="dcterms:W3CDTF">2011-09-29T08:30:03Z</dcterms:created>
  <dcterms:modified xsi:type="dcterms:W3CDTF">2015-05-07T10:20:49Z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