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48"/>
  </p:notesMasterIdLst>
  <p:handoutMasterIdLst>
    <p:handoutMasterId r:id="rId49"/>
  </p:handoutMasterIdLst>
  <p:sldIdLst>
    <p:sldId id="397" r:id="rId2"/>
    <p:sldId id="398" r:id="rId3"/>
    <p:sldId id="413" r:id="rId4"/>
    <p:sldId id="425" r:id="rId5"/>
    <p:sldId id="440" r:id="rId6"/>
    <p:sldId id="438" r:id="rId7"/>
    <p:sldId id="366" r:id="rId8"/>
    <p:sldId id="444" r:id="rId9"/>
    <p:sldId id="385" r:id="rId10"/>
    <p:sldId id="368" r:id="rId11"/>
    <p:sldId id="358" r:id="rId12"/>
    <p:sldId id="411" r:id="rId13"/>
    <p:sldId id="441" r:id="rId14"/>
    <p:sldId id="451" r:id="rId15"/>
    <p:sldId id="450" r:id="rId16"/>
    <p:sldId id="449" r:id="rId17"/>
    <p:sldId id="369" r:id="rId18"/>
    <p:sldId id="359" r:id="rId19"/>
    <p:sldId id="433" r:id="rId20"/>
    <p:sldId id="427" r:id="rId21"/>
    <p:sldId id="434" r:id="rId22"/>
    <p:sldId id="428" r:id="rId23"/>
    <p:sldId id="429" r:id="rId24"/>
    <p:sldId id="430" r:id="rId25"/>
    <p:sldId id="442" r:id="rId26"/>
    <p:sldId id="372" r:id="rId27"/>
    <p:sldId id="360" r:id="rId28"/>
    <p:sldId id="373" r:id="rId29"/>
    <p:sldId id="378" r:id="rId30"/>
    <p:sldId id="443" r:id="rId31"/>
    <p:sldId id="377" r:id="rId32"/>
    <p:sldId id="439" r:id="rId33"/>
    <p:sldId id="383" r:id="rId34"/>
    <p:sldId id="408" r:id="rId35"/>
    <p:sldId id="375" r:id="rId36"/>
    <p:sldId id="376" r:id="rId37"/>
    <p:sldId id="379" r:id="rId38"/>
    <p:sldId id="409" r:id="rId39"/>
    <p:sldId id="380" r:id="rId40"/>
    <p:sldId id="390" r:id="rId41"/>
    <p:sldId id="399" r:id="rId42"/>
    <p:sldId id="400" r:id="rId43"/>
    <p:sldId id="445" r:id="rId44"/>
    <p:sldId id="446" r:id="rId45"/>
    <p:sldId id="447" r:id="rId46"/>
    <p:sldId id="448" r:id="rId4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a Iyaca" initials="CI"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45" autoAdjust="0"/>
    <p:restoredTop sz="66094" autoAdjust="0"/>
  </p:normalViewPr>
  <p:slideViewPr>
    <p:cSldViewPr snapToGrid="0" showGuides="1">
      <p:cViewPr>
        <p:scale>
          <a:sx n="75" d="100"/>
          <a:sy n="75" d="100"/>
        </p:scale>
        <p:origin x="1278" y="-72"/>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0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16-2-2017</a:t>
            </a:fld>
            <a:endParaRPr lang="es-ES"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es-ES" dirty="0"/>
          </a:p>
        </p:txBody>
      </p:sp>
    </p:spTree>
    <p:extLst>
      <p:ext uri="{BB962C8B-B14F-4D97-AF65-F5344CB8AC3E}">
        <p14:creationId xmlns:p14="http://schemas.microsoft.com/office/powerpoint/2010/main" val="635731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16/02/2017</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s-ES"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200" kern="1200" noProof="0" dirty="0" smtClean="0">
                <a:solidFill>
                  <a:schemeClr val="tx1"/>
                </a:solidFill>
                <a:effectLst/>
                <a:latin typeface="+mn-lt"/>
              </a:rPr>
              <a:t>CMNUCC	Convención Marco de las Naciones Unidas sobre el Cambio Climático</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200" kern="1200" noProof="0" dirty="0" smtClean="0">
                <a:solidFill>
                  <a:schemeClr val="tx1"/>
                </a:solidFill>
                <a:effectLst/>
                <a:latin typeface="+mn-lt"/>
              </a:rPr>
              <a:t>IPCC	Grupo Intergubernamental de Expertos sobre el Cambio Climático</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200" kern="1200" noProof="0" dirty="0" smtClean="0">
                <a:solidFill>
                  <a:schemeClr val="tx1"/>
                </a:solidFill>
                <a:effectLst/>
                <a:latin typeface="+mn-lt"/>
              </a:rPr>
              <a:t>REDD+	Reducción de las emisiones derivadas de la deforestación y la degradación de los bosques en los países en desarrollo; </a:t>
            </a:r>
            <a:r>
              <a:rPr lang="es-ES_tradnl" sz="1200" kern="1200" noProof="0" dirty="0" smtClean="0">
                <a:solidFill>
                  <a:srgbClr val="FF0000"/>
                </a:solidFill>
                <a:effectLst/>
                <a:latin typeface="+mn-lt"/>
              </a:rPr>
              <a:t>y función de la conservación, gestión sostenible de los bosques y aumento de las reservas forestales de carbono en los países en desarrollo</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ES_tradnl" sz="1200" kern="1200" noProof="0" dirty="0" smtClean="0">
              <a:solidFill>
                <a:schemeClr val="tx1"/>
              </a:solidFill>
              <a:effectLst/>
              <a:latin typeface="+mn-lt"/>
              <a:ea typeface="+mn-ea"/>
              <a:cs typeface="+mn-cs"/>
            </a:endParaRPr>
          </a:p>
          <a:p>
            <a:pPr>
              <a:buFont typeface="Arial" pitchFamily="34" charset="0"/>
              <a:buNone/>
            </a:pPr>
            <a:endParaRPr lang="es-ES" b="1"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a:t>
            </a:fld>
            <a:endParaRPr lang="es-ES" dirty="0"/>
          </a:p>
        </p:txBody>
      </p:sp>
    </p:spTree>
    <p:extLst>
      <p:ext uri="{BB962C8B-B14F-4D97-AF65-F5344CB8AC3E}">
        <p14:creationId xmlns:p14="http://schemas.microsoft.com/office/powerpoint/2010/main" val="213915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CL" baseline="0" noProof="0" dirty="0" smtClean="0"/>
              <a:t>Este mapa muestra p</a:t>
            </a:r>
            <a:r>
              <a:rPr lang="es-CL" noProof="0" dirty="0" smtClean="0"/>
              <a:t>atrones de cambio de los bosques según los datos de un relevamiento mundial de teledetección remota</a:t>
            </a:r>
            <a:r>
              <a:rPr lang="es-CL" dirty="0" smtClean="0"/>
              <a:t> </a:t>
            </a:r>
            <a:r>
              <a:rPr lang="es-CL" noProof="0" dirty="0" smtClean="0"/>
              <a:t>(RSS) de los bosques, realizado por la Organización de las Naciones Unidas para la Alimentación y la Agricultura (FAO), el Centro Común de Investigación (CCI) y asociados.</a:t>
            </a:r>
          </a:p>
          <a:p>
            <a:pPr marL="0" indent="0">
              <a:buFontTx/>
              <a:buNone/>
            </a:pPr>
            <a:endParaRPr lang="es-CL" baseline="0" noProof="0" dirty="0" smtClean="0"/>
          </a:p>
          <a:p>
            <a:pPr marL="171450" indent="-171450">
              <a:buFontTx/>
              <a:buChar char="-"/>
            </a:pPr>
            <a:r>
              <a:rPr lang="es-CL" baseline="0" noProof="0" dirty="0" smtClean="0"/>
              <a:t>En los países occidentales y China, hay poca deforestación</a:t>
            </a:r>
            <a:r>
              <a:rPr lang="es-CL" dirty="0" smtClean="0"/>
              <a:t> </a:t>
            </a:r>
            <a:r>
              <a:rPr lang="es-CL" b="0" i="0" baseline="0" noProof="0" dirty="0" smtClean="0">
                <a:solidFill>
                  <a:schemeClr val="accent6"/>
                </a:solidFill>
              </a:rPr>
              <a:t>(0-5 km</a:t>
            </a:r>
            <a:r>
              <a:rPr lang="es-CL" b="0" i="0" baseline="30000" noProof="0" dirty="0" smtClean="0">
                <a:solidFill>
                  <a:schemeClr val="accent6"/>
                </a:solidFill>
              </a:rPr>
              <a:t>2</a:t>
            </a:r>
            <a:r>
              <a:rPr lang="es-CL" b="0" i="0" baseline="0" noProof="0" dirty="0" smtClean="0">
                <a:solidFill>
                  <a:schemeClr val="accent6"/>
                </a:solidFill>
              </a:rPr>
              <a:t>).</a:t>
            </a:r>
            <a:r>
              <a:rPr lang="es-CL" dirty="0" smtClean="0"/>
              <a:t> </a:t>
            </a:r>
            <a:r>
              <a:rPr lang="es-CL" b="0" i="0" baseline="0" noProof="0" dirty="0" smtClean="0">
                <a:solidFill>
                  <a:schemeClr val="accent6"/>
                </a:solidFill>
              </a:rPr>
              <a:t>La forestación/reforestación se produce en estos países a gran escala.</a:t>
            </a:r>
          </a:p>
          <a:p>
            <a:pPr marL="0" indent="0">
              <a:buFontTx/>
              <a:buNone/>
            </a:pPr>
            <a:endParaRPr lang="es-CL" b="0" i="0" baseline="0" noProof="0" dirty="0" smtClean="0">
              <a:solidFill>
                <a:schemeClr val="accent6"/>
              </a:solidFill>
            </a:endParaRPr>
          </a:p>
          <a:p>
            <a:pPr marL="171450" indent="-171450">
              <a:buFontTx/>
              <a:buChar char="-"/>
            </a:pPr>
            <a:r>
              <a:rPr lang="es-CL" b="0" i="0" baseline="0" noProof="0" dirty="0" smtClean="0">
                <a:solidFill>
                  <a:schemeClr val="accent6"/>
                </a:solidFill>
              </a:rPr>
              <a:t>La mayor parte de la deforestación se puede observar en las regiones tropicales: América del Sur, los países de África central, Asia Sudoriental (Viet Nam, Indonesia).</a:t>
            </a:r>
          </a:p>
          <a:p>
            <a:pPr marL="0" indent="0">
              <a:buFontTx/>
              <a:buNone/>
            </a:pPr>
            <a:endParaRPr lang="es-CL" b="0" i="0" baseline="0" noProof="0" dirty="0" smtClean="0">
              <a:solidFill>
                <a:schemeClr val="accent6"/>
              </a:solidFill>
            </a:endParaRPr>
          </a:p>
          <a:p>
            <a:pPr marL="171450" indent="-171450">
              <a:buFontTx/>
              <a:buChar char="-"/>
            </a:pPr>
            <a:r>
              <a:rPr lang="es-CL" b="0" i="0" baseline="0" noProof="0" dirty="0" smtClean="0">
                <a:solidFill>
                  <a:schemeClr val="accent6"/>
                </a:solidFill>
              </a:rPr>
              <a:t>En el mapa anterior se mostró que la mayor distribución de la biomasa aérea se encuentra en las zonas tropicales. L</a:t>
            </a:r>
            <a:r>
              <a:rPr lang="es-CL" b="0" i="0" baseline="0" noProof="0" dirty="0" smtClean="0">
                <a:solidFill>
                  <a:schemeClr val="accent6"/>
                </a:solidFill>
                <a:sym typeface="Wingdings" pitchFamily="2" charset="2"/>
              </a:rPr>
              <a:t>a deforestación de los bosques tropicales generará una gran cantidad de emisiones de CO</a:t>
            </a:r>
            <a:r>
              <a:rPr lang="es-CL" b="0" i="0" baseline="-25000" noProof="0" dirty="0" smtClean="0">
                <a:solidFill>
                  <a:schemeClr val="accent6"/>
                </a:solidFill>
                <a:sym typeface="Wingdings" pitchFamily="2" charset="2"/>
              </a:rPr>
              <a:t>2</a:t>
            </a:r>
            <a:r>
              <a:rPr lang="es-CL" b="0" i="0" baseline="0" noProof="0" dirty="0" smtClean="0">
                <a:solidFill>
                  <a:schemeClr val="accent6"/>
                </a:solidFill>
                <a:sym typeface="Wingdings" pitchFamily="2" charset="2"/>
              </a:rPr>
              <a:t> y de otros GEI a la atmósfera, y es un factor que contribuye de manera significativa al cambio climático mundial.</a:t>
            </a:r>
            <a:endParaRPr lang="es-CL" b="0" i="0" baseline="0" noProof="0" dirty="0">
              <a:solidFill>
                <a:schemeClr val="accent6"/>
              </a:solidFill>
            </a:endParaRP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10</a:t>
            </a:fld>
            <a:endParaRPr lang="es-ES" dirty="0"/>
          </a:p>
        </p:txBody>
      </p:sp>
    </p:spTree>
    <p:extLst>
      <p:ext uri="{BB962C8B-B14F-4D97-AF65-F5344CB8AC3E}">
        <p14:creationId xmlns:p14="http://schemas.microsoft.com/office/powerpoint/2010/main" val="8686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PY" baseline="0" noProof="0" dirty="0" smtClean="0"/>
              <a:t>Para reducir las emisiones relacionadas con la deforestación y la degradación forestal, se estableció el marco de mitigación climática denominado REDD+.</a:t>
            </a:r>
          </a:p>
          <a:p>
            <a:pPr marL="0" indent="0">
              <a:buFontTx/>
              <a:buNone/>
            </a:pPr>
            <a:endParaRPr lang="es-PY" baseline="0" noProof="0" dirty="0" smtClean="0"/>
          </a:p>
          <a:p>
            <a:pPr marL="171450" indent="-171450">
              <a:buFontTx/>
              <a:buChar char="-"/>
            </a:pPr>
            <a:r>
              <a:rPr lang="es-PY" baseline="0" noProof="0" dirty="0" smtClean="0"/>
              <a:t>Se alcanzó el acuerdo formal en la 16.</a:t>
            </a:r>
            <a:r>
              <a:rPr lang="es-PY" baseline="30000" noProof="0" dirty="0" smtClean="0"/>
              <a:t>a</a:t>
            </a:r>
            <a:r>
              <a:rPr lang="es-PY" baseline="0" noProof="0" dirty="0" smtClean="0"/>
              <a:t> Conferencia de las Partes (CP) en Cancún, México, en 2010, donde se constituyeron los Acuerdos de Cancún.</a:t>
            </a:r>
          </a:p>
          <a:p>
            <a:pPr marL="0" indent="0">
              <a:buFontTx/>
              <a:buNone/>
            </a:pPr>
            <a:endParaRPr lang="es-PY" baseline="0" noProof="0" dirty="0" smtClean="0"/>
          </a:p>
          <a:p>
            <a:pPr marL="171450" indent="-171450">
              <a:buFontTx/>
              <a:buChar char="-"/>
            </a:pPr>
            <a:r>
              <a:rPr lang="es-PY" baseline="0" noProof="0" dirty="0" smtClean="0"/>
              <a:t>REDD + no solo implica la reducción de emisiones derivadas de la deforestación y la degradación forestal (DD), sino también la conservación de las reservas de carbono existentes y el incremento de las reservas forestales de carbono (el +).</a:t>
            </a:r>
          </a:p>
          <a:p>
            <a:pPr marL="0" indent="0">
              <a:buFontTx/>
              <a:buNone/>
            </a:pPr>
            <a:endParaRPr lang="es-PY" baseline="0" noProof="0" dirty="0" smtClean="0"/>
          </a:p>
          <a:p>
            <a:pPr marL="171450" indent="-171450">
              <a:buFontTx/>
              <a:buChar char="-"/>
            </a:pPr>
            <a:r>
              <a:rPr lang="es-PY" baseline="0" noProof="0" dirty="0" smtClean="0"/>
              <a:t>Las cinco actividades que se incluyen en REDD+ son las siguientes:</a:t>
            </a:r>
          </a:p>
          <a:p>
            <a:pPr lvl="1">
              <a:lnSpc>
                <a:spcPct val="100000"/>
              </a:lnSpc>
              <a:buFont typeface="Arial" pitchFamily="34" charset="0"/>
              <a:buChar char="•"/>
            </a:pPr>
            <a:r>
              <a:rPr lang="es-PY" dirty="0" smtClean="0"/>
              <a:t> </a:t>
            </a:r>
            <a:r>
              <a:rPr lang="es-PY" sz="1200" b="0" noProof="0" dirty="0" smtClean="0">
                <a:solidFill>
                  <a:schemeClr val="tx1"/>
                </a:solidFill>
              </a:rPr>
              <a:t>Reducción de las emisiones debidas a la deforestación</a:t>
            </a:r>
          </a:p>
          <a:p>
            <a:pPr lvl="1">
              <a:lnSpc>
                <a:spcPct val="100000"/>
              </a:lnSpc>
              <a:buFont typeface="Arial" pitchFamily="34" charset="0"/>
              <a:buChar char="•"/>
            </a:pPr>
            <a:r>
              <a:rPr lang="es-PY" sz="1200" b="0" noProof="0" dirty="0" smtClean="0">
                <a:solidFill>
                  <a:schemeClr val="tx1"/>
                </a:solidFill>
              </a:rPr>
              <a:t> Reducción de las emisiones debidas a la degradación forestal</a:t>
            </a:r>
          </a:p>
          <a:p>
            <a:pPr lvl="1">
              <a:lnSpc>
                <a:spcPct val="100000"/>
              </a:lnSpc>
              <a:buFont typeface="Arial" pitchFamily="34" charset="0"/>
              <a:buChar char="•"/>
            </a:pPr>
            <a:r>
              <a:rPr lang="es-PY" sz="1200" b="0" noProof="0" dirty="0" smtClean="0">
                <a:solidFill>
                  <a:schemeClr val="tx1"/>
                </a:solidFill>
              </a:rPr>
              <a:t> Conservación de las reservas forestales de carbono</a:t>
            </a:r>
          </a:p>
          <a:p>
            <a:pPr lvl="1">
              <a:lnSpc>
                <a:spcPct val="100000"/>
              </a:lnSpc>
              <a:buFont typeface="Arial" pitchFamily="34" charset="0"/>
              <a:buChar char="•"/>
            </a:pPr>
            <a:r>
              <a:rPr lang="es-PY" sz="1200" b="0" noProof="0" dirty="0" smtClean="0">
                <a:solidFill>
                  <a:schemeClr val="tx1"/>
                </a:solidFill>
              </a:rPr>
              <a:t> Gestión sostenible de los bosques</a:t>
            </a:r>
          </a:p>
          <a:p>
            <a:pPr lvl="1">
              <a:lnSpc>
                <a:spcPct val="100000"/>
              </a:lnSpc>
              <a:buFont typeface="Arial" pitchFamily="34" charset="0"/>
              <a:buChar char="•"/>
            </a:pPr>
            <a:r>
              <a:rPr lang="es-PY" sz="1200" b="0" noProof="0" dirty="0" smtClean="0">
                <a:solidFill>
                  <a:schemeClr val="tx1"/>
                </a:solidFill>
              </a:rPr>
              <a:t> Incremento de las reservas forestales de carbono</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11</a:t>
            </a:fld>
            <a:endParaRPr lang="es-ES" dirty="0"/>
          </a:p>
        </p:txBody>
      </p:sp>
    </p:spTree>
    <p:extLst>
      <p:ext uri="{BB962C8B-B14F-4D97-AF65-F5344CB8AC3E}">
        <p14:creationId xmlns:p14="http://schemas.microsoft.com/office/powerpoint/2010/main" val="308261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s-AR" noProof="0" dirty="0" smtClean="0"/>
              <a:t>El mecanismo de REDD+ evolucionó con el transcurso de los años. Los primeros debates comenzaron en la 11.</a:t>
            </a:r>
            <a:r>
              <a:rPr lang="es-AR" baseline="30000" noProof="0" dirty="0" smtClean="0"/>
              <a:t>a</a:t>
            </a:r>
            <a:r>
              <a:rPr lang="es-AR" noProof="0" dirty="0" smtClean="0"/>
              <a:t> CP de la CMNUCC (CP11) celebrada en Montreal,:</a:t>
            </a:r>
            <a:r>
              <a:rPr lang="es-AR" baseline="0" noProof="0" dirty="0" smtClean="0"/>
              <a:t> en su temario </a:t>
            </a:r>
            <a:r>
              <a:rPr lang="es-AR" noProof="0" dirty="0" smtClean="0"/>
              <a:t>se introdujo un nuevo punto sobre RED (reducción de emisiones causadas por la deforestación).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AR" baseline="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AR" baseline="0" noProof="0" dirty="0" smtClean="0"/>
              <a:t>En la CP13 celebrada en Bali en 2007, se proporcionaron las primeras orientaciones metodológicas indicativas, y el concepto de RED se amplió a REDD+. </a:t>
            </a:r>
            <a:r>
              <a:rPr lang="es-AR" sz="1200" kern="1200" baseline="0" dirty="0" smtClean="0">
                <a:solidFill>
                  <a:schemeClr val="tx1"/>
                </a:solidFill>
                <a:latin typeface="+mn-lt"/>
              </a:rPr>
              <a:t>Después de que el </a:t>
            </a:r>
            <a:r>
              <a:rPr lang="es-AR" dirty="0" smtClean="0"/>
              <a:t>Órgano Subsidiario de Asesoramiento Científico y Tecnológico</a:t>
            </a:r>
            <a:r>
              <a:rPr lang="es-AR" i="1" dirty="0" smtClean="0"/>
              <a:t> </a:t>
            </a:r>
            <a:r>
              <a:rPr lang="es-AR" i="0" dirty="0" smtClean="0"/>
              <a:t>(</a:t>
            </a:r>
            <a:r>
              <a:rPr lang="es-AR" sz="1200" kern="1200" baseline="0" dirty="0" smtClean="0">
                <a:solidFill>
                  <a:schemeClr val="tx1"/>
                </a:solidFill>
                <a:latin typeface="+mn-lt"/>
              </a:rPr>
              <a:t>OSACT) estudiara el tema y se organizaran varios talleres para abordar estas cuestiones con mayor profundidad, en diciembre de 2007 la CP13 de Bali adoptó dos decisiones:</a:t>
            </a:r>
          </a:p>
          <a:p>
            <a:pPr indent="-173736" defTabSz="182880">
              <a:tabLst>
                <a:tab pos="548640" algn="l"/>
              </a:tabLst>
            </a:pPr>
            <a:r>
              <a:rPr lang="es-AR" dirty="0" smtClean="0"/>
              <a:t>	</a:t>
            </a:r>
            <a:br>
              <a:rPr lang="es-AR" dirty="0" smtClean="0"/>
            </a:br>
            <a:r>
              <a:rPr lang="es-AR" sz="1200" kern="1200" baseline="0" dirty="0" smtClean="0">
                <a:solidFill>
                  <a:schemeClr val="tx1"/>
                </a:solidFill>
                <a:latin typeface="+mn-lt"/>
              </a:rPr>
              <a:t>	1. El Párrafo 1,b,iii de la Decisión 1/CP13 Plan de Acción de Bali:</a:t>
            </a:r>
          </a:p>
          <a:p>
            <a:pPr indent="-173736" defTabSz="182880">
              <a:tabLst>
                <a:tab pos="548640" algn="l"/>
              </a:tabLst>
            </a:pPr>
            <a:r>
              <a:rPr lang="es-AR" dirty="0" smtClean="0"/>
              <a:t>	</a:t>
            </a:r>
            <a:r>
              <a:rPr lang="es-AR" sz="1200" i="0" kern="1200" baseline="0" dirty="0" smtClean="0">
                <a:solidFill>
                  <a:schemeClr val="tx1"/>
                </a:solidFill>
                <a:latin typeface="+mn-lt"/>
              </a:rPr>
              <a:t>“Enfoques de política e incentivos positivos para las cuestiones relativas</a:t>
            </a:r>
          </a:p>
          <a:p>
            <a:pPr indent="-173736" defTabSz="182880">
              <a:tabLst>
                <a:tab pos="548640" algn="l"/>
              </a:tabLst>
            </a:pPr>
            <a:r>
              <a:rPr lang="es-AR" sz="1200" i="0" kern="1200" baseline="0" dirty="0" smtClean="0">
                <a:solidFill>
                  <a:schemeClr val="tx1"/>
                </a:solidFill>
                <a:latin typeface="+mn-lt"/>
              </a:rPr>
              <a:t>	a la reducción de las emisiones derivadas de la deforestación y la degradación de los bosques</a:t>
            </a:r>
          </a:p>
          <a:p>
            <a:pPr indent="-173736" defTabSz="182880">
              <a:tabLst>
                <a:tab pos="548640" algn="l"/>
              </a:tabLst>
            </a:pPr>
            <a:r>
              <a:rPr lang="es-AR" sz="1200" i="0" kern="1200" baseline="0" dirty="0" smtClean="0">
                <a:solidFill>
                  <a:schemeClr val="tx1"/>
                </a:solidFill>
                <a:latin typeface="+mn-lt"/>
              </a:rPr>
              <a:t>	en los países en desarrollo; y la función de la conservación, la gestión sostenible</a:t>
            </a:r>
          </a:p>
          <a:p>
            <a:pPr indent="-173736" defTabSz="182880">
              <a:tabLst>
                <a:tab pos="548640" algn="l"/>
              </a:tabLst>
            </a:pPr>
            <a:r>
              <a:rPr lang="es-AR" sz="1200" i="0" kern="1200" baseline="0" dirty="0" smtClean="0">
                <a:solidFill>
                  <a:schemeClr val="tx1"/>
                </a:solidFill>
                <a:latin typeface="+mn-lt"/>
              </a:rPr>
              <a:t>	de los bosques y el aumento de las reservas forestales de carbono en</a:t>
            </a:r>
          </a:p>
          <a:p>
            <a:pPr indent="-173736" defTabSz="182880">
              <a:tabLst>
                <a:tab pos="548640" algn="l"/>
              </a:tabLst>
            </a:pPr>
            <a:r>
              <a:rPr lang="es-AR" sz="1200" i="0" kern="1200" baseline="0" dirty="0" smtClean="0">
                <a:solidFill>
                  <a:schemeClr val="tx1"/>
                </a:solidFill>
                <a:latin typeface="+mn-lt"/>
              </a:rPr>
              <a:t>	los países en desarrollo”.</a:t>
            </a:r>
          </a:p>
          <a:p>
            <a:pPr indent="-173736" defTabSz="182880">
              <a:tabLst>
                <a:tab pos="548640" algn="l"/>
              </a:tabLst>
            </a:pPr>
            <a:r>
              <a:rPr lang="es-AR" dirty="0" smtClean="0"/>
              <a:t>	</a:t>
            </a:r>
          </a:p>
          <a:p>
            <a:pPr indent="-173736" defTabSz="182880">
              <a:tabLst>
                <a:tab pos="548640" algn="l"/>
              </a:tabLst>
            </a:pPr>
            <a:r>
              <a:rPr lang="es-AR" sz="1200" kern="1200" baseline="0" dirty="0" smtClean="0">
                <a:solidFill>
                  <a:schemeClr val="tx1"/>
                </a:solidFill>
                <a:latin typeface="+mn-lt"/>
              </a:rPr>
              <a:t>	2. Reducción de las emisiones derivadas de la deforestación en los países en desarrollo: métodos</a:t>
            </a:r>
          </a:p>
          <a:p>
            <a:pPr indent="-173736" defTabSz="182880">
              <a:tabLst>
                <a:tab pos="548640" algn="l"/>
              </a:tabLst>
            </a:pPr>
            <a:r>
              <a:rPr lang="es-AR" sz="1200" kern="1200" baseline="0" dirty="0" smtClean="0">
                <a:solidFill>
                  <a:schemeClr val="tx1"/>
                </a:solidFill>
                <a:latin typeface="+mn-lt"/>
              </a:rPr>
              <a:t>	para estimular la adopción de medidas, Decisión 2/CP13.</a:t>
            </a:r>
          </a:p>
          <a:p>
            <a:endParaRPr lang="es-AR" sz="1200" kern="1200" baseline="0" dirty="0" smtClean="0">
              <a:solidFill>
                <a:schemeClr val="tx1"/>
              </a:solidFill>
              <a:latin typeface="+mn-lt"/>
              <a:ea typeface="+mn-ea"/>
              <a:cs typeface="+mn-cs"/>
            </a:endParaRPr>
          </a:p>
          <a:p>
            <a:pPr marL="171450" indent="-171450">
              <a:buFontTx/>
              <a:buChar char="-"/>
            </a:pPr>
            <a:r>
              <a:rPr lang="es-AR" baseline="0" noProof="0" dirty="0" smtClean="0"/>
              <a:t>Después de varias rondas de negociaciones, en la CP16 celebrada en Cancún en 2010 se acordó formalmente la REDD+ como marco de mitigación del cambio climático. En la CP19 de Varsovia, se completó el paquete de REDD+ y se tomaron varias decisiones sobre lo siguiente:</a:t>
            </a:r>
          </a:p>
          <a:p>
            <a:pPr marL="628650" lvl="1" indent="-171450">
              <a:buFontTx/>
              <a:buChar char="-"/>
            </a:pPr>
            <a:r>
              <a:rPr lang="es-AR" baseline="0" noProof="0" dirty="0" smtClean="0"/>
              <a:t>Modalidades de los sistemas nacionales de vigilancia forestal.</a:t>
            </a:r>
          </a:p>
          <a:p>
            <a:pPr marL="628650" lvl="1" indent="-171450">
              <a:buFontTx/>
              <a:buChar char="-"/>
            </a:pPr>
            <a:r>
              <a:rPr lang="es-AR" baseline="0" noProof="0" dirty="0" smtClean="0"/>
              <a:t>Modalidades para la medición, notificación y verificación.</a:t>
            </a:r>
          </a:p>
          <a:p>
            <a:pPr marL="628650" lvl="1" indent="-171450">
              <a:buFontTx/>
              <a:buChar char="-"/>
            </a:pPr>
            <a:r>
              <a:rPr lang="es-AR" sz="1200" kern="1200" dirty="0" smtClean="0">
                <a:solidFill>
                  <a:schemeClr val="tx1"/>
                </a:solidFill>
                <a:effectLst/>
                <a:latin typeface="+mn-lt"/>
              </a:rPr>
              <a:t>Directrices y procedimientos para la evaluación técnica de las comunicaciones presentadas por las Partes sobre los niveles de referencia de las emisiones forestales y/o los niveles de referencia forestal propuestos.</a:t>
            </a:r>
          </a:p>
          <a:p>
            <a:pPr marL="628650" lvl="1" indent="-171450">
              <a:buFontTx/>
              <a:buChar char="-"/>
            </a:pPr>
            <a:r>
              <a:rPr lang="es-AR" sz="1200" kern="1200" baseline="0" noProof="0" dirty="0" smtClean="0">
                <a:solidFill>
                  <a:schemeClr val="tx1"/>
                </a:solidFill>
                <a:effectLst/>
                <a:latin typeface="+mn-lt"/>
              </a:rPr>
              <a:t>Calendario y frecuencia de la presentación del resumen de la información sobre la forma en que se están abordando y respetando todas las salvaguardias expuestas en la decisión 1/CP.16, apéndice I.</a:t>
            </a:r>
          </a:p>
          <a:p>
            <a:pPr marL="628650" lvl="1" indent="-171450">
              <a:buFontTx/>
              <a:buChar char="-"/>
            </a:pPr>
            <a:r>
              <a:rPr lang="es-AR" sz="1200" kern="1200" baseline="0" noProof="0" dirty="0" smtClean="0">
                <a:solidFill>
                  <a:schemeClr val="tx1"/>
                </a:solidFill>
                <a:effectLst/>
                <a:latin typeface="+mn-lt"/>
              </a:rPr>
              <a:t>Lucha contra los factores impulsores de la deforestación y la degradación forestal.</a:t>
            </a:r>
          </a:p>
          <a:p>
            <a:pPr marL="628650" lvl="1" indent="-171450">
              <a:buFontTx/>
              <a:buChar char="-"/>
            </a:pPr>
            <a:r>
              <a:rPr lang="es-AR" sz="1200" kern="1200" baseline="0" noProof="0" dirty="0" smtClean="0">
                <a:solidFill>
                  <a:schemeClr val="tx1"/>
                </a:solidFill>
                <a:effectLst/>
                <a:latin typeface="+mn-lt"/>
              </a:rPr>
              <a:t>Coordinación del apoyo para la implementación de actividades relacionadas con medidas de mitigación en el sector forestal por parte de los países en desarrollo, incluidos los arreglos institucionales.</a:t>
            </a:r>
          </a:p>
          <a:p>
            <a:pPr marL="628650" lvl="1" indent="-171450">
              <a:buFontTx/>
              <a:buChar char="-"/>
            </a:pPr>
            <a:r>
              <a:rPr lang="es-AR" baseline="0" noProof="0" dirty="0" smtClean="0"/>
              <a:t>Programa de trabajo sobre la financiación basada en los resultados para avanzar en la plena realización de las actividades a que se hace referencia en la decisión 1/CP16, párrafo 70.</a:t>
            </a:r>
          </a:p>
          <a:p>
            <a:pPr marL="171450" indent="-171450">
              <a:buFontTx/>
              <a:buChar char="-"/>
            </a:pPr>
            <a:endParaRPr lang="es-AR" dirty="0" smtClean="0"/>
          </a:p>
          <a:p>
            <a:pPr marL="171450" indent="-171450">
              <a:buFontTx/>
              <a:buChar char="-"/>
            </a:pPr>
            <a:r>
              <a:rPr lang="es-AR" dirty="0" smtClean="0"/>
              <a:t>Las decisiones sobre financiamiento incluyen apoyo en todas las etapas de implementación de REDD+, desde la preparación y el fortalecimiento</a:t>
            </a:r>
            <a:r>
              <a:rPr lang="es-AR" baseline="0" dirty="0" smtClean="0"/>
              <a:t> </a:t>
            </a:r>
            <a:r>
              <a:rPr lang="es-AR" dirty="0" smtClean="0"/>
              <a:t>de las capacidades hasta el proyecto piloto y los pagos por desempeño.</a:t>
            </a:r>
            <a:endParaRPr lang="es-AR" baseline="0" noProof="0" dirty="0" smtClean="0"/>
          </a:p>
          <a:p>
            <a:pPr>
              <a:buFont typeface="Arial" pitchFamily="34" charset="0"/>
              <a:buChar char="•"/>
            </a:pPr>
            <a:endParaRPr lang="es-AR" sz="1200" b="0" kern="1200" baseline="0" dirty="0" smtClean="0">
              <a:solidFill>
                <a:schemeClr val="tx1"/>
              </a:solidFill>
              <a:latin typeface="+mn-lt"/>
              <a:ea typeface="+mn-ea"/>
              <a:cs typeface="+mn-cs"/>
            </a:endParaRPr>
          </a:p>
          <a:p>
            <a:endParaRPr lang="es-AR" sz="1200" kern="1200" baseline="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12</a:t>
            </a:fld>
            <a:endParaRPr lang="es-ES" dirty="0"/>
          </a:p>
        </p:txBody>
      </p:sp>
    </p:spTree>
    <p:extLst>
      <p:ext uri="{BB962C8B-B14F-4D97-AF65-F5344CB8AC3E}">
        <p14:creationId xmlns:p14="http://schemas.microsoft.com/office/powerpoint/2010/main" val="165390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13</a:t>
            </a:fld>
            <a:endParaRPr lang="es-ES" dirty="0"/>
          </a:p>
        </p:txBody>
      </p:sp>
    </p:spTree>
    <p:extLst>
      <p:ext uri="{BB962C8B-B14F-4D97-AF65-F5344CB8AC3E}">
        <p14:creationId xmlns:p14="http://schemas.microsoft.com/office/powerpoint/2010/main" val="86328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sz="1200" kern="1200" dirty="0" smtClean="0">
                <a:solidFill>
                  <a:schemeClr val="tx1"/>
                </a:solidFill>
                <a:effectLst/>
                <a:latin typeface="+mn-lt"/>
                <a:ea typeface="+mn-ea"/>
                <a:cs typeface="+mn-cs"/>
              </a:rPr>
              <a:t>El Acuerdo de París, adoptado en la 21ª Conferencia de las Partes (COP21) de la Convención Marco de las Naciones Unidas sobre el Cambio Climático (CMNUCC), crea un marco vinculante y progresivo que obliga a todos los países a formular sus propias estrategias y metas de mitigación del clima. Para lograr el objetivo del acuerdo de mantener el aumento de la temperatura media mundial muy por debajo de 2 grados en los niveles preindustriales con esfuerzos para limitar el calentamiento a 1,5 grados, alcanzar el pico de emisiones mundiales de GEI lo antes posible y alcanzar un equilibrio entre Emisiones y absorciones en la segunda mitad de este siglo (UNFCCC, 2016).</a:t>
            </a:r>
          </a:p>
          <a:p>
            <a:endParaRPr lang="es-P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Source:</a:t>
            </a:r>
            <a:br>
              <a:rPr lang="fr-FR" sz="1200" kern="1200" dirty="0" smtClean="0">
                <a:solidFill>
                  <a:schemeClr val="tx1"/>
                </a:solidFill>
                <a:effectLst/>
                <a:latin typeface="+mn-lt"/>
                <a:ea typeface="+mn-ea"/>
                <a:cs typeface="+mn-cs"/>
              </a:rPr>
            </a:br>
            <a:r>
              <a:rPr lang="fr-FR" sz="1200" kern="1200" dirty="0" err="1" smtClean="0">
                <a:solidFill>
                  <a:schemeClr val="tx1"/>
                </a:solidFill>
                <a:effectLst/>
                <a:latin typeface="+mn-lt"/>
                <a:ea typeface="+mn-ea"/>
                <a:cs typeface="+mn-cs"/>
              </a:rPr>
              <a:t>Streck</a:t>
            </a:r>
            <a:r>
              <a:rPr lang="fr-FR" sz="1200" kern="1200" dirty="0" smtClean="0">
                <a:solidFill>
                  <a:schemeClr val="tx1"/>
                </a:solidFill>
                <a:effectLst/>
                <a:latin typeface="+mn-lt"/>
                <a:ea typeface="+mn-ea"/>
                <a:cs typeface="+mn-cs"/>
              </a:rPr>
              <a:t> C., 2015. </a:t>
            </a:r>
            <a:r>
              <a:rPr lang="fr-FR" sz="1200" kern="1200" dirty="0" err="1" smtClean="0">
                <a:solidFill>
                  <a:schemeClr val="tx1"/>
                </a:solidFill>
                <a:effectLst/>
                <a:latin typeface="+mn-lt"/>
                <a:ea typeface="+mn-ea"/>
                <a:cs typeface="+mn-cs"/>
              </a:rPr>
              <a:t>Climate</a:t>
            </a:r>
            <a:r>
              <a:rPr lang="fr-FR" sz="1200" kern="1200" dirty="0" smtClean="0">
                <a:solidFill>
                  <a:schemeClr val="tx1"/>
                </a:solidFill>
                <a:effectLst/>
                <a:latin typeface="+mn-lt"/>
                <a:ea typeface="+mn-ea"/>
                <a:cs typeface="+mn-cs"/>
              </a:rPr>
              <a:t> Focus Briefing Note</a:t>
            </a:r>
            <a:endParaRPr lang="en-GB" sz="1200" kern="120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14</a:t>
            </a:fld>
            <a:endParaRPr lang="es-ES" dirty="0"/>
          </a:p>
        </p:txBody>
      </p:sp>
    </p:spTree>
    <p:extLst>
      <p:ext uri="{BB962C8B-B14F-4D97-AF65-F5344CB8AC3E}">
        <p14:creationId xmlns:p14="http://schemas.microsoft.com/office/powerpoint/2010/main" val="4063165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mn-lt"/>
                <a:ea typeface="+mn-ea"/>
                <a:cs typeface="+mn-cs"/>
              </a:rPr>
              <a:t>Las estrategias y planes de los países deben presentarse en las </a:t>
            </a:r>
            <a:r>
              <a:rPr lang="es-PE" sz="1200" b="1" kern="1200" dirty="0" smtClean="0">
                <a:solidFill>
                  <a:schemeClr val="tx1"/>
                </a:solidFill>
                <a:effectLst/>
                <a:latin typeface="+mn-lt"/>
                <a:ea typeface="+mn-ea"/>
                <a:cs typeface="+mn-cs"/>
              </a:rPr>
              <a:t>contribuciones determinadas a nivel nacional</a:t>
            </a:r>
            <a:r>
              <a:rPr lang="es-PE" sz="1200" kern="1200" dirty="0" smtClean="0">
                <a:solidFill>
                  <a:schemeClr val="tx1"/>
                </a:solidFill>
                <a:effectLst/>
                <a:latin typeface="+mn-lt"/>
                <a:ea typeface="+mn-ea"/>
                <a:cs typeface="+mn-cs"/>
              </a:rPr>
              <a:t> (CDN) y deben ser comunicadas y actualizadas cada cinco años de manera que se facilite la claridad, transparencia y comprensión de los CDN.</a:t>
            </a:r>
            <a:endParaRPr lang="en-GB" dirty="0" smtClean="0">
              <a:effectLst/>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mn-lt"/>
                <a:ea typeface="+mn-ea"/>
                <a:cs typeface="+mn-cs"/>
              </a:rPr>
              <a:t>Cada cinco años, la Conferencia de las Partes realizará una evaluación global de los avances en la consecución de los objetivos de temperatura mundial del Acuerdo de París. Evalúa las acciones de mitigación que se formularon en los CDN y en qué medida contribuyen al objetivo general. El mecanismo de contabilidad de los CND incluye todas las categorías de emisiones y absorciones antropogénicas y debe cumplir con los requisitos del Grupo Intergubernamental de Expertos sobre el Cambio Climático (IPCC) de que las estimaciones son completas, coherentes, comparables, transparentes y precisas (IPCC, 2003, 2006, 2014 ). Debe haber coherencia metodológica entre la comunicación y la implementación de los CDN.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15</a:t>
            </a:fld>
            <a:endParaRPr lang="es-ES" dirty="0"/>
          </a:p>
        </p:txBody>
      </p:sp>
    </p:spTree>
    <p:extLst>
      <p:ext uri="{BB962C8B-B14F-4D97-AF65-F5344CB8AC3E}">
        <p14:creationId xmlns:p14="http://schemas.microsoft.com/office/powerpoint/2010/main" val="216441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mn-lt"/>
                <a:ea typeface="+mn-ea"/>
                <a:cs typeface="+mn-cs"/>
              </a:rPr>
              <a:t>La naturaleza ascendente del Acuerdo de París plantea nuevos retos a la supervisión y la presentación de informes y alienta a los países a estimular la acción mostrando más transparencia en la presentación de informes sobre GEI. La transparencia en la presentación de informes es crucial para revisar y seguir el progreso hacia los países CDN de los países e informar en la evaluación global de cinco años. El Acuerdo de París enfatiza la necesidad de transparencia estableciendo un "marco de transparencia mejorado" (CMNUCC, 2016: artículo 13, párrafo 1). Este marco "construirá confianza mutua y promoverá una aplicación efectiva".</a:t>
            </a:r>
            <a:endParaRPr lang="en-GB" sz="1200" kern="1200" dirty="0" smtClean="0">
              <a:solidFill>
                <a:schemeClr val="tx1"/>
              </a:solidFill>
              <a:effectLst/>
              <a:latin typeface="+mn-lt"/>
              <a:ea typeface="+mn-ea"/>
              <a:cs typeface="+mn-cs"/>
            </a:endParaRPr>
          </a:p>
          <a:p>
            <a:endParaRPr lang="en-GB" dirty="0" smtClean="0"/>
          </a:p>
          <a:p>
            <a:r>
              <a:rPr lang="es-PE" sz="1200" kern="1200" dirty="0" smtClean="0">
                <a:solidFill>
                  <a:schemeClr val="tx1"/>
                </a:solidFill>
                <a:effectLst/>
                <a:latin typeface="+mn-lt"/>
                <a:ea typeface="+mn-ea"/>
                <a:cs typeface="+mn-cs"/>
              </a:rPr>
              <a:t>Con este fin, los países deben presentar los inventarios nacionales de GEI (GHGI) y la información necesaria para rastrear los progresos realizados en la implementación y el logro de los NDC. Los GHGI de los países proporcionan información sobre las emisiones y absorciones antropogénicas de GEI entre la tierra y la atmósfera. La información presentada deberá someterse a una revisión por un panel de expertos técnicos, el cual incluirá la determinación de áreas de mejora y la asistencia para determinar las necesidades de creación de capacidad.</a:t>
            </a:r>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16</a:t>
            </a:fld>
            <a:endParaRPr lang="es-ES" dirty="0"/>
          </a:p>
        </p:txBody>
      </p:sp>
    </p:spTree>
    <p:extLst>
      <p:ext uri="{BB962C8B-B14F-4D97-AF65-F5344CB8AC3E}">
        <p14:creationId xmlns:p14="http://schemas.microsoft.com/office/powerpoint/2010/main" val="233044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EC" noProof="0" dirty="0" smtClean="0"/>
              <a:t>Esta diapositiva presenta el resultado principal de los debates y las decisiones sobre REDD+ de la CMNUCC.</a:t>
            </a:r>
          </a:p>
          <a:p>
            <a:pPr marL="171450" indent="-171450">
              <a:buFontTx/>
              <a:buChar char="-"/>
            </a:pPr>
            <a:endParaRPr lang="es-EC" baseline="0" noProof="0" dirty="0" smtClean="0"/>
          </a:p>
          <a:p>
            <a:pPr marL="171450" indent="-171450">
              <a:buFontTx/>
              <a:buChar char="-"/>
            </a:pPr>
            <a:r>
              <a:rPr lang="es-EC" baseline="0" noProof="0" dirty="0" smtClean="0"/>
              <a:t>Los pagos basados en el desempeño implican que se recompensa a los países según las reducciones de sus emisiones. La reducción de la emisión se calcula como la diferencia entre las emisiones reales y un nivel de referencia. Esto requiere de metodologías que permitan estimar las emisiones reales y establecer el nivel de referencia.</a:t>
            </a:r>
          </a:p>
          <a:p>
            <a:pPr marL="171450" indent="-171450">
              <a:buFontTx/>
              <a:buChar char="-"/>
            </a:pPr>
            <a:endParaRPr lang="es-EC" baseline="0" noProof="0" dirty="0" smtClean="0"/>
          </a:p>
          <a:p>
            <a:pPr marL="171450" indent="-171450">
              <a:buFontTx/>
              <a:buChar char="-"/>
            </a:pPr>
            <a:r>
              <a:rPr lang="es-EC" baseline="0" noProof="0" dirty="0" smtClean="0"/>
              <a:t>Las acciones de REDD+ basadas en resultados son esfuerzos dirigidos a reducir las emisiones e incrementar las reservas forestales de carbono. Es necesario medirlas e informar a la CMNUCC. Además de la medición y presentación de informes, también es necesario verificar los datos, los métodos y los resultados antes de que los países reciban los pagos.</a:t>
            </a:r>
            <a:endParaRPr lang="es-EC" noProof="0" dirty="0" smtClean="0"/>
          </a:p>
          <a:p>
            <a:pPr>
              <a:buFont typeface="Arial" pitchFamily="34" charset="0"/>
              <a:buChar char="•"/>
            </a:pPr>
            <a:endParaRPr lang="es-EC"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17</a:t>
            </a:fld>
            <a:endParaRPr lang="es-ES" dirty="0"/>
          </a:p>
        </p:txBody>
      </p:sp>
    </p:spTree>
    <p:extLst>
      <p:ext uri="{BB962C8B-B14F-4D97-AF65-F5344CB8AC3E}">
        <p14:creationId xmlns:p14="http://schemas.microsoft.com/office/powerpoint/2010/main" val="360457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171450" indent="-171450">
              <a:buFontTx/>
              <a:buChar char="-"/>
            </a:pPr>
            <a:r>
              <a:rPr lang="es-SV" dirty="0" smtClean="0"/>
              <a:t>Estas</a:t>
            </a:r>
            <a:r>
              <a:rPr lang="es-SV" baseline="0" dirty="0" smtClean="0"/>
              <a:t> son las </a:t>
            </a:r>
            <a:r>
              <a:rPr lang="es-SV" dirty="0" smtClean="0"/>
              <a:t>orientaciones que provienen de las decisiones de la CMNUCC sobre vigilancia, notificación y verificación de las actividades de REDD+, descritas en la Decisión 1/ CP.16 de los Acuerdos de Cancún (y mencionadas en 11/CP.19): “Enfoques de política e incentivos positivos para las cuestiones relativas a REDD+”.</a:t>
            </a:r>
          </a:p>
          <a:p>
            <a:pPr marL="171450" indent="-171450">
              <a:buFontTx/>
              <a:buChar char="-"/>
            </a:pPr>
            <a:endParaRPr lang="es-SV" baseline="0" dirty="0" smtClean="0"/>
          </a:p>
          <a:p>
            <a:pPr marL="171450" indent="-171450">
              <a:buFontTx/>
              <a:buChar char="-"/>
            </a:pPr>
            <a:r>
              <a:rPr lang="es-SV" dirty="0" smtClean="0"/>
              <a:t>Una estrategia o plan de acción a nivel nacional incluye decisiones de políticas y medidas sobre cómo abordar las cinco actividades de REDD+ (</a:t>
            </a:r>
            <a:r>
              <a:rPr lang="es-SV" sz="1200" b="0" baseline="0" noProof="0" dirty="0" smtClean="0">
                <a:solidFill>
                  <a:schemeClr val="tx1"/>
                </a:solidFill>
              </a:rPr>
              <a:t>r</a:t>
            </a:r>
            <a:r>
              <a:rPr lang="es-SV" sz="1200" b="0" noProof="0" dirty="0" smtClean="0">
                <a:solidFill>
                  <a:schemeClr val="tx1"/>
                </a:solidFill>
              </a:rPr>
              <a:t>educción de las emisiones causadas por la deforestación; reducción de las emisiones derivadas de la degradación de los bosques; conservación de las reservas forestales de carbono; gestión sostenible de los bosques; incremento de las reservas forestales de carbono). Al implementar sus estrategias o planes de acción a nivel nacional, los países en desarrollo deben abordar los factores que impulsan la deforestación y la degradación de los bosques, los problemas de tenencia de la tierra, los problemas de gestión de los bosques, las consideraciones de género y las salvaguardias, lo que asegura una participación plena y eficaz de las partes interesadas pertinentes (pueblos indígenas y comunidades locales).</a:t>
            </a:r>
          </a:p>
          <a:p>
            <a:pPr marL="171450" indent="-171450">
              <a:buFontTx/>
              <a:buChar char="-"/>
            </a:pPr>
            <a:endParaRPr lang="es-SV" sz="1200" b="0" noProof="0" dirty="0" smtClean="0">
              <a:solidFill>
                <a:schemeClr val="tx1"/>
              </a:solidFill>
            </a:endParaRPr>
          </a:p>
          <a:p>
            <a:pPr marL="171450" indent="-171450">
              <a:buFontTx/>
              <a:buChar char="-"/>
            </a:pPr>
            <a:r>
              <a:rPr lang="es-SV" sz="1200" b="0" noProof="0" dirty="0" smtClean="0">
                <a:solidFill>
                  <a:schemeClr val="tx1"/>
                </a:solidFill>
              </a:rPr>
              <a:t>Se necesitan sistemas nacionales de vigilancia forestal para medir las reducciones de emisiones correspondientes a las cinco actividades de REDD+ e informar al respecto. Por lo tanto, es necesario establecer un sistema nacional de vigilancia forestal robusto y transparente.</a:t>
            </a:r>
            <a:r>
              <a:rPr lang="es-SV" dirty="0" smtClean="0"/>
              <a:t/>
            </a:r>
            <a:br>
              <a:rPr lang="es-SV" dirty="0" smtClean="0"/>
            </a:br>
            <a:endParaRPr lang="es-SV" sz="1200" b="0" baseline="0" noProof="0" dirty="0" smtClean="0">
              <a:solidFill>
                <a:schemeClr val="tx1"/>
              </a:solidFill>
            </a:endParaRPr>
          </a:p>
          <a:p>
            <a:pPr marL="171450" indent="-171450">
              <a:buFontTx/>
              <a:buChar char="-"/>
            </a:pPr>
            <a:r>
              <a:rPr lang="es-SV" sz="1200" b="0" baseline="0" noProof="0" dirty="0" smtClean="0">
                <a:solidFill>
                  <a:schemeClr val="tx1"/>
                </a:solidFill>
              </a:rPr>
              <a:t>Se debe contar con un nivel de referencia forestal o de emisiones forestales como parámetro para evaluar el desempeño de la REDD+.</a:t>
            </a:r>
          </a:p>
          <a:p>
            <a:pPr marL="171450" indent="-171450">
              <a:buFontTx/>
              <a:buChar char="-"/>
            </a:pPr>
            <a:endParaRPr lang="es-SV" sz="1200" b="0" baseline="0" noProof="0" dirty="0" smtClean="0">
              <a:solidFill>
                <a:schemeClr val="tx1"/>
              </a:solidFill>
            </a:endParaRPr>
          </a:p>
          <a:p>
            <a:pPr marL="171450" indent="-171450">
              <a:buFontTx/>
              <a:buChar char="-"/>
            </a:pPr>
            <a:r>
              <a:rPr lang="es-SV" sz="1200" b="0" baseline="0" noProof="0" dirty="0" smtClean="0">
                <a:solidFill>
                  <a:schemeClr val="tx1"/>
                </a:solidFill>
              </a:rPr>
              <a:t>Se solicita el seguimiento de las salvaguardias. Las acciones de REDD+ deben ser sostenibles. Se introducen salvaguardias para garantizar que se tengan en cuenta otros aspectos/funciones de los bosques mientras el país realiza esfuerzos para reducir las emisiones. La protección de los derechos de los pueblos indígenas/locales y de la biodiversidad de los ecosistemas son salvaguardias importantes.</a:t>
            </a:r>
            <a:endParaRPr lang="es-SV"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18</a:t>
            </a:fld>
            <a:endParaRPr lang="es-ES" dirty="0"/>
          </a:p>
        </p:txBody>
      </p:sp>
    </p:spTree>
    <p:extLst>
      <p:ext uri="{BB962C8B-B14F-4D97-AF65-F5344CB8AC3E}">
        <p14:creationId xmlns:p14="http://schemas.microsoft.com/office/powerpoint/2010/main" val="310515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171450" indent="-171450">
              <a:buFontTx/>
              <a:buChar char="-"/>
            </a:pPr>
            <a:r>
              <a:rPr lang="es-VE" dirty="0" smtClean="0"/>
              <a:t>Los países que participan en REDD+ pueden seguir un enfoque por etapas (CMNUCC</a:t>
            </a:r>
            <a:r>
              <a:rPr lang="es-VE" baseline="0" dirty="0" smtClean="0"/>
              <a:t> </a:t>
            </a:r>
            <a:r>
              <a:rPr lang="es-VE" dirty="0" smtClean="0"/>
              <a:t>[2011], Dec. 1/CP16 pár. 73). De</a:t>
            </a:r>
            <a:r>
              <a:rPr lang="es-VE" baseline="0" dirty="0" smtClean="0"/>
              <a:t> este modo, todos los </a:t>
            </a:r>
            <a:r>
              <a:rPr lang="es-VE" dirty="0" smtClean="0"/>
              <a:t>países tienen la oportunidad de participar. Pueden comenzar en la etapa 1 y avanzar a las etapas 2 y 3 cuando desarrollen más capacidades para implementar la REDD+ y realizar el proceso de MNV.</a:t>
            </a:r>
          </a:p>
          <a:p>
            <a:pPr marL="171450" indent="-171450">
              <a:buFontTx/>
              <a:buChar char="-"/>
            </a:pPr>
            <a:endParaRPr lang="es-VE" baseline="0" dirty="0" smtClean="0"/>
          </a:p>
          <a:p>
            <a:pPr marL="171450" indent="-171450">
              <a:buFontTx/>
              <a:buChar char="-"/>
            </a:pPr>
            <a:r>
              <a:rPr lang="es-VE" dirty="0" smtClean="0"/>
              <a:t>La etapa 1 es la de preparación. Comienza con la formulación de estrategias nacionales, el </a:t>
            </a:r>
            <a:r>
              <a:rPr lang="es-VE" sz="1200" noProof="0" dirty="0" smtClean="0"/>
              <a:t>desarrollo de políticas y medidas, y el fortalecimiento de la capacidad.</a:t>
            </a:r>
            <a:r>
              <a:rPr lang="es-VE" dirty="0" smtClean="0"/>
              <a:t/>
            </a:r>
            <a:br>
              <a:rPr lang="es-VE" dirty="0" smtClean="0"/>
            </a:br>
            <a:r>
              <a:rPr lang="es-VE" sz="1200" noProof="0" dirty="0" smtClean="0">
                <a:sym typeface="Wingdings" panose="05000000000000000000" pitchFamily="2" charset="2"/>
              </a:rPr>
              <a:t></a:t>
            </a:r>
            <a:r>
              <a:rPr lang="es-VE" dirty="0" smtClean="0"/>
              <a:t> </a:t>
            </a:r>
            <a:r>
              <a:rPr lang="es-VE" sz="1200" baseline="0" noProof="0" dirty="0" smtClean="0"/>
              <a:t>MNV en la etapa 1: En esta etapa no hay MNV de actividades de REDD+ debido a que los países deben determinar sus necesidades de </a:t>
            </a:r>
            <a:r>
              <a:rPr lang="es-VE" sz="1200" noProof="0" dirty="0" smtClean="0"/>
              <a:t>fortalecimiento de la capacidad</a:t>
            </a:r>
            <a:r>
              <a:rPr lang="es-VE" sz="1200" baseline="0" noProof="0" dirty="0" smtClean="0"/>
              <a:t> y elaborar una hoja de ruta para desarrollar capacidades sostenibles a fin de implementar la MNV de las actividades de REDD+.</a:t>
            </a:r>
            <a:r>
              <a:rPr lang="es-VE" dirty="0" smtClean="0"/>
              <a:t/>
            </a:r>
            <a:br>
              <a:rPr lang="es-VE" dirty="0" smtClean="0"/>
            </a:br>
            <a:endParaRPr lang="es-VE" sz="1200" baseline="0" noProof="0" dirty="0" smtClean="0"/>
          </a:p>
          <a:p>
            <a:pPr marL="171450" indent="-171450">
              <a:buFontTx/>
              <a:buChar char="-"/>
            </a:pPr>
            <a:r>
              <a:rPr lang="es-VE" sz="1200" baseline="0" noProof="0" dirty="0" smtClean="0"/>
              <a:t>La etapa 2 es de transición. Incluye la implementación de políticas y medidas. Continúa el fortalecimiento de la capacidad; los países comienzan a implementar políticas y medidas y deben realizar actividades de demostración que se basen en resultados y sean mensurables.</a:t>
            </a:r>
            <a:r>
              <a:rPr lang="es-VE" dirty="0" smtClean="0"/>
              <a:t/>
            </a:r>
            <a:br>
              <a:rPr lang="es-VE" dirty="0" smtClean="0"/>
            </a:br>
            <a:r>
              <a:rPr lang="es-VE" sz="1200" baseline="0" noProof="0" dirty="0" smtClean="0">
                <a:sym typeface="Wingdings" panose="05000000000000000000" pitchFamily="2" charset="2"/>
              </a:rPr>
              <a:t></a:t>
            </a:r>
            <a:r>
              <a:rPr lang="es-VE" dirty="0" smtClean="0"/>
              <a:t> </a:t>
            </a:r>
            <a:r>
              <a:rPr lang="es-VE" sz="1200" baseline="0" noProof="0" dirty="0" smtClean="0"/>
              <a:t>MNV en la etapa 2: Se realiza MNV para las actividades de demostración; es necesario desarrollar un sistema de vigilancia de las actividades de demostración.</a:t>
            </a:r>
            <a:r>
              <a:rPr lang="es-VE" dirty="0" smtClean="0"/>
              <a:t/>
            </a:r>
            <a:br>
              <a:rPr lang="es-VE" dirty="0" smtClean="0"/>
            </a:br>
            <a:endParaRPr lang="es-VE" sz="1200" baseline="0" noProof="0" dirty="0" smtClean="0"/>
          </a:p>
          <a:p>
            <a:pPr marL="171450" indent="-171450">
              <a:buFontTx/>
              <a:buChar char="-"/>
            </a:pPr>
            <a:r>
              <a:rPr lang="es-VE" sz="1200" baseline="0" noProof="0" dirty="0" smtClean="0"/>
              <a:t>La etapa 3 abarca la implementación total. Se ponen en práctica políticas y medidas nacionales en todo el territorio del país, las acciones se basan en resultados y son mensurables, y se recompensa a los países según su desempeño en la reducción de sus emisiones.</a:t>
            </a:r>
            <a:r>
              <a:rPr lang="es-VE" dirty="0" smtClean="0"/>
              <a:t/>
            </a:r>
            <a:br>
              <a:rPr lang="es-VE" dirty="0" smtClean="0"/>
            </a:br>
            <a:r>
              <a:rPr lang="es-VE" sz="1200" baseline="0" noProof="0" dirty="0" smtClean="0">
                <a:sym typeface="Wingdings" panose="05000000000000000000" pitchFamily="2" charset="2"/>
              </a:rPr>
              <a:t> MNV</a:t>
            </a:r>
            <a:r>
              <a:rPr lang="es-VE" sz="1200" baseline="0" noProof="0" dirty="0" smtClean="0"/>
              <a:t> en la etapa 3: Se cuenta con un sistema de MNV totalmente operativo para todo el país.</a:t>
            </a:r>
            <a:endParaRPr lang="es-VE" baseline="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19</a:t>
            </a:fld>
            <a:endParaRPr lang="es-ES" dirty="0"/>
          </a:p>
        </p:txBody>
      </p:sp>
    </p:spTree>
    <p:extLst>
      <p:ext uri="{BB962C8B-B14F-4D97-AF65-F5344CB8AC3E}">
        <p14:creationId xmlns:p14="http://schemas.microsoft.com/office/powerpoint/2010/main" val="240036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nl-NL"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a:t>
            </a:fld>
            <a:endParaRPr lang="es-ES" dirty="0"/>
          </a:p>
        </p:txBody>
      </p:sp>
    </p:spTree>
    <p:extLst>
      <p:ext uri="{BB962C8B-B14F-4D97-AF65-F5344CB8AC3E}">
        <p14:creationId xmlns:p14="http://schemas.microsoft.com/office/powerpoint/2010/main" val="255393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 </a:t>
            </a:r>
            <a:r>
              <a:rPr lang="" noProof="0" dirty="0" smtClean="0"/>
              <a:t>Esta diapositiva resume las modalidades relacionadas con la medición y notificación de la</a:t>
            </a:r>
            <a:r>
              <a:rPr lang="" baseline="0" noProof="0" dirty="0" smtClean="0"/>
              <a:t> </a:t>
            </a:r>
            <a:r>
              <a:rPr lang="" noProof="0" dirty="0" smtClean="0"/>
              <a:t>REDD+, que forman parte del paquete completo de REDD+ que surgió de los debates de la CP19 de la CMNUCC celebrada en Varsovia.</a:t>
            </a:r>
          </a:p>
          <a:p>
            <a:endParaRPr lang="" noProof="0" dirty="0" smtClean="0"/>
          </a:p>
          <a:p>
            <a:r>
              <a:rPr lang="" noProof="0" dirty="0" smtClean="0"/>
              <a:t>- Para obtener información y orientación adicionales sobre cómo desarrollar sistemas nacionales de vigilancia forestal, consulte el módulo 1.2 “Marco para la construcción de sistemas nacionales de vigilancia forestal para las actividades de </a:t>
            </a:r>
            <a:r>
              <a:rPr lang="" b="0" noProof="0" dirty="0" smtClean="0"/>
              <a:t>REDD+”.</a:t>
            </a:r>
            <a:endParaRPr lang="" b="0"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20</a:t>
            </a:fld>
            <a:endParaRPr lang="es-ES" dirty="0"/>
          </a:p>
        </p:txBody>
      </p:sp>
    </p:spTree>
    <p:extLst>
      <p:ext uri="{BB962C8B-B14F-4D97-AF65-F5344CB8AC3E}">
        <p14:creationId xmlns:p14="http://schemas.microsoft.com/office/powerpoint/2010/main" val="402698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171450" indent="-171450">
              <a:buFontTx/>
              <a:buChar char="-"/>
            </a:pPr>
            <a:r>
              <a:rPr lang="es-EC" noProof="0" dirty="0" smtClean="0"/>
              <a:t>La CMNUCC solicita a los países que</a:t>
            </a:r>
            <a:r>
              <a:rPr lang="es-EC" baseline="0" noProof="0" dirty="0" smtClean="0"/>
              <a:t> desarrollen </a:t>
            </a:r>
            <a:r>
              <a:rPr lang="es-EC" noProof="0" dirty="0" smtClean="0"/>
              <a:t>un sistema nacional sólido y transparente de vigilancia forestal para cumplir con los requisitos de REDD+ y medir y notificar las emisiones de GEI relacionadas con los bosques.</a:t>
            </a:r>
          </a:p>
          <a:p>
            <a:pPr marL="171450" indent="-171450">
              <a:buFontTx/>
              <a:buChar char="-"/>
            </a:pPr>
            <a:endParaRPr lang="es-EC" baseline="0" noProof="0" dirty="0" smtClean="0"/>
          </a:p>
          <a:p>
            <a:pPr marL="171450" indent="-171450">
              <a:buFontTx/>
              <a:buChar char="-"/>
            </a:pPr>
            <a:r>
              <a:rPr lang="es-EC" noProof="0" dirty="0" smtClean="0"/>
              <a:t>ONU-REDD describe dos funciones simultáneas del sistema nacional de vigilancia forestal:</a:t>
            </a:r>
          </a:p>
          <a:p>
            <a:pPr marL="628650" lvl="1" indent="-171450">
              <a:buFontTx/>
              <a:buChar char="-"/>
            </a:pPr>
            <a:r>
              <a:rPr lang="es-EC" noProof="0" dirty="0" smtClean="0"/>
              <a:t>La función de vigilancia hace referencia a una herramienta nacional que permite a los países evaluar una amplia gama de información sobre los bosques, y abarca tanto las necesidades específicas de las</a:t>
            </a:r>
            <a:r>
              <a:rPr lang="es-EC" baseline="0" noProof="0" dirty="0" smtClean="0"/>
              <a:t> actividades de </a:t>
            </a:r>
            <a:r>
              <a:rPr lang="es-EC" noProof="0" dirty="0" smtClean="0"/>
              <a:t>REDD+ como otras necesidades. Las específicas de REDD+ incluyen la vigilancia de las actividades de demostración de REDD+ en la etapa 2 y la vigilancia del desempeño de las políticas y medidas de REDD+ en la etapa 3. En</a:t>
            </a:r>
            <a:r>
              <a:rPr lang="es-EC" baseline="0" noProof="0" dirty="0" smtClean="0"/>
              <a:t> l</a:t>
            </a:r>
            <a:r>
              <a:rPr lang="es-EC" noProof="0" dirty="0" smtClean="0"/>
              <a:t>a función de vigilancia se pueden utilizar herramientas como la detección remota, las interfaces web, la</a:t>
            </a:r>
            <a:r>
              <a:rPr lang="es-EC" baseline="0" noProof="0" dirty="0" smtClean="0"/>
              <a:t> </a:t>
            </a:r>
            <a:r>
              <a:rPr lang="es-EC" noProof="0" dirty="0" smtClean="0"/>
              <a:t>vigilancia comunitaria y otros sistemas de vigilancia.</a:t>
            </a:r>
            <a:br>
              <a:rPr lang="es-EC" noProof="0" dirty="0" smtClean="0"/>
            </a:br>
            <a:endParaRPr lang="es-EC" baseline="0" noProof="0" dirty="0" smtClean="0"/>
          </a:p>
          <a:p>
            <a:pPr marL="628650" lvl="1" indent="-171450">
              <a:buFontTx/>
              <a:buChar char="-"/>
            </a:pPr>
            <a:r>
              <a:rPr lang="es-EC" b="0" noProof="0" dirty="0" smtClean="0">
                <a:solidFill>
                  <a:srgbClr val="FF0000"/>
                </a:solidFill>
              </a:rPr>
              <a:t>La función de MNV hace referencia a la estimación de las emisiones y las absorciones</a:t>
            </a:r>
            <a:r>
              <a:rPr lang="es-EC" b="0" baseline="0" noProof="0" dirty="0" smtClean="0">
                <a:solidFill>
                  <a:srgbClr val="FF0000"/>
                </a:solidFill>
              </a:rPr>
              <a:t> </a:t>
            </a:r>
            <a:r>
              <a:rPr lang="es-EC" b="0" noProof="0" dirty="0" smtClean="0">
                <a:solidFill>
                  <a:srgbClr val="FF0000"/>
                </a:solidFill>
              </a:rPr>
              <a:t>relacionadas con los bosques a escala nacional correspondientes a REDD+,</a:t>
            </a:r>
            <a:r>
              <a:rPr lang="es-EC" b="0" baseline="0" noProof="0" dirty="0" smtClean="0">
                <a:solidFill>
                  <a:srgbClr val="FF0000"/>
                </a:solidFill>
              </a:rPr>
              <a:t> y a la presentación de los informes pertinentes en el ámbito internacional. </a:t>
            </a:r>
            <a:r>
              <a:rPr lang="es-EC" b="0" noProof="0" dirty="0" smtClean="0">
                <a:solidFill>
                  <a:srgbClr val="FF0000"/>
                </a:solidFill>
              </a:rPr>
              <a:t/>
            </a:r>
            <a:br>
              <a:rPr lang="es-EC" b="0" noProof="0" dirty="0" smtClean="0">
                <a:solidFill>
                  <a:srgbClr val="FF0000"/>
                </a:solidFill>
              </a:rPr>
            </a:br>
            <a:r>
              <a:rPr lang="es-EC" b="0" noProof="0" dirty="0" smtClean="0"/>
              <a:t>Se utiliza un sistema de vigilancia satelital de las tierras (que reúne datos de actividad forestal) y un inventario forestal nacional (que reúne datos pertinentes para estimar las emisiones y las absorciones) para</a:t>
            </a:r>
            <a:r>
              <a:rPr lang="es-EC" b="0" baseline="0" noProof="0" dirty="0" smtClean="0"/>
              <a:t> proporcionar resultados </a:t>
            </a:r>
            <a:r>
              <a:rPr lang="es-EC" b="0" noProof="0" dirty="0" smtClean="0"/>
              <a:t>para</a:t>
            </a:r>
            <a:r>
              <a:rPr lang="es-EC" b="0" baseline="0" noProof="0" dirty="0" smtClean="0"/>
              <a:t> el </a:t>
            </a:r>
            <a:r>
              <a:rPr lang="es-EC" b="0" noProof="0" dirty="0" smtClean="0"/>
              <a:t>inventario de GEI, a partir del cual se notifica</a:t>
            </a:r>
            <a:r>
              <a:rPr lang="es-EC" b="0" baseline="0" noProof="0" dirty="0" smtClean="0"/>
              <a:t> </a:t>
            </a:r>
            <a:r>
              <a:rPr lang="es-EC" b="0" noProof="0" dirty="0" smtClean="0"/>
              <a:t>a la CMNUCC sobre las emisiones y las absorciones antropógenas de GEI relacionadas con los bosques.</a:t>
            </a:r>
          </a:p>
          <a:p>
            <a:pPr marL="628650" lvl="1" indent="-171450">
              <a:buFontTx/>
              <a:buChar char="-"/>
            </a:pPr>
            <a:endParaRPr lang="es-EC" baseline="0" noProof="0" dirty="0" smtClean="0"/>
          </a:p>
          <a:p>
            <a:pPr marL="628650" lvl="1" indent="-171450">
              <a:buFontTx/>
              <a:buChar char="-"/>
            </a:pPr>
            <a:r>
              <a:rPr lang="es-EC" noProof="0" dirty="0" smtClean="0"/>
              <a:t>Las herramientas de la función de vigilancia se utilizan para realizar las mediciones necesarias dentro de la función de MNV, y las dos funciones deben estar correctamente armonizadas entre sí.</a:t>
            </a:r>
            <a:endParaRPr lang="es-EC"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21</a:t>
            </a:fld>
            <a:endParaRPr lang="es-ES" dirty="0"/>
          </a:p>
        </p:txBody>
      </p:sp>
    </p:spTree>
    <p:extLst>
      <p:ext uri="{BB962C8B-B14F-4D97-AF65-F5344CB8AC3E}">
        <p14:creationId xmlns:p14="http://schemas.microsoft.com/office/powerpoint/2010/main" val="332650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s-MX" noProof="0" dirty="0" smtClean="0"/>
              <a:t>En el módulo 1.3 se evalúan</a:t>
            </a:r>
            <a:r>
              <a:rPr lang="es-MX" baseline="0" noProof="0" dirty="0" smtClean="0"/>
              <a:t> y analizan los factores </a:t>
            </a:r>
            <a:r>
              <a:rPr lang="es-MX" noProof="0" dirty="0" smtClean="0"/>
              <a:t>impulsores de la deforestación y la degradación de los bosques. El tema de las salvaguardias vuelve a tratarse en el módulo 1.2 ("</a:t>
            </a:r>
            <a:r>
              <a:rPr lang="" noProof="0" dirty="0" smtClean="0"/>
              <a:t>Marco para la construcción de sistemas nacionales de vigilancia forestal para las actividades de </a:t>
            </a:r>
            <a:r>
              <a:rPr lang="" b="0" noProof="0" dirty="0" smtClean="0"/>
              <a:t>REDD+”</a:t>
            </a:r>
            <a:r>
              <a:rPr lang="es-MX"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MX" sz="1200" b="0" i="0" u="none" strike="noStrike" kern="1200" baseline="0" noProof="0" dirty="0" smtClean="0">
                <a:solidFill>
                  <a:schemeClr val="tx1"/>
                </a:solidFill>
                <a:latin typeface="+mn-lt"/>
              </a:rPr>
              <a:t>Deben promoverse y apoyarse las siguientes salvaguardias:</a:t>
            </a:r>
            <a:endParaRPr lang="es-MX" sz="1200" b="0" i="0" u="none" strike="noStrike" kern="1200" baseline="0" noProof="0" dirty="0" smtClean="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MX" sz="1200" b="0" i="0" u="none" strike="noStrike" kern="1200" baseline="0" noProof="0" dirty="0" smtClean="0">
                <a:solidFill>
                  <a:schemeClr val="tx1"/>
                </a:solidFill>
                <a:latin typeface="+mn-lt"/>
              </a:rPr>
              <a:t>Las medidas complementan los objetivos de los programas forestales nacionales y de las convenciones y los acuerdos internacionales sobre la materia, y son coherentes con dichos objetivos.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MX" sz="1200" b="0" i="0" u="none" strike="noStrike" kern="1200" baseline="0" noProof="0" dirty="0" smtClean="0">
                <a:solidFill>
                  <a:schemeClr val="tx1"/>
                </a:solidFill>
                <a:latin typeface="+mn-lt"/>
              </a:rPr>
              <a:t>Las estructuras nacionales de gestión forestal son transparentes y eficaces, tienen en cuenta la legislación y la soberanía nacionales.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MX" sz="1200" b="0" i="0" u="none" strike="noStrike" kern="1200" baseline="0" noProof="0" dirty="0" smtClean="0">
                <a:solidFill>
                  <a:schemeClr val="tx1"/>
                </a:solidFill>
                <a:latin typeface="+mn-lt"/>
              </a:rPr>
              <a:t>Se respetan los conocimientos y los derechos de los pueblos indígenas y de los miembros de las comunidades locales, pues se toman en consideración las obligaciones internacionales pertinentes y las circunstancias y la legislación nacionales, y se tiene presente que la Asamblea General de las Naciones Unidas ha aprobado la Declaración sobre los Derechos de los Pueblos Indígenas.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MX" sz="1200" b="0" i="0" u="none" strike="noStrike" kern="1200" baseline="0" noProof="0" dirty="0" smtClean="0">
                <a:solidFill>
                  <a:schemeClr val="tx1"/>
                </a:solidFill>
                <a:latin typeface="+mn-lt"/>
              </a:rPr>
              <a:t>La participación de las partes interesadas es plena y efectiva, en particular, la de los pueblos indígenas y las comunidades locales.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MX" sz="1200" b="0" i="0" u="none" strike="noStrike" kern="1200" baseline="0" noProof="0" dirty="0" smtClean="0">
                <a:solidFill>
                  <a:schemeClr val="tx1"/>
                </a:solidFill>
                <a:latin typeface="+mn-lt"/>
              </a:rPr>
              <a:t>Las medidas son compatibles con la conservación de los bosques naturales y de la diversidad biológica, y se vela por que dichas medidas no se utilicen para la conversión de bosques naturales, sino que sirvan, en cambio, para incentivar la protección y la conservación de esos bosques y de los servicios de los ecosistemas, y para potenciar otros beneficios sociales y ambientales.</a:t>
            </a:r>
            <a:endParaRPr lang="es-MX" noProof="0" dirty="0" smtClean="0"/>
          </a:p>
          <a:p>
            <a:endParaRPr lang="es-MX"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22</a:t>
            </a:fld>
            <a:endParaRPr lang="es-ES" dirty="0"/>
          </a:p>
        </p:txBody>
      </p:sp>
    </p:spTree>
    <p:extLst>
      <p:ext uri="{BB962C8B-B14F-4D97-AF65-F5344CB8AC3E}">
        <p14:creationId xmlns:p14="http://schemas.microsoft.com/office/powerpoint/2010/main" val="4198669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noProof="0" dirty="0" smtClean="0"/>
              <a:t>Para obtener información y orientaciones adicionales sobre cómo desarrollar sistemas nacionales de vigilancia forestal, consulte el módulo 3.2 “</a:t>
            </a:r>
            <a:r>
              <a:rPr lang="es-AR" sz="1200" b="0" kern="1200" noProof="0" dirty="0" smtClean="0">
                <a:solidFill>
                  <a:schemeClr val="tx1"/>
                </a:solidFill>
                <a:effectLst/>
                <a:latin typeface="+mn-lt"/>
              </a:rPr>
              <a:t>Datos y orientación sobre el desarrollo de niveles de referencia de REDD+”.</a:t>
            </a:r>
            <a:endParaRPr lang="es-AR" b="0" noProof="0" dirty="0" smtClean="0"/>
          </a:p>
          <a:p>
            <a:endParaRPr lang="es-AR"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23</a:t>
            </a:fld>
            <a:endParaRPr lang="es-ES" dirty="0"/>
          </a:p>
        </p:txBody>
      </p:sp>
    </p:spTree>
    <p:extLst>
      <p:ext uri="{BB962C8B-B14F-4D97-AF65-F5344CB8AC3E}">
        <p14:creationId xmlns:p14="http://schemas.microsoft.com/office/powerpoint/2010/main" val="200377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 noProof="0" dirty="0" smtClean="0"/>
              <a:t>Para obtener más información y orientación sobre cómo notificar el desempeño de REDD+, consulte el módulo 3.3.</a:t>
            </a:r>
            <a:endParaRPr lang="" b="0" noProof="0" dirty="0" smtClean="0"/>
          </a:p>
        </p:txBody>
      </p:sp>
      <p:sp>
        <p:nvSpPr>
          <p:cNvPr id="4" name="Slide Number Placeholder 3"/>
          <p:cNvSpPr>
            <a:spLocks noGrp="1"/>
          </p:cNvSpPr>
          <p:nvPr>
            <p:ph type="sldNum" sz="quarter" idx="10"/>
          </p:nvPr>
        </p:nvSpPr>
        <p:spPr/>
        <p:txBody>
          <a:bodyPr/>
          <a:lstStyle/>
          <a:p>
            <a:fld id="{02599C58-F26E-484C-B158-D7CF572B4912}" type="slidenum">
              <a:rPr lang="en-GB" smtClean="0"/>
              <a:pPr/>
              <a:t>24</a:t>
            </a:fld>
            <a:endParaRPr lang="es-ES" dirty="0"/>
          </a:p>
        </p:txBody>
      </p:sp>
    </p:spTree>
    <p:extLst>
      <p:ext uri="{BB962C8B-B14F-4D97-AF65-F5344CB8AC3E}">
        <p14:creationId xmlns:p14="http://schemas.microsoft.com/office/powerpoint/2010/main" val="492602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25</a:t>
            </a:fld>
            <a:endParaRPr lang="es-ES" dirty="0"/>
          </a:p>
        </p:txBody>
      </p:sp>
    </p:spTree>
    <p:extLst>
      <p:ext uri="{BB962C8B-B14F-4D97-AF65-F5344CB8AC3E}">
        <p14:creationId xmlns:p14="http://schemas.microsoft.com/office/powerpoint/2010/main" val="3365545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s-CL" sz="1200" b="0" u="none" dirty="0" smtClean="0">
                <a:solidFill>
                  <a:srgbClr val="FF0000"/>
                </a:solidFill>
              </a:rPr>
              <a:t>De acuerdo con las decisiones de la CMNUCC sobre REDD+, los países deben identificar el cambio de la cubierta forestal y los factores</a:t>
            </a:r>
            <a:r>
              <a:rPr lang="es-CL" sz="1200" b="0" u="none" baseline="0" dirty="0" smtClean="0">
                <a:solidFill>
                  <a:srgbClr val="FF0000"/>
                </a:solidFill>
              </a:rPr>
              <a:t> que </a:t>
            </a:r>
            <a:r>
              <a:rPr lang="es-CL" sz="1200" b="0" u="none" dirty="0" smtClean="0">
                <a:solidFill>
                  <a:srgbClr val="FF0000"/>
                </a:solidFill>
              </a:rPr>
              <a:t>impulsan</a:t>
            </a:r>
            <a:r>
              <a:rPr lang="es-CL" sz="1200" b="0" u="none" baseline="0" dirty="0" smtClean="0">
                <a:solidFill>
                  <a:srgbClr val="FF0000"/>
                </a:solidFill>
              </a:rPr>
              <a:t> </a:t>
            </a:r>
            <a:r>
              <a:rPr lang="es-CL" sz="1200" b="0" u="none" dirty="0" smtClean="0">
                <a:solidFill>
                  <a:srgbClr val="FF0000"/>
                </a:solidFill>
              </a:rPr>
              <a:t>la deforestación y la degradación de los bosques, y para efectuar las mediciones</a:t>
            </a:r>
            <a:r>
              <a:rPr lang="es-CL" sz="1200" b="0" u="none" baseline="0" dirty="0" smtClean="0">
                <a:solidFill>
                  <a:srgbClr val="FF0000"/>
                </a:solidFill>
              </a:rPr>
              <a:t> correspondientes, </a:t>
            </a:r>
            <a:r>
              <a:rPr lang="es-CL" sz="1200" b="0" u="none" dirty="0" smtClean="0">
                <a:solidFill>
                  <a:srgbClr val="FF0000"/>
                </a:solidFill>
              </a:rPr>
              <a:t>deben utilizar una combinación de métodos de detección remota y de mediciones sobre el terreno a fin de confeccionar el inventario del carbono forestal.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s-CL" sz="1200" b="1" u="sng" baseline="0" dirty="0" smtClean="0">
              <a:solidFill>
                <a:srgbClr val="FF0000"/>
              </a:solidFill>
            </a:endParaRPr>
          </a:p>
          <a:p>
            <a:pPr marL="171450" indent="-171450">
              <a:buFontTx/>
              <a:buChar char="-"/>
            </a:pPr>
            <a:r>
              <a:rPr lang="es-CL" dirty="0" smtClean="0"/>
              <a:t>A partir</a:t>
            </a:r>
            <a:r>
              <a:rPr lang="es-CL" baseline="0" dirty="0" smtClean="0"/>
              <a:t> de </a:t>
            </a:r>
            <a:r>
              <a:rPr lang="es-CL" dirty="0" smtClean="0"/>
              <a:t>una invitación de la CMNUCC, el IPCC ha elaborado orientaciones sobre buenas prácticas relativas al UTCUTS. Estas orientaciones incluyen métodos y guías de buenas prácticas para estimar, medir, monitorear</a:t>
            </a:r>
            <a:r>
              <a:rPr lang="es-CL" baseline="0" dirty="0" smtClean="0"/>
              <a:t> </a:t>
            </a:r>
            <a:r>
              <a:rPr lang="es-CL" dirty="0" smtClean="0"/>
              <a:t>y notificar los cambios en las reservas de carbono y las emisiones de GEI para las actividades de UTCUTS.</a:t>
            </a:r>
          </a:p>
          <a:p>
            <a:pPr marL="171450" indent="-171450">
              <a:buFontTx/>
              <a:buChar char="-"/>
            </a:pPr>
            <a:endParaRPr lang="es-CL"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CL" dirty="0" smtClean="0"/>
              <a:t>En el contexto de la CMNUCC, UTCUTS incluye las cinco actividades de REDD+ de deforestación, degradación de los bosques</a:t>
            </a:r>
            <a:r>
              <a:rPr lang="es-CL" sz="1200" dirty="0" smtClean="0"/>
              <a:t>, </a:t>
            </a:r>
            <a:r>
              <a:rPr lang="es-CL" sz="1200" b="0" noProof="0" dirty="0" smtClean="0">
                <a:solidFill>
                  <a:schemeClr val="tx1"/>
                </a:solidFill>
              </a:rPr>
              <a:t>conservación de las reservas forestales de carbono, gestión sostenible de los bosques e</a:t>
            </a:r>
            <a:r>
              <a:rPr lang="es-CL" sz="1200" b="0" baseline="0" noProof="0" dirty="0" smtClean="0">
                <a:solidFill>
                  <a:schemeClr val="tx1"/>
                </a:solidFill>
              </a:rPr>
              <a:t> incremento </a:t>
            </a:r>
            <a:r>
              <a:rPr lang="es-CL" sz="1200" b="0" noProof="0" dirty="0" smtClean="0">
                <a:solidFill>
                  <a:schemeClr val="tx1"/>
                </a:solidFill>
              </a:rPr>
              <a:t>de las reservas forestales de carbono. Se solicita a los </a:t>
            </a:r>
            <a:r>
              <a:rPr lang="es-CL" sz="1200" dirty="0" smtClean="0"/>
              <a:t>países que sigan las pautas y las orientaciones del IPCC para notificar</a:t>
            </a:r>
            <a:r>
              <a:rPr lang="es-CL" sz="1200" baseline="0" dirty="0" smtClean="0"/>
              <a:t> </a:t>
            </a:r>
            <a:r>
              <a:rPr lang="es-CL" sz="1200" dirty="0" smtClean="0"/>
              <a:t>sus </a:t>
            </a:r>
            <a:r>
              <a:rPr lang="es-CL" dirty="0" smtClean="0"/>
              <a:t>emisiones/reducciones de GEI.</a:t>
            </a:r>
            <a:endParaRPr lang="es-CL" baseline="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26</a:t>
            </a:fld>
            <a:endParaRPr lang="es-ES" dirty="0"/>
          </a:p>
        </p:txBody>
      </p:sp>
    </p:spTree>
    <p:extLst>
      <p:ext uri="{BB962C8B-B14F-4D97-AF65-F5344CB8AC3E}">
        <p14:creationId xmlns:p14="http://schemas.microsoft.com/office/powerpoint/2010/main" val="561123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noProof="0" dirty="0" smtClean="0"/>
              <a:t>Se han publicado varios documentos de orientación y directrices del IPCC. El IPCC proporciona </a:t>
            </a:r>
            <a:r>
              <a:rPr lang="es-PA" sz="1200" noProof="0" dirty="0" smtClean="0"/>
              <a:t>orientación metodológica para evaluar los datos de actividad (cambios en el área forestal), factores de emisión, reservas de carbono y cambios en las reservas de carbono forestal</a:t>
            </a:r>
            <a:r>
              <a:rPr lang="es-PA"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PA" sz="12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PA" sz="1200" noProof="0" dirty="0" smtClean="0"/>
              <a:t>Fuentes:</a:t>
            </a:r>
          </a:p>
          <a:p>
            <a:pPr marL="0" marR="0" indent="0" algn="l" defTabSz="914400" rtl="0" eaLnBrk="1" fontAlgn="auto" latinLnBrk="0" hangingPunct="1">
              <a:lnSpc>
                <a:spcPct val="100000"/>
              </a:lnSpc>
              <a:spcBef>
                <a:spcPts val="0"/>
              </a:spcBef>
              <a:spcAft>
                <a:spcPts val="0"/>
              </a:spcAft>
              <a:buClrTx/>
              <a:buSzTx/>
              <a:buFontTx/>
              <a:buNone/>
              <a:tabLst/>
              <a:defRPr/>
            </a:pPr>
            <a:r>
              <a:rPr lang="es-PA" sz="1200" noProof="0" dirty="0" smtClean="0"/>
              <a:t>IPCC, 1996;</a:t>
            </a:r>
          </a:p>
          <a:p>
            <a:pPr marL="0" marR="0" indent="0" algn="l" defTabSz="914400" rtl="0" eaLnBrk="1" fontAlgn="auto" latinLnBrk="0" hangingPunct="1">
              <a:lnSpc>
                <a:spcPct val="100000"/>
              </a:lnSpc>
              <a:spcBef>
                <a:spcPts val="0"/>
              </a:spcBef>
              <a:spcAft>
                <a:spcPts val="0"/>
              </a:spcAft>
              <a:buClrTx/>
              <a:buSzTx/>
              <a:buFontTx/>
              <a:buNone/>
              <a:tabLst/>
              <a:defRPr/>
            </a:pPr>
            <a:r>
              <a:rPr lang="es-PA" sz="1200" noProof="0" dirty="0" smtClean="0"/>
              <a:t>IPCC, 2003;</a:t>
            </a:r>
          </a:p>
          <a:p>
            <a:pPr marL="0" marR="0" indent="0" algn="l" defTabSz="914400" rtl="0" eaLnBrk="1" fontAlgn="auto" latinLnBrk="0" hangingPunct="1">
              <a:lnSpc>
                <a:spcPct val="100000"/>
              </a:lnSpc>
              <a:spcBef>
                <a:spcPts val="0"/>
              </a:spcBef>
              <a:spcAft>
                <a:spcPts val="0"/>
              </a:spcAft>
              <a:buClrTx/>
              <a:buSzTx/>
              <a:buFontTx/>
              <a:buNone/>
              <a:tabLst/>
              <a:defRPr/>
            </a:pPr>
            <a:r>
              <a:rPr lang="es-PA" sz="1200" noProof="0" dirty="0" smtClean="0"/>
              <a:t>IPCC, 2006;</a:t>
            </a:r>
          </a:p>
          <a:p>
            <a:pPr marL="0" marR="0" indent="0" algn="l" defTabSz="914400" rtl="0" eaLnBrk="1" fontAlgn="auto" latinLnBrk="0" hangingPunct="1">
              <a:lnSpc>
                <a:spcPct val="100000"/>
              </a:lnSpc>
              <a:spcBef>
                <a:spcPts val="0"/>
              </a:spcBef>
              <a:spcAft>
                <a:spcPts val="0"/>
              </a:spcAft>
              <a:buClrTx/>
              <a:buSzTx/>
              <a:buFontTx/>
              <a:buNone/>
              <a:tabLst/>
              <a:defRPr/>
            </a:pPr>
            <a:r>
              <a:rPr lang="es-PA" sz="1200" noProof="0" dirty="0" smtClean="0"/>
              <a:t>GFOI, 2014.</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27</a:t>
            </a:fld>
            <a:endParaRPr lang="es-ES" dirty="0"/>
          </a:p>
        </p:txBody>
      </p:sp>
    </p:spTree>
    <p:extLst>
      <p:ext uri="{BB962C8B-B14F-4D97-AF65-F5344CB8AC3E}">
        <p14:creationId xmlns:p14="http://schemas.microsoft.com/office/powerpoint/2010/main" val="2355881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r>
              <a:rPr lang="es-DO" noProof="0" dirty="0" smtClean="0"/>
              <a:t>Las estimaciones de las emisiones/absorciones de GEI deben ser coherentes con estos cinco principios de buenas prácticas del IPCC a fin de ser representativos para un país (para obtener más detalles sobre la presentación de informes, consulte el módulo 3.2).</a:t>
            </a:r>
            <a:endParaRPr lang="es-DO"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28</a:t>
            </a:fld>
            <a:endParaRPr lang="es-ES" dirty="0"/>
          </a:p>
        </p:txBody>
      </p:sp>
    </p:spTree>
    <p:extLst>
      <p:ext uri="{BB962C8B-B14F-4D97-AF65-F5344CB8AC3E}">
        <p14:creationId xmlns:p14="http://schemas.microsoft.com/office/powerpoint/2010/main" val="2688788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EC" noProof="0" dirty="0" smtClean="0"/>
              <a:t>Es importante contar con definiciones claras de bosque. Diferentes definiciones de bosque pueden dar lugar a estimaciones distintas</a:t>
            </a:r>
            <a:r>
              <a:rPr lang="es-EC" baseline="0" noProof="0" dirty="0" smtClean="0"/>
              <a:t> </a:t>
            </a:r>
            <a:r>
              <a:rPr lang="es-EC" noProof="0" dirty="0" smtClean="0"/>
              <a:t>de deforestación, degradación de los bosques, emisiones de carbono y niveles de referencia forestal y, por lo tanto, pueden impactar también en la cantidad de los pagos de REDD+.</a:t>
            </a:r>
          </a:p>
          <a:p>
            <a:pPr marL="171450" indent="-171450">
              <a:buFontTx/>
              <a:buChar char="-"/>
            </a:pPr>
            <a:endParaRPr lang="es-EC" baseline="0" noProof="0" dirty="0" smtClean="0"/>
          </a:p>
          <a:p>
            <a:pPr marL="171450" indent="-171450">
              <a:buFontTx/>
              <a:buChar char="-"/>
            </a:pPr>
            <a:r>
              <a:rPr lang="es-EC" noProof="0" dirty="0" smtClean="0"/>
              <a:t>A continuación se presentan algunas consideraciones para establecer una definición de bosque:</a:t>
            </a:r>
            <a:br>
              <a:rPr lang="es-EC" noProof="0" dirty="0" smtClean="0"/>
            </a:br>
            <a:endParaRPr lang="es-EC" baseline="0" noProof="0" dirty="0" smtClean="0"/>
          </a:p>
          <a:p>
            <a:pPr lvl="1">
              <a:buFont typeface="Arial" pitchFamily="34" charset="0"/>
              <a:buChar char="•"/>
            </a:pPr>
            <a:r>
              <a:rPr lang="es-EC" noProof="0" dirty="0" smtClean="0"/>
              <a:t> </a:t>
            </a:r>
            <a:r>
              <a:rPr lang="es-EC" b="0" u="none" noProof="0" dirty="0" smtClean="0"/>
              <a:t>Umbrales. Debe tomarse una decisión respecto</a:t>
            </a:r>
            <a:r>
              <a:rPr lang="es-EC" b="0" u="none" baseline="0" noProof="0" dirty="0" smtClean="0"/>
              <a:t> de </a:t>
            </a:r>
            <a:r>
              <a:rPr lang="es-EC" b="0" u="none" noProof="0" dirty="0" smtClean="0"/>
              <a:t>qué se considerará un bosque: cuál debe </a:t>
            </a:r>
            <a:r>
              <a:rPr lang="es-EC" noProof="0" dirty="0" smtClean="0"/>
              <a:t>ser la</a:t>
            </a:r>
            <a:r>
              <a:rPr lang="es-EC" baseline="0" noProof="0" dirty="0" smtClean="0"/>
              <a:t> superficie </a:t>
            </a:r>
            <a:r>
              <a:rPr lang="es-EC" noProof="0" dirty="0" smtClean="0"/>
              <a:t>mínima cubierta por el bosque (p. ej., cuántos m</a:t>
            </a:r>
            <a:r>
              <a:rPr lang="es-EC" baseline="30000" noProof="0" dirty="0" smtClean="0"/>
              <a:t>2</a:t>
            </a:r>
            <a:r>
              <a:rPr lang="es-EC" noProof="0" dirty="0" smtClean="0"/>
              <a:t>); qué extensión debe tener la cubierta de las copas (%). ¿Cuándo se llama árbol a un árbol? ¿Cuando mide</a:t>
            </a:r>
            <a:r>
              <a:rPr lang="es-EC" baseline="0" noProof="0" dirty="0" smtClean="0"/>
              <a:t> </a:t>
            </a:r>
            <a:r>
              <a:rPr lang="es-EC" noProof="0" dirty="0" smtClean="0"/>
              <a:t>&gt;0,5 m,</a:t>
            </a:r>
            <a:r>
              <a:rPr lang="es-EC" baseline="0" noProof="0" dirty="0" smtClean="0"/>
              <a:t> </a:t>
            </a:r>
            <a:r>
              <a:rPr lang="es-EC" noProof="0" dirty="0" smtClean="0"/>
              <a:t>cuando mide</a:t>
            </a:r>
            <a:r>
              <a:rPr lang="es-EC" baseline="0" noProof="0" dirty="0" smtClean="0"/>
              <a:t> </a:t>
            </a:r>
            <a:r>
              <a:rPr lang="es-EC" noProof="0" dirty="0" smtClean="0"/>
              <a:t>&gt;2 m o cuando puede alcanzar una altura de &gt;5 m?... Los países deben tomar decisiones sobre estos puntos y definir los umbrales.</a:t>
            </a:r>
          </a:p>
          <a:p>
            <a:pPr lvl="1">
              <a:buFont typeface="Arial" pitchFamily="34" charset="0"/>
              <a:buChar char="•"/>
            </a:pPr>
            <a:r>
              <a:rPr lang="es-EC" noProof="0" dirty="0" smtClean="0"/>
              <a:t> Si las plantaciones forestales se clasifican como agricultura, es importante aplicar esta misma clasificación de forma coherente en el tiempo, de modo tal que los incentivos no se relacionen simplemente con cambios en la definición. El Acuerdo de Cancún exige no utilizar las actividades de REDD+ para la conversión de bosques naturales. </a:t>
            </a:r>
          </a:p>
          <a:p>
            <a:pPr lvl="1">
              <a:buFont typeface="Arial" pitchFamily="34" charset="0"/>
              <a:buChar char="•"/>
            </a:pPr>
            <a:r>
              <a:rPr lang="es-EC" noProof="0" dirty="0" smtClean="0"/>
              <a:t> Es importante establecer una clase separada para</a:t>
            </a:r>
            <a:r>
              <a:rPr lang="es-EC" baseline="0" noProof="0" dirty="0" smtClean="0"/>
              <a:t> los </a:t>
            </a:r>
            <a:r>
              <a:rPr lang="es-EC" noProof="0" dirty="0" smtClean="0"/>
              <a:t>bosques naturales,</a:t>
            </a:r>
            <a:r>
              <a:rPr lang="es-EC" baseline="0" noProof="0" dirty="0" smtClean="0"/>
              <a:t> puesto que albergan gran </a:t>
            </a:r>
            <a:r>
              <a:rPr lang="es-EC" noProof="0" dirty="0" smtClean="0"/>
              <a:t>biodiversidad y son ecosistemas naturales que deben protegerse (una de las salvaguardias).</a:t>
            </a:r>
            <a:endParaRPr lang="es-EC"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29</a:t>
            </a:fld>
            <a:endParaRPr lang="es-ES" dirty="0"/>
          </a:p>
        </p:txBody>
      </p:sp>
    </p:spTree>
    <p:extLst>
      <p:ext uri="{BB962C8B-B14F-4D97-AF65-F5344CB8AC3E}">
        <p14:creationId xmlns:p14="http://schemas.microsoft.com/office/powerpoint/2010/main" val="203644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a:t>
            </a:fld>
            <a:endParaRPr lang="es-ES" dirty="0"/>
          </a:p>
        </p:txBody>
      </p:sp>
    </p:spTree>
    <p:extLst>
      <p:ext uri="{BB962C8B-B14F-4D97-AF65-F5344CB8AC3E}">
        <p14:creationId xmlns:p14="http://schemas.microsoft.com/office/powerpoint/2010/main" val="2046981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30</a:t>
            </a:fld>
            <a:endParaRPr lang="es-ES" dirty="0"/>
          </a:p>
        </p:txBody>
      </p:sp>
    </p:spTree>
    <p:extLst>
      <p:ext uri="{BB962C8B-B14F-4D97-AF65-F5344CB8AC3E}">
        <p14:creationId xmlns:p14="http://schemas.microsoft.com/office/powerpoint/2010/main" val="4172410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CL" noProof="0" dirty="0" smtClean="0"/>
              <a:t>El principio para estimar las emisiones de carbono causadas por la deforestación = datos de actividad (DA) x factor de emisión (FE). </a:t>
            </a:r>
            <a:r>
              <a:rPr lang="es-CL" sz="1200" noProof="0" dirty="0" smtClean="0"/>
              <a:t>Esta ecuación permite estimar las emisiones derivadas</a:t>
            </a:r>
            <a:r>
              <a:rPr lang="es-CL" sz="1200" baseline="0" noProof="0" dirty="0" smtClean="0"/>
              <a:t> </a:t>
            </a:r>
            <a:r>
              <a:rPr lang="es-CL" sz="1200" noProof="0" dirty="0" smtClean="0"/>
              <a:t>de la conversión de los bosques en otros usos de la tierra, a veces denominada </a:t>
            </a:r>
            <a:r>
              <a:rPr lang="es-CL" sz="1200" i="1" noProof="0" dirty="0" smtClean="0"/>
              <a:t>deforestación bruta</a:t>
            </a:r>
            <a:r>
              <a:rPr lang="es-CL" sz="1200" noProof="0" dirty="0" smtClean="0"/>
              <a:t>.</a:t>
            </a:r>
          </a:p>
          <a:p>
            <a:pPr marL="0" indent="0">
              <a:buFontTx/>
              <a:buNone/>
            </a:pPr>
            <a:endParaRPr lang="es-CL" baseline="0" noProof="0" dirty="0" smtClean="0"/>
          </a:p>
          <a:p>
            <a:pPr marL="171450" indent="-171450">
              <a:buFontTx/>
              <a:buChar char="-"/>
            </a:pPr>
            <a:r>
              <a:rPr lang="es-CL" i="1" baseline="0" noProof="0" dirty="0" smtClean="0"/>
              <a:t>Datos de actividad </a:t>
            </a:r>
            <a:r>
              <a:rPr lang="es-CL" noProof="0" dirty="0" smtClean="0"/>
              <a:t>significa la superficie de deforestación; </a:t>
            </a:r>
            <a:r>
              <a:rPr lang="es-CL" i="1" baseline="0" noProof="0" dirty="0" smtClean="0"/>
              <a:t>factor de emisión </a:t>
            </a:r>
            <a:r>
              <a:rPr lang="es-CL" noProof="0" dirty="0" smtClean="0"/>
              <a:t>es el cambio en las reservas de carbono por unidad de superficie (en este ejemplo,</a:t>
            </a:r>
            <a:r>
              <a:rPr lang="es-CL" baseline="0" noProof="0" dirty="0" smtClean="0"/>
              <a:t> </a:t>
            </a:r>
            <a:r>
              <a:rPr lang="es-CL" noProof="0" dirty="0" smtClean="0"/>
              <a:t>emisiones de carbono derivadas de la deforestación por 1 ha de superficie</a:t>
            </a:r>
            <a:r>
              <a:rPr lang="es-CL" baseline="0" noProof="0" dirty="0" smtClean="0"/>
              <a:t> </a:t>
            </a:r>
            <a:r>
              <a:rPr lang="es-CL" noProof="0" dirty="0" smtClean="0"/>
              <a:t>deforestada).</a:t>
            </a:r>
          </a:p>
          <a:p>
            <a:pPr marL="0" indent="0">
              <a:buFontTx/>
              <a:buNone/>
            </a:pPr>
            <a:endParaRPr lang="es-CL" baseline="0" noProof="0" dirty="0" smtClean="0"/>
          </a:p>
          <a:p>
            <a:pPr marL="171450" indent="-171450">
              <a:buFontTx/>
              <a:buChar char="-"/>
            </a:pPr>
            <a:r>
              <a:rPr lang="es-CL" noProof="0" dirty="0" smtClean="0"/>
              <a:t>Cada tipo de bosque tiene un factor de emisión diferente; por lo tanto, es importante efectuar una estratificación del bosque y </a:t>
            </a:r>
            <a:r>
              <a:rPr lang="es-CL" baseline="0" noProof="0" dirty="0" smtClean="0">
                <a:sym typeface="Wingdings" pitchFamily="2" charset="2"/>
              </a:rPr>
              <a:t>sumar todas las emisiones correspondientes a todos los tipos de bosques.</a:t>
            </a:r>
          </a:p>
          <a:p>
            <a:pPr marL="0" indent="0">
              <a:buFontTx/>
              <a:buNone/>
            </a:pPr>
            <a:endParaRPr lang="es-CL" baseline="0" noProof="0" dirty="0" smtClean="0">
              <a:sym typeface="Wingdings" pitchFamily="2" charset="2"/>
            </a:endParaRPr>
          </a:p>
          <a:p>
            <a:pPr marL="171450" indent="-171450">
              <a:buFontTx/>
              <a:buChar char="-"/>
            </a:pPr>
            <a:r>
              <a:rPr lang="es-CL" noProof="0" dirty="0" smtClean="0"/>
              <a:t>Datos necesarios para estimar las emisiones brutas de carbono:</a:t>
            </a:r>
          </a:p>
          <a:p>
            <a:pPr lvl="1">
              <a:buFont typeface="Arial" pitchFamily="34" charset="0"/>
              <a:buChar char="•"/>
            </a:pPr>
            <a:r>
              <a:rPr lang="es-CL" noProof="0" dirty="0" smtClean="0"/>
              <a:t> Datos de actividad</a:t>
            </a:r>
          </a:p>
          <a:p>
            <a:pPr lvl="1">
              <a:buFont typeface="Arial" pitchFamily="34" charset="0"/>
              <a:buChar char="•"/>
            </a:pPr>
            <a:r>
              <a:rPr lang="es-CL" noProof="0" dirty="0" smtClean="0"/>
              <a:t> Factores de emisión por tipo de bosque</a:t>
            </a:r>
          </a:p>
          <a:p>
            <a:pPr lvl="1">
              <a:buFont typeface="Arial" pitchFamily="34" charset="0"/>
              <a:buNone/>
            </a:pPr>
            <a:endParaRPr lang="es-CL" baseline="0" noProof="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CL" noProof="0" dirty="0" smtClean="0"/>
              <a:t>GFOI, DMO 2014.</a:t>
            </a:r>
            <a:endParaRPr lang="es-CL" sz="1200" u="sng"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noProof="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31</a:t>
            </a:fld>
            <a:endParaRPr lang="es-ES" dirty="0"/>
          </a:p>
        </p:txBody>
      </p:sp>
    </p:spTree>
    <p:extLst>
      <p:ext uri="{BB962C8B-B14F-4D97-AF65-F5344CB8AC3E}">
        <p14:creationId xmlns:p14="http://schemas.microsoft.com/office/powerpoint/2010/main" val="743043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_tradnl" noProof="0" dirty="0" smtClean="0"/>
              <a:t>El principio para estimar las emisiones de carbono causadas por la deforestación = datos de actividad (DA) x factor de emisión (FE). </a:t>
            </a:r>
            <a:r>
              <a:rPr lang="es-ES_tradnl" sz="1200" noProof="0" dirty="0" smtClean="0"/>
              <a:t>Esta ecuación permite estimar las emisiones derivadas</a:t>
            </a:r>
            <a:r>
              <a:rPr lang="es-ES_tradnl" sz="1200" baseline="0" noProof="0" dirty="0" smtClean="0"/>
              <a:t> </a:t>
            </a:r>
            <a:r>
              <a:rPr lang="es-ES_tradnl" sz="1200" noProof="0" dirty="0" smtClean="0"/>
              <a:t>de la conversión de los bosques en otros usos de la tierra, a veces denominada </a:t>
            </a:r>
            <a:r>
              <a:rPr lang="es-ES_tradnl" sz="1200" i="1" noProof="0" dirty="0" smtClean="0"/>
              <a:t>deforestación bruta.</a:t>
            </a:r>
          </a:p>
          <a:p>
            <a:pPr marL="0" indent="0">
              <a:buFontTx/>
              <a:buNone/>
            </a:pPr>
            <a:endParaRPr lang="es-ES_tradnl" baseline="0" noProof="0" dirty="0" smtClean="0"/>
          </a:p>
          <a:p>
            <a:pPr marL="171450" indent="-171450">
              <a:buFontTx/>
              <a:buChar char="-"/>
            </a:pPr>
            <a:r>
              <a:rPr lang="es-ES_tradnl" noProof="0" dirty="0" smtClean="0"/>
              <a:t>Datos de actividad significa la superficie de deforestación; factor de emisión es el cambio en las reservas de carbono por unidad de superficie (en este ejemplo: emisiones de carbono derivadas de la deforestación por 1 ha de superficie deforestada).</a:t>
            </a:r>
          </a:p>
          <a:p>
            <a:pPr marL="0" indent="0">
              <a:buFontTx/>
              <a:buNone/>
            </a:pPr>
            <a:endParaRPr lang="es-ES_tradnl" baseline="0" noProof="0" dirty="0" smtClean="0"/>
          </a:p>
          <a:p>
            <a:pPr marL="171450" indent="-171450">
              <a:buFontTx/>
              <a:buChar char="-"/>
            </a:pPr>
            <a:r>
              <a:rPr lang="es-ES_tradnl" noProof="0" dirty="0" smtClean="0"/>
              <a:t>Cada tipo de bosque tiene un factor de emisión diferente, por lo tanto, es importante efectuar una estratificación del bosque y </a:t>
            </a:r>
            <a:r>
              <a:rPr lang="es-ES_tradnl" baseline="0" noProof="0" dirty="0" smtClean="0">
                <a:sym typeface="Wingdings" pitchFamily="2" charset="2"/>
              </a:rPr>
              <a:t>sumar todas las emisiones correspondientes a todos los tipos de bosques.</a:t>
            </a:r>
          </a:p>
          <a:p>
            <a:pPr marL="0" indent="0">
              <a:buFontTx/>
              <a:buNone/>
            </a:pPr>
            <a:endParaRPr lang="es-ES_tradnl" baseline="0" noProof="0" dirty="0" smtClean="0">
              <a:sym typeface="Wingdings" pitchFamily="2" charset="2"/>
            </a:endParaRPr>
          </a:p>
          <a:p>
            <a:pPr marL="171450" indent="-171450">
              <a:buFontTx/>
              <a:buChar char="-"/>
            </a:pPr>
            <a:r>
              <a:rPr lang="es-ES_tradnl" noProof="0" dirty="0" smtClean="0"/>
              <a:t>Datos necesarios para estimar las emisiones brutas de carbono:</a:t>
            </a:r>
          </a:p>
          <a:p>
            <a:pPr lvl="1">
              <a:buFont typeface="Arial" pitchFamily="34" charset="0"/>
              <a:buChar char="•"/>
            </a:pPr>
            <a:r>
              <a:rPr lang="es-ES_tradnl" noProof="0" dirty="0" smtClean="0"/>
              <a:t> Datos de actividad</a:t>
            </a:r>
          </a:p>
          <a:p>
            <a:pPr lvl="1">
              <a:buFont typeface="Arial" pitchFamily="34" charset="0"/>
              <a:buChar char="•"/>
            </a:pPr>
            <a:r>
              <a:rPr lang="es-ES_tradnl" noProof="0" dirty="0" smtClean="0"/>
              <a:t> Factores de emisión por tipo de bosque</a:t>
            </a:r>
          </a:p>
          <a:p>
            <a:pPr lvl="1">
              <a:buFont typeface="Arial" pitchFamily="34" charset="0"/>
              <a:buNone/>
            </a:pPr>
            <a:endParaRPr lang="es-ES_tradnl" baseline="0" noProof="0" dirty="0" smtClean="0"/>
          </a:p>
          <a:p>
            <a:pPr marL="0" marR="0">
              <a:spcBef>
                <a:spcPts val="0"/>
              </a:spcBef>
              <a:spcAft>
                <a:spcPts val="0"/>
              </a:spcAft>
            </a:pPr>
            <a:r>
              <a:rPr lang="es-ES_tradnl" noProof="0" dirty="0" smtClean="0"/>
              <a:t>- GFOI, DMO 2014. </a:t>
            </a:r>
            <a:endParaRPr lang="es-ES_tradnl" sz="1200" u="sng"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noProof="0" dirty="0" smtClean="0"/>
          </a:p>
          <a:p>
            <a:endParaRPr lang="es-ES_tradnl"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32</a:t>
            </a:fld>
            <a:endParaRPr lang="es-ES" dirty="0"/>
          </a:p>
        </p:txBody>
      </p:sp>
    </p:spTree>
    <p:extLst>
      <p:ext uri="{BB962C8B-B14F-4D97-AF65-F5344CB8AC3E}">
        <p14:creationId xmlns:p14="http://schemas.microsoft.com/office/powerpoint/2010/main" val="2158489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171450" indent="-171450">
              <a:buFontTx/>
              <a:buChar char="-"/>
            </a:pPr>
            <a:r>
              <a:rPr lang="" noProof="0" dirty="0" smtClean="0"/>
              <a:t>El IPCC describe tres p</a:t>
            </a:r>
            <a:r>
              <a:rPr kumimoji="0" lang="" sz="1200" u="none" strike="noStrike" cap="none" normalizeH="0" baseline="0" noProof="0" dirty="0" smtClean="0">
                <a:ln>
                  <a:noFill/>
                </a:ln>
                <a:effectLst/>
              </a:rPr>
              <a:t>rocedimientos </a:t>
            </a:r>
            <a:r>
              <a:rPr lang="" noProof="0" dirty="0" smtClean="0"/>
              <a:t>para estimar los datos de actividad, en escala creciente de exactitud y precisión.</a:t>
            </a:r>
            <a:br>
              <a:rPr lang="" noProof="0" dirty="0" smtClean="0"/>
            </a:br>
            <a:endParaRPr lang="" baseline="0" noProof="0" dirty="0" smtClean="0"/>
          </a:p>
          <a:p>
            <a:pPr marL="171450" indent="-171450">
              <a:buFontTx/>
              <a:buChar char="-"/>
            </a:pPr>
            <a:r>
              <a:rPr kumimoji="0" lang="" sz="1200" u="none" strike="noStrike" cap="none" normalizeH="0" baseline="0" noProof="0" dirty="0" smtClean="0">
                <a:ln>
                  <a:noFill/>
                </a:ln>
                <a:effectLst/>
              </a:rPr>
              <a:t>Procedimiento </a:t>
            </a:r>
            <a:r>
              <a:rPr lang="" noProof="0" dirty="0" smtClean="0"/>
              <a:t>1:</a:t>
            </a:r>
          </a:p>
          <a:p>
            <a:pPr lvl="1">
              <a:buFont typeface="Arial" pitchFamily="34" charset="0"/>
              <a:buChar char="•"/>
            </a:pPr>
            <a:r>
              <a:rPr lang="" noProof="0" dirty="0" smtClean="0"/>
              <a:t> Identifica la superficie total correspondiente</a:t>
            </a:r>
            <a:r>
              <a:rPr lang="" baseline="0" noProof="0" dirty="0" smtClean="0"/>
              <a:t> a </a:t>
            </a:r>
            <a:r>
              <a:rPr lang="" noProof="0" dirty="0" smtClean="0"/>
              <a:t>cada categoría de uso de la tierra.</a:t>
            </a:r>
          </a:p>
          <a:p>
            <a:pPr lvl="1">
              <a:buFont typeface="Arial" pitchFamily="34" charset="0"/>
              <a:buChar char="•"/>
            </a:pPr>
            <a:r>
              <a:rPr lang="" noProof="0" dirty="0" smtClean="0"/>
              <a:t> Utiliza datos de estadísticas no espaciales del país.</a:t>
            </a:r>
          </a:p>
          <a:p>
            <a:pPr lvl="1">
              <a:buFont typeface="Arial" pitchFamily="34" charset="0"/>
              <a:buChar char="•"/>
            </a:pPr>
            <a:r>
              <a:rPr lang="" noProof="0" dirty="0" smtClean="0"/>
              <a:t> No proporciona información sobre la naturaleza y la superficie de las conversiones entre las categorías de uso de la tierra, es decir, proporciona solo cambios de superficie “netos”.</a:t>
            </a:r>
          </a:p>
          <a:p>
            <a:pPr marL="171450" lvl="0" indent="-171450">
              <a:buFontTx/>
              <a:buChar char="-"/>
            </a:pPr>
            <a:r>
              <a:rPr kumimoji="0" lang="" sz="1200" u="none" strike="noStrike" cap="none" normalizeH="0" baseline="0" noProof="0" dirty="0" smtClean="0">
                <a:ln>
                  <a:noFill/>
                </a:ln>
                <a:effectLst/>
              </a:rPr>
              <a:t>Procedimiento </a:t>
            </a:r>
            <a:r>
              <a:rPr lang="" noProof="0" dirty="0" smtClean="0"/>
              <a:t>2: </a:t>
            </a:r>
          </a:p>
          <a:p>
            <a:pPr lvl="1">
              <a:buFont typeface="Arial" pitchFamily="34" charset="0"/>
              <a:buChar char="•"/>
            </a:pPr>
            <a:r>
              <a:rPr lang="" noProof="0" dirty="0" smtClean="0"/>
              <a:t> Rastrea las conversiones del uso de la tierra entre categorías.</a:t>
            </a:r>
          </a:p>
          <a:p>
            <a:pPr lvl="1">
              <a:buFont typeface="Arial" pitchFamily="34" charset="0"/>
              <a:buChar char="•"/>
            </a:pPr>
            <a:r>
              <a:rPr lang="" noProof="0" dirty="0" smtClean="0"/>
              <a:t> Utiliza información sobre conversión del uso de la tierra no espacialmente explícita.</a:t>
            </a:r>
          </a:p>
          <a:p>
            <a:pPr lvl="1">
              <a:buFont typeface="Arial" pitchFamily="34" charset="0"/>
              <a:buChar char="•"/>
            </a:pPr>
            <a:r>
              <a:rPr lang="" noProof="0" dirty="0" smtClean="0"/>
              <a:t> Muestra cambios entre categorías.</a:t>
            </a:r>
          </a:p>
          <a:p>
            <a:pPr marL="171450" lvl="0" indent="-171450">
              <a:buFontTx/>
              <a:buChar char="-"/>
            </a:pPr>
            <a:r>
              <a:rPr kumimoji="0" lang="" sz="1200" u="none" strike="noStrike" cap="none" normalizeH="0" baseline="0" noProof="0" dirty="0" smtClean="0">
                <a:ln>
                  <a:noFill/>
                </a:ln>
                <a:effectLst/>
              </a:rPr>
              <a:t>Procedimiento </a:t>
            </a:r>
            <a:r>
              <a:rPr lang="" noProof="0" dirty="0" smtClean="0"/>
              <a:t>3:</a:t>
            </a:r>
          </a:p>
          <a:p>
            <a:pPr lvl="1">
              <a:buFont typeface="Arial" pitchFamily="34" charset="0"/>
              <a:buChar char="•"/>
            </a:pPr>
            <a:r>
              <a:rPr lang="" noProof="0" dirty="0" smtClean="0"/>
              <a:t> Rastrea las conversiones de uso de la tierra entre las categorías y dentro de estas.</a:t>
            </a:r>
          </a:p>
          <a:p>
            <a:pPr lvl="1">
              <a:buFont typeface="Arial" pitchFamily="34" charset="0"/>
              <a:buChar char="•"/>
            </a:pPr>
            <a:r>
              <a:rPr lang="" noProof="0" dirty="0" smtClean="0"/>
              <a:t> Utiliza información sobre conversión del uso de la tierra espacialmente explícita (obtenida a partir de técnicas de muestreo o de mapeo completo).</a:t>
            </a:r>
          </a:p>
          <a:p>
            <a:pPr lvl="1">
              <a:buFont typeface="Arial" pitchFamily="34" charset="0"/>
              <a:buChar char="•"/>
            </a:pPr>
            <a:r>
              <a:rPr lang="" noProof="0" dirty="0" smtClean="0"/>
              <a:t> Muestra cambios entre categorías y dentro de estas.</a:t>
            </a:r>
          </a:p>
          <a:p>
            <a:pPr lvl="1">
              <a:buFont typeface="Arial" pitchFamily="34" charset="0"/>
              <a:buChar char="•"/>
            </a:pPr>
            <a:endParaRPr lang="" b="1" baseline="0" noProof="0" dirty="0" smtClean="0">
              <a:effectLst>
                <a:outerShdw blurRad="38100" dist="38100" dir="2700000" algn="tl">
                  <a:srgbClr val="000000">
                    <a:alpha val="43137"/>
                  </a:srgbClr>
                </a:outerShdw>
              </a:effectLst>
            </a:endParaRPr>
          </a:p>
          <a:p>
            <a:pPr marL="171450" lvl="0" indent="-171450">
              <a:buFontTx/>
              <a:buChar char="-"/>
            </a:pPr>
            <a:r>
              <a:rPr lang="" b="0" u="none" noProof="0" dirty="0" smtClean="0">
                <a:effectLst/>
              </a:rPr>
              <a:t>Para implementar la REDD+, es necesario</a:t>
            </a:r>
            <a:r>
              <a:rPr lang="" b="0" u="none" baseline="0" noProof="0" dirty="0" smtClean="0">
                <a:effectLst/>
              </a:rPr>
              <a:t> que </a:t>
            </a:r>
            <a:r>
              <a:rPr lang="" b="0" u="none" noProof="0" dirty="0" smtClean="0">
                <a:effectLst/>
              </a:rPr>
              <a:t>los cambios de uso de la tierra sean identificables y rastreables, por lo que es probable que se utilice el Procedimiento 3 o el 2 con información adicional sobre la dinámica del uso de la tierra.</a:t>
            </a:r>
          </a:p>
          <a:p>
            <a:pPr marL="0" lvl="0" indent="0">
              <a:buFontTx/>
              <a:buNone/>
            </a:pPr>
            <a:endParaRPr lang="" baseline="0" noProof="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 noProof="0" dirty="0" smtClean="0"/>
              <a:t>En el Procedimiento 3, la información espacialmente explicita se genera a partir de los datos de detección remota. Para trazar un mapa del cambio, pueden utilizarse técnicas de muestreo o de mapeo completo.</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33</a:t>
            </a:fld>
            <a:endParaRPr lang="es-ES" dirty="0"/>
          </a:p>
        </p:txBody>
      </p:sp>
    </p:spTree>
    <p:extLst>
      <p:ext uri="{BB962C8B-B14F-4D97-AF65-F5344CB8AC3E}">
        <p14:creationId xmlns:p14="http://schemas.microsoft.com/office/powerpoint/2010/main" val="3757984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DO" noProof="0" dirty="0" smtClean="0"/>
              <a:t>Es necesario definir y medir la biomasa vegetal a fin de estimar los factores de emisión para los diferentes tipos de bosque.</a:t>
            </a:r>
          </a:p>
          <a:p>
            <a:pPr marL="0" indent="0">
              <a:buFontTx/>
              <a:buNone/>
            </a:pPr>
            <a:endParaRPr lang="es-DO" baseline="0" noProof="0" dirty="0" smtClean="0"/>
          </a:p>
          <a:p>
            <a:pPr marL="171450" indent="-171450">
              <a:buFontTx/>
              <a:buChar char="-"/>
            </a:pPr>
            <a:r>
              <a:rPr lang="es-DO" noProof="0" dirty="0" smtClean="0"/>
              <a:t>En el m</a:t>
            </a:r>
            <a:r>
              <a:rPr lang="es-DO" altLang="zh-TW" sz="1200" baseline="0" noProof="0" dirty="0" smtClean="0">
                <a:solidFill>
                  <a:schemeClr val="bg2"/>
                </a:solidFill>
              </a:rPr>
              <a:t>ódulo 2.3 se explica cómo estimar </a:t>
            </a:r>
            <a:r>
              <a:rPr lang="es-DO" sz="1200" noProof="0" dirty="0" smtClean="0"/>
              <a:t>los factores de emisión para el cambio de la cubierta forestal.</a:t>
            </a:r>
            <a:endParaRPr lang="es-DO" altLang="zh-TW" sz="1200" noProof="0" dirty="0" smtClean="0">
              <a:solidFill>
                <a:schemeClr val="bg2"/>
              </a:solidFill>
              <a:ea typeface="PMingLiU" pitchFamily="18" charset="-120"/>
            </a:endParaRPr>
          </a:p>
          <a:p>
            <a:pPr>
              <a:buFont typeface="Arial" pitchFamily="34" charset="0"/>
              <a:buNone/>
            </a:pPr>
            <a:endParaRPr lang="es-DO"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34</a:t>
            </a:fld>
            <a:endParaRPr lang="es-ES" dirty="0"/>
          </a:p>
        </p:txBody>
      </p:sp>
    </p:spTree>
    <p:extLst>
      <p:ext uri="{BB962C8B-B14F-4D97-AF65-F5344CB8AC3E}">
        <p14:creationId xmlns:p14="http://schemas.microsoft.com/office/powerpoint/2010/main" val="310274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s-DO" sz="1000" kern="1200" baseline="0" noProof="0" dirty="0" smtClean="0">
                <a:solidFill>
                  <a:schemeClr val="tx1"/>
                </a:solidFill>
                <a:latin typeface="+mn-lt"/>
              </a:rPr>
              <a:t>Es necesario efectuar la estratificación en diferentes tipos de bosques con distintas densidades de C para estimar los factores de emisión correspondientes a cada tipo y calcular las emisiones de carbono por separado para cada uno de ellos (DA x FE).</a:t>
            </a:r>
          </a:p>
          <a:p>
            <a:pPr marL="0" marR="0" indent="0" algn="l" defTabSz="914400" rtl="0" eaLnBrk="1" fontAlgn="auto" latinLnBrk="0" hangingPunct="1">
              <a:lnSpc>
                <a:spcPct val="100000"/>
              </a:lnSpc>
              <a:spcBef>
                <a:spcPts val="0"/>
              </a:spcBef>
              <a:spcAft>
                <a:spcPts val="0"/>
              </a:spcAft>
              <a:buClrTx/>
              <a:buSzTx/>
              <a:buFontTx/>
              <a:buNone/>
              <a:tabLst/>
              <a:defRPr/>
            </a:pPr>
            <a:endParaRPr lang="es-DO" sz="1000" kern="1200" baseline="0" noProof="0" dirty="0" smtClean="0">
              <a:solidFill>
                <a:schemeClr val="tx1"/>
              </a:solidFill>
              <a:latin typeface="+mn-lt"/>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DO" sz="1000" kern="1200" baseline="0" noProof="0" dirty="0" smtClean="0">
                <a:solidFill>
                  <a:schemeClr val="tx1"/>
                </a:solidFill>
                <a:latin typeface="+mn-lt"/>
              </a:rPr>
              <a:t>En cada estrato, es necesario calcular las emisiones de C correspondientes a cinco depósitos de carbono diferentes, siguiendo las orientaciones y las directrices del IPCC. Las técnicas y mediciones para hacerlo se explican en los módulos 2.3 y 2.5.</a:t>
            </a:r>
            <a:endParaRPr lang="es-DO"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35</a:t>
            </a:fld>
            <a:endParaRPr lang="es-ES" dirty="0"/>
          </a:p>
        </p:txBody>
      </p:sp>
    </p:spTree>
    <p:extLst>
      <p:ext uri="{BB962C8B-B14F-4D97-AF65-F5344CB8AC3E}">
        <p14:creationId xmlns:p14="http://schemas.microsoft.com/office/powerpoint/2010/main" val="2270852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PY" noProof="0" dirty="0" smtClean="0"/>
              <a:t>Para estimar los factores de emisión, pueden utilizarse tres niveles, en</a:t>
            </a:r>
            <a:r>
              <a:rPr lang="es-PY" baseline="0" noProof="0" dirty="0" smtClean="0"/>
              <a:t> escala creciente de </a:t>
            </a:r>
            <a:r>
              <a:rPr lang="es-PY" noProof="0" dirty="0" smtClean="0"/>
              <a:t>exactitud y precisión. Pero esto también supone mayor complejidad y mayores</a:t>
            </a:r>
            <a:r>
              <a:rPr lang="es-PY" baseline="0" noProof="0" dirty="0" smtClean="0"/>
              <a:t> </a:t>
            </a:r>
            <a:r>
              <a:rPr lang="es-PY" noProof="0" dirty="0" smtClean="0"/>
              <a:t>costos de</a:t>
            </a:r>
            <a:r>
              <a:rPr lang="es-PY" baseline="0" noProof="0" dirty="0" smtClean="0"/>
              <a:t> seguimiento</a:t>
            </a:r>
            <a:r>
              <a:rPr lang="es-PY" noProof="0" dirty="0" smtClean="0"/>
              <a:t>.</a:t>
            </a:r>
          </a:p>
          <a:p>
            <a:pPr marL="0" indent="0">
              <a:buFontTx/>
              <a:buNone/>
            </a:pPr>
            <a:endParaRPr lang="es-PY" noProof="0" dirty="0" smtClean="0"/>
          </a:p>
          <a:p>
            <a:pPr marL="171450" indent="-171450">
              <a:buFontTx/>
              <a:buChar char="-"/>
            </a:pPr>
            <a:r>
              <a:rPr lang="es-PY" noProof="0" dirty="0" smtClean="0"/>
              <a:t>Nivel 1: Básico</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PY" sz="1200" b="0" i="0" u="none" strike="noStrike" kern="1200" baseline="0" noProof="0" dirty="0" smtClean="0">
                <a:solidFill>
                  <a:schemeClr val="tx1"/>
                </a:solidFill>
                <a:latin typeface="+mn-lt"/>
              </a:rPr>
              <a:t>Utiliza los factores de emisión por defecto proporcionados por el IPCC. El IPCC incluye seis clases para cada área continental a fin de abarcar las diferencias en elevación y zona climática general; se indican los valores por defecto para todos los depósitos de carbono basados en la vegetación.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PY" noProof="0" dirty="0" smtClean="0"/>
              <a:t>Nivel 2: Intermedio</a:t>
            </a:r>
          </a:p>
          <a:p>
            <a:pPr marL="628650" lvl="1" indent="-171450">
              <a:buFont typeface="Arial" pitchFamily="34" charset="0"/>
              <a:buChar char="•"/>
            </a:pPr>
            <a:r>
              <a:rPr lang="es-PY" sz="1200" kern="1200" noProof="0" dirty="0" smtClean="0">
                <a:solidFill>
                  <a:schemeClr val="tx1"/>
                </a:solidFill>
                <a:effectLst/>
                <a:latin typeface="+mn-lt"/>
              </a:rPr>
              <a:t>Los factores de emisión definidos por el país se utilizan para las actividades o los usos de la tierra más importantes: v</a:t>
            </a:r>
            <a:r>
              <a:rPr lang="es-PY" sz="1200" b="0" i="0" u="none" strike="noStrike" kern="1200" baseline="0" noProof="0" dirty="0" smtClean="0">
                <a:solidFill>
                  <a:schemeClr val="tx1"/>
                </a:solidFill>
                <a:latin typeface="+mn-lt"/>
              </a:rPr>
              <a:t>olumen forestal o valores de la biomasa extraídos de inventarios forestales existentes o de estudios ecológicos. Para todos los demás usos de la tierra o actividades, pueden utilizarse las mismas metodologías que en el nivel 1.</a:t>
            </a:r>
          </a:p>
          <a:p>
            <a:pPr marL="171450" indent="-171450">
              <a:buFontTx/>
              <a:buChar char="-"/>
            </a:pPr>
            <a:r>
              <a:rPr lang="es-PY" noProof="0" dirty="0" smtClean="0"/>
              <a:t>Nivel 3: Más exigente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PY" sz="1200" b="0" i="0" u="none" strike="noStrike" kern="1200" baseline="0" noProof="0" dirty="0" smtClean="0">
                <a:solidFill>
                  <a:schemeClr val="tx1"/>
                </a:solidFill>
                <a:latin typeface="+mn-lt"/>
              </a:rPr>
              <a:t>Mediciones repetidas de árboles de parcelas o modelos de procesos calibrados, adaptados en función de las circunstancias nacionales. Se pueden utilizar datos por defecto para otros depósitos estratificados por regiones dentro del país y por tipos de bosque, o estimaciones de los modelos de procesos.</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PY" sz="1200" b="0" i="0" u="none" strike="noStrike" kern="1200" baseline="0" noProof="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PY" b="0" i="0" u="none" strike="noStrike" kern="1200" baseline="0" noProof="0" dirty="0" smtClean="0">
                <a:solidFill>
                  <a:schemeClr val="tx1"/>
                </a:solidFill>
                <a:latin typeface="+mn-lt"/>
              </a:rPr>
              <a:t>Para obtener más información sobre los niveles, consulte el módulo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Y" noProof="0" dirty="0" smtClean="0"/>
          </a:p>
          <a:p>
            <a:pPr marL="0" indent="0">
              <a:buFont typeface="Arial" pitchFamily="34" charset="0"/>
              <a:buNone/>
            </a:pPr>
            <a:endParaRPr lang="es-PY"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36</a:t>
            </a:fld>
            <a:endParaRPr lang="es-ES" dirty="0"/>
          </a:p>
        </p:txBody>
      </p:sp>
    </p:spTree>
    <p:extLst>
      <p:ext uri="{BB962C8B-B14F-4D97-AF65-F5344CB8AC3E}">
        <p14:creationId xmlns:p14="http://schemas.microsoft.com/office/powerpoint/2010/main" val="131966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DO" noProof="0" dirty="0" smtClean="0"/>
              <a:t>El IPCC define dos métodos diferentes para calcular el cambio de las</a:t>
            </a:r>
            <a:r>
              <a:rPr lang="es-DO" baseline="0" noProof="0" dirty="0" smtClean="0"/>
              <a:t> existencias </a:t>
            </a:r>
            <a:r>
              <a:rPr lang="es-DO" noProof="0" dirty="0" smtClean="0"/>
              <a:t>totales de carbono en una área:</a:t>
            </a:r>
          </a:p>
          <a:p>
            <a:pPr marL="628650" lvl="1" indent="-171450">
              <a:buFont typeface="Arial" pitchFamily="34" charset="0"/>
              <a:buChar char="•"/>
            </a:pPr>
            <a:r>
              <a:rPr lang="es-DO" noProof="0" dirty="0" smtClean="0"/>
              <a:t>Método de cambio de existencias:</a:t>
            </a:r>
            <a:br>
              <a:rPr lang="es-DO" noProof="0" dirty="0" smtClean="0"/>
            </a:br>
            <a:r>
              <a:rPr lang="es-DO" sz="1200" b="0" i="0" u="none" strike="noStrike" kern="1200" baseline="0" noProof="0" dirty="0" smtClean="0">
                <a:solidFill>
                  <a:schemeClr val="tx1"/>
                </a:solidFill>
                <a:latin typeface="+mn-lt"/>
              </a:rPr>
              <a:t>En este método </a:t>
            </a:r>
            <a:r>
              <a:rPr lang="es-DO" noProof="0" dirty="0" smtClean="0"/>
              <a:t>se </a:t>
            </a:r>
            <a:r>
              <a:rPr lang="es-DO" sz="1200" b="0" i="0" u="none" strike="noStrike" kern="1200" baseline="0" noProof="0" dirty="0" smtClean="0">
                <a:solidFill>
                  <a:schemeClr val="tx1"/>
                </a:solidFill>
                <a:latin typeface="+mn-lt"/>
              </a:rPr>
              <a:t>estima la diferencia en las </a:t>
            </a:r>
            <a:r>
              <a:rPr lang="es-DO" noProof="0" dirty="0" smtClean="0"/>
              <a:t>existencias </a:t>
            </a:r>
            <a:r>
              <a:rPr lang="es-DO" sz="1200" b="0" i="0" u="none" strike="noStrike" kern="1200" baseline="0" noProof="0" dirty="0" smtClean="0">
                <a:solidFill>
                  <a:schemeClr val="tx1"/>
                </a:solidFill>
                <a:latin typeface="+mn-lt"/>
              </a:rPr>
              <a:t>de carbono de un depósito específico en dos momentos distintos. Este método puede utilizarse cuando las </a:t>
            </a:r>
            <a:r>
              <a:rPr lang="es-DO" noProof="0" dirty="0" smtClean="0"/>
              <a:t>existencias </a:t>
            </a:r>
            <a:r>
              <a:rPr lang="es-DO" sz="1200" b="0" i="0" u="none" strike="noStrike" kern="1200" baseline="0" noProof="0" dirty="0" smtClean="0">
                <a:solidFill>
                  <a:schemeClr val="tx1"/>
                </a:solidFill>
                <a:latin typeface="+mn-lt"/>
              </a:rPr>
              <a:t>de carbono de los depósitos pertinentes se han medido y estimado a lo largo del tiempo, como en los inventarios forestales nacionales. </a:t>
            </a:r>
            <a:r>
              <a:rPr lang="es-DO" noProof="0" dirty="0" smtClean="0"/>
              <a:t/>
            </a:r>
            <a:br>
              <a:rPr lang="es-DO" noProof="0" dirty="0" smtClean="0"/>
            </a:br>
            <a:endParaRPr lang="es-DO" baseline="0" noProof="0" dirty="0" smtClean="0"/>
          </a:p>
          <a:p>
            <a:pPr marL="628650" lvl="1" indent="-171450">
              <a:buFont typeface="Arial" pitchFamily="34" charset="0"/>
              <a:buChar char="•"/>
            </a:pPr>
            <a:r>
              <a:rPr lang="es-DO" noProof="0" dirty="0" smtClean="0"/>
              <a:t>Método de pérdidas y ganancias</a:t>
            </a:r>
            <a:br>
              <a:rPr lang="es-DO" noProof="0" dirty="0" smtClean="0"/>
            </a:br>
            <a:r>
              <a:rPr lang="es-DO" sz="1200" b="0" i="0" u="none" strike="noStrike" kern="1200" baseline="0" noProof="0" dirty="0" smtClean="0">
                <a:solidFill>
                  <a:schemeClr val="tx1"/>
                </a:solidFill>
                <a:latin typeface="+mn-lt"/>
              </a:rPr>
              <a:t>En este método</a:t>
            </a:r>
            <a:r>
              <a:rPr lang="es-DO" noProof="0" dirty="0" smtClean="0"/>
              <a:t> se </a:t>
            </a:r>
            <a:r>
              <a:rPr lang="es-DO" sz="1200" b="0" i="0" u="none" strike="noStrike" kern="1200" baseline="0" noProof="0" dirty="0" smtClean="0">
                <a:solidFill>
                  <a:schemeClr val="tx1"/>
                </a:solidFill>
                <a:latin typeface="+mn-lt"/>
              </a:rPr>
              <a:t>estima el saldo neto de los agregados y las absorciones de un depósito de carbono. En el depósito de biomasa viva, las ganancias son producto del crecimiento de la vegetación, mientras que en los otros, solo surgen a partir de la transferencia de carbono proveniente de otro depósito (p. ej., transferencia de un depósito de biomasa a uno de materia orgánica muerta debido a alguna perturbación). Las pérdidas surgen de la transferencia de carbono a otro depósito y de las emisiones causadas por la recolección, la descomposición o la quema. Este tipo de método se utiliza cuando se dispone de datos anuales como las tasas de crecimiento de la biomasa y la recolección de madera.</a:t>
            </a:r>
          </a:p>
        </p:txBody>
      </p:sp>
      <p:sp>
        <p:nvSpPr>
          <p:cNvPr id="4" name="Slide Number Placeholder 3"/>
          <p:cNvSpPr>
            <a:spLocks noGrp="1"/>
          </p:cNvSpPr>
          <p:nvPr>
            <p:ph type="sldNum" sz="quarter" idx="10"/>
          </p:nvPr>
        </p:nvSpPr>
        <p:spPr/>
        <p:txBody>
          <a:bodyPr/>
          <a:lstStyle/>
          <a:p>
            <a:fld id="{02599C58-F26E-484C-B158-D7CF572B4912}" type="slidenum">
              <a:rPr lang="en-GB" smtClean="0"/>
              <a:pPr/>
              <a:t>37</a:t>
            </a:fld>
            <a:endParaRPr lang="es-ES" dirty="0"/>
          </a:p>
        </p:txBody>
      </p:sp>
    </p:spTree>
    <p:extLst>
      <p:ext uri="{BB962C8B-B14F-4D97-AF65-F5344CB8AC3E}">
        <p14:creationId xmlns:p14="http://schemas.microsoft.com/office/powerpoint/2010/main" val="1783647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BO" sz="1200" b="0" i="0" u="none" strike="noStrike" kern="1200" baseline="0" noProof="0" dirty="0" smtClean="0">
                <a:solidFill>
                  <a:schemeClr val="tx1"/>
                </a:solidFill>
                <a:latin typeface="+mn-lt"/>
              </a:rPr>
              <a:t>La deforestación y la degradación de los bosques involucran transferencias significativas de carbono entre los depósitos.</a:t>
            </a:r>
            <a:endParaRPr lang="es-BO" noProof="0" dirty="0" smtClean="0"/>
          </a:p>
          <a:p>
            <a:pPr marL="0" indent="0">
              <a:buFontTx/>
              <a:buNone/>
            </a:pPr>
            <a:endParaRPr lang="es-BO" noProof="0" dirty="0" smtClean="0"/>
          </a:p>
          <a:p>
            <a:pPr marL="171450" indent="-171450">
              <a:buFontTx/>
              <a:buChar char="-"/>
            </a:pPr>
            <a:r>
              <a:rPr lang="es-BO" noProof="0" dirty="0" smtClean="0"/>
              <a:t>Esta figura muestra los flujos y transferencias de C entre los diferentes depósitos de C y la atmósfera.</a:t>
            </a:r>
          </a:p>
          <a:p>
            <a:pPr marL="0" indent="0">
              <a:buFontTx/>
              <a:buNone/>
            </a:pPr>
            <a:endParaRPr lang="es-BO" baseline="0" noProof="0" dirty="0" smtClean="0"/>
          </a:p>
          <a:p>
            <a:pPr marL="171450" indent="-171450">
              <a:buFontTx/>
              <a:buChar char="-"/>
            </a:pPr>
            <a:r>
              <a:rPr lang="es-BO" noProof="0" dirty="0" smtClean="0"/>
              <a:t>El método de pérdidas y ganancias puede utilizarse para estimar los cambios en los depósitos; en los niveles</a:t>
            </a:r>
            <a:r>
              <a:rPr lang="es-BO" baseline="0" noProof="0" dirty="0" smtClean="0"/>
              <a:t> más altos, </a:t>
            </a:r>
            <a:r>
              <a:rPr lang="es-BO" noProof="0" dirty="0" smtClean="0"/>
              <a:t>puede utilizarse el método de cambio de existencias o los modelos de procesos.</a:t>
            </a:r>
            <a:endParaRPr lang="es-BO"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38</a:t>
            </a:fld>
            <a:endParaRPr lang="es-ES" dirty="0"/>
          </a:p>
        </p:txBody>
      </p:sp>
    </p:spTree>
    <p:extLst>
      <p:ext uri="{BB962C8B-B14F-4D97-AF65-F5344CB8AC3E}">
        <p14:creationId xmlns:p14="http://schemas.microsoft.com/office/powerpoint/2010/main" val="1100926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PY" sz="1200" b="0" i="0" u="none" strike="noStrike" kern="1200" baseline="0" noProof="0" dirty="0" smtClean="0">
                <a:solidFill>
                  <a:schemeClr val="tx1"/>
                </a:solidFill>
                <a:latin typeface="+mn-lt"/>
              </a:rPr>
              <a:t>Los impactos inmediatos en las existencias de carbono de cada estrato forestal, provocados por la conversión de la tierra, pueden resumirse en una matriz que describe la retención, las transferencias y la liberación de carbono de los depósitos debido a la conversión en el uso original de la tierra.</a:t>
            </a:r>
          </a:p>
          <a:p>
            <a:pPr marL="0" indent="0">
              <a:buFontTx/>
              <a:buNone/>
            </a:pPr>
            <a:endParaRPr lang="es-PY" sz="1200" b="0" i="0" u="none" strike="noStrike" kern="1200" baseline="0" noProof="0" dirty="0" smtClean="0">
              <a:solidFill>
                <a:schemeClr val="tx1"/>
              </a:solidFill>
              <a:latin typeface="+mn-lt"/>
              <a:ea typeface="+mn-ea"/>
              <a:cs typeface="+mn-cs"/>
            </a:endParaRPr>
          </a:p>
          <a:p>
            <a:pPr marL="171450" indent="-171450">
              <a:buFontTx/>
              <a:buChar char="-"/>
            </a:pPr>
            <a:r>
              <a:rPr lang="es-PY" sz="1200" b="0" i="0" u="none" strike="noStrike" kern="1200" baseline="0" noProof="0" dirty="0" smtClean="0">
                <a:solidFill>
                  <a:schemeClr val="tx1"/>
                </a:solidFill>
                <a:latin typeface="+mn-lt"/>
              </a:rPr>
              <a:t>Este enfoque ayuda a garantizar la coherencia de la estimación en los depósitos de carbono.</a:t>
            </a:r>
            <a:r>
              <a:rPr lang="es-PY" noProof="0" dirty="0" smtClean="0"/>
              <a:t/>
            </a:r>
            <a:br>
              <a:rPr lang="es-PY" noProof="0" dirty="0" smtClean="0"/>
            </a:br>
            <a:r>
              <a:rPr lang="es-PY" noProof="0" dirty="0" smtClean="0"/>
              <a:t/>
            </a:r>
            <a:br>
              <a:rPr lang="es-PY" noProof="0" dirty="0" smtClean="0"/>
            </a:br>
            <a:endParaRPr lang="es-PY"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39</a:t>
            </a:fld>
            <a:endParaRPr lang="es-ES" dirty="0"/>
          </a:p>
        </p:txBody>
      </p:sp>
    </p:spTree>
    <p:extLst>
      <p:ext uri="{BB962C8B-B14F-4D97-AF65-F5344CB8AC3E}">
        <p14:creationId xmlns:p14="http://schemas.microsoft.com/office/powerpoint/2010/main" val="158262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a:t>
            </a:fld>
            <a:endParaRPr lang="es-ES" dirty="0"/>
          </a:p>
        </p:txBody>
      </p:sp>
    </p:spTree>
    <p:extLst>
      <p:ext uri="{BB962C8B-B14F-4D97-AF65-F5344CB8AC3E}">
        <p14:creationId xmlns:p14="http://schemas.microsoft.com/office/powerpoint/2010/main" val="3082832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40</a:t>
            </a:fld>
            <a:endParaRPr lang="es-ES" dirty="0"/>
          </a:p>
        </p:txBody>
      </p:sp>
    </p:spTree>
    <p:extLst>
      <p:ext uri="{BB962C8B-B14F-4D97-AF65-F5344CB8AC3E}">
        <p14:creationId xmlns:p14="http://schemas.microsoft.com/office/powerpoint/2010/main" val="1267294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41</a:t>
            </a:fld>
            <a:endParaRPr lang="es-ES" dirty="0"/>
          </a:p>
        </p:txBody>
      </p:sp>
    </p:spTree>
    <p:extLst>
      <p:ext uri="{BB962C8B-B14F-4D97-AF65-F5344CB8AC3E}">
        <p14:creationId xmlns:p14="http://schemas.microsoft.com/office/powerpoint/2010/main" val="322405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42</a:t>
            </a:fld>
            <a:endParaRPr lang="es-ES" dirty="0"/>
          </a:p>
        </p:txBody>
      </p:sp>
    </p:spTree>
    <p:extLst>
      <p:ext uri="{BB962C8B-B14F-4D97-AF65-F5344CB8AC3E}">
        <p14:creationId xmlns:p14="http://schemas.microsoft.com/office/powerpoint/2010/main" val="2337149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43</a:t>
            </a:fld>
            <a:endParaRPr lang="es-ES" dirty="0"/>
          </a:p>
        </p:txBody>
      </p:sp>
    </p:spTree>
    <p:extLst>
      <p:ext uri="{BB962C8B-B14F-4D97-AF65-F5344CB8AC3E}">
        <p14:creationId xmlns:p14="http://schemas.microsoft.com/office/powerpoint/2010/main" val="1957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noProof="0" dirty="0" smtClean="0"/>
              <a:t>Esta conferencia comenzará con una introducción sobre los principios del mecanismo de REDD+ de la CMNUCC.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noProof="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noProof="0" dirty="0" smtClean="0"/>
              <a:t>Se describen el contexto y los requisitos de la CMNUCC para medir, notificar y verificar (MNV) las actividades de REDD+, incluidas las modalidades relacionadas con el monitoreo de REDD+ de la CP.19. Además, se explican los conceptos de MNV y de los sistemas nacionales de vigilancia forestal, y las diferencias entre ellos.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aseline="0" noProof="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noProof="0" dirty="0" smtClean="0"/>
              <a:t>En</a:t>
            </a:r>
            <a:r>
              <a:rPr lang="es-AR" baseline="0" noProof="0" dirty="0" smtClean="0"/>
              <a:t> l</a:t>
            </a:r>
            <a:r>
              <a:rPr lang="es-AR" noProof="0" dirty="0" smtClean="0"/>
              <a:t>a última parte de la conferencia se explican los requisitos de las directrices impartidas</a:t>
            </a:r>
            <a:r>
              <a:rPr lang="es-AR" baseline="0" noProof="0" dirty="0" smtClean="0"/>
              <a:t> por el </a:t>
            </a:r>
            <a:r>
              <a:rPr lang="es-AR" noProof="0" dirty="0" smtClean="0"/>
              <a:t>IPCC para elaborar los inventarios nacionales de GEI y los informes sobre las actividades relacionadas con los bosques.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AR" sz="1200" noProof="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5</a:t>
            </a:fld>
            <a:endParaRPr lang="es-ES" dirty="0"/>
          </a:p>
        </p:txBody>
      </p:sp>
    </p:spTree>
    <p:extLst>
      <p:ext uri="{BB962C8B-B14F-4D97-AF65-F5344CB8AC3E}">
        <p14:creationId xmlns:p14="http://schemas.microsoft.com/office/powerpoint/2010/main" val="378618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dirty="0" smtClean="0"/>
              <a:t>Esta conferencia comenzará con una introducción sobre los principios del mecanismo de REDD+ de la CMNUCC.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noProof="0" dirty="0" smtClean="0"/>
              <a:t>Se describen el contexto y los requisitos de la CMNUCC para medir, notificar y verificar (MNV) las actividades de REDD+, incluidas las modalidades relacionadas con el monitoreo de REDD+ de la CP.19. Además, se explican los conceptos de MNV y de los sistemas nacionales de vigilancia forestal, y las diferencias entre ellos.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noProof="0" dirty="0" smtClean="0"/>
              <a:t>En</a:t>
            </a:r>
            <a:r>
              <a:rPr lang="es-AR" baseline="0" noProof="0" dirty="0" smtClean="0"/>
              <a:t> l</a:t>
            </a:r>
            <a:r>
              <a:rPr lang="es-AR" noProof="0" dirty="0" smtClean="0"/>
              <a:t>a última parte de la conferencia se explican los requisitos de las directrices impartidas</a:t>
            </a:r>
            <a:r>
              <a:rPr lang="es-AR" baseline="0" noProof="0" dirty="0" smtClean="0"/>
              <a:t> por el </a:t>
            </a:r>
            <a:r>
              <a:rPr lang="es-AR" noProof="0" dirty="0" smtClean="0"/>
              <a:t>IPCC para elaborar los inventarios nacionales de GEI y los informes sobre las actividades relacionadas con los bosques.</a:t>
            </a:r>
          </a:p>
          <a:p>
            <a:pPr marL="0" marR="0" lvl="0" indent="0" algn="l" defTabSz="914400" rtl="0" eaLnBrk="1" fontAlgn="auto" latinLnBrk="0" hangingPunct="1">
              <a:lnSpc>
                <a:spcPct val="100000"/>
              </a:lnSpc>
              <a:spcBef>
                <a:spcPts val="0"/>
              </a:spcBef>
              <a:spcAft>
                <a:spcPts val="0"/>
              </a:spcAft>
              <a:buClrTx/>
              <a:buSzTx/>
              <a:buFontTx/>
              <a:buNone/>
              <a:tabLst/>
              <a:defRPr/>
            </a:pPr>
            <a:r>
              <a:rPr dirty="0" smtClean="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sz="120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6</a:t>
            </a:fld>
            <a:endParaRPr lang="es-ES" dirty="0"/>
          </a:p>
        </p:txBody>
      </p:sp>
    </p:spTree>
    <p:extLst>
      <p:ext uri="{BB962C8B-B14F-4D97-AF65-F5344CB8AC3E}">
        <p14:creationId xmlns:p14="http://schemas.microsoft.com/office/powerpoint/2010/main" val="122633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s-CO" dirty="0" smtClean="0"/>
              <a:t>Los </a:t>
            </a:r>
            <a:r>
              <a:rPr lang="es-CO" noProof="0" dirty="0" smtClean="0"/>
              <a:t>bosques tropicales</a:t>
            </a:r>
            <a:r>
              <a:rPr lang="es-CO" dirty="0" smtClean="0"/>
              <a:t> almacenan cantidades significativas de carbono en la biomasa aérea y subterránea, la madera muerta, la hojarasca y el suelo.</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CO" sz="1200" dirty="0" smtClean="0">
                <a:solidFill>
                  <a:schemeClr val="tx1"/>
                </a:solidFill>
              </a:rPr>
              <a:t>Cuando se talan o queman los bosques, estos</a:t>
            </a:r>
            <a:r>
              <a:rPr lang="es-CO" sz="1200" baseline="0" dirty="0" smtClean="0">
                <a:solidFill>
                  <a:schemeClr val="tx1"/>
                </a:solidFill>
              </a:rPr>
              <a:t> depósitos </a:t>
            </a:r>
            <a:r>
              <a:rPr lang="es-CO" sz="1200" dirty="0" smtClean="0">
                <a:solidFill>
                  <a:schemeClr val="tx1"/>
                </a:solidFill>
              </a:rPr>
              <a:t>de carbono disminuyen y se emite una gran cantidad de carbono y de otros GEI a la atmósfera. Esto tiene impacto en las emisiones mundiales de GEI, que desempeñan un papel importante en el cambio climático.</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s-CO" noProof="0" dirty="0" smtClean="0"/>
          </a:p>
          <a:p>
            <a:pPr marL="171450" indent="-171450">
              <a:buFontTx/>
              <a:buChar char="-"/>
            </a:pPr>
            <a:endParaRPr lang="es-CO" noProof="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7</a:t>
            </a:fld>
            <a:endParaRPr lang="es-ES" dirty="0"/>
          </a:p>
        </p:txBody>
      </p:sp>
    </p:spTree>
    <p:extLst>
      <p:ext uri="{BB962C8B-B14F-4D97-AF65-F5344CB8AC3E}">
        <p14:creationId xmlns:p14="http://schemas.microsoft.com/office/powerpoint/2010/main" val="50159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s-CL" noProof="0" dirty="0" smtClean="0"/>
              <a:t>El gráfico muestra las emisiones antropógenas totales de GEI </a:t>
            </a:r>
            <a:r>
              <a:rPr lang="es-CL" sz="1200" b="0" i="0" u="none" strike="noStrike" kern="1200" baseline="0" dirty="0" smtClean="0">
                <a:solidFill>
                  <a:schemeClr val="tx1"/>
                </a:solidFill>
                <a:latin typeface="+mn-lt"/>
              </a:rPr>
              <a:t>(GtCO</a:t>
            </a:r>
            <a:r>
              <a:rPr lang="es-CL" sz="1200" b="0" i="0" u="none" strike="noStrike" kern="1200" baseline="-25000" dirty="0" smtClean="0">
                <a:solidFill>
                  <a:schemeClr val="tx1"/>
                </a:solidFill>
                <a:latin typeface="+mn-lt"/>
              </a:rPr>
              <a:t>2</a:t>
            </a:r>
            <a:r>
              <a:rPr lang="es-CL" sz="1200" b="0" i="0" u="none" strike="noStrike" kern="1200" baseline="0" dirty="0" smtClean="0">
                <a:solidFill>
                  <a:schemeClr val="tx1"/>
                </a:solidFill>
                <a:latin typeface="+mn-lt"/>
              </a:rPr>
              <a:t>eq/año) por sectores económicos para 2010. </a:t>
            </a:r>
            <a:r>
              <a:rPr lang="es-CL" sz="1200" kern="1200" dirty="0" smtClean="0">
                <a:solidFill>
                  <a:schemeClr val="tx1"/>
                </a:solidFill>
                <a:effectLst/>
                <a:latin typeface="+mn-lt"/>
                <a:ea typeface="+mn-ea"/>
                <a:cs typeface="+mn-cs"/>
              </a:rPr>
              <a:t>El circulo interior muestra las emisiones directas de GEI,</a:t>
            </a:r>
            <a:r>
              <a:rPr lang="es-CL" sz="1200" kern="1200" baseline="0" dirty="0" smtClean="0">
                <a:solidFill>
                  <a:schemeClr val="tx1"/>
                </a:solidFill>
                <a:effectLst/>
                <a:latin typeface="+mn-lt"/>
                <a:ea typeface="+mn-ea"/>
                <a:cs typeface="+mn-cs"/>
              </a:rPr>
              <a:t> </a:t>
            </a:r>
            <a:r>
              <a:rPr lang="es-CL" sz="1200" kern="1200" dirty="0" smtClean="0">
                <a:solidFill>
                  <a:schemeClr val="tx1"/>
                </a:solidFill>
                <a:effectLst/>
                <a:latin typeface="+mn-lt"/>
                <a:ea typeface="+mn-ea"/>
                <a:cs typeface="+mn-cs"/>
              </a:rPr>
              <a:t>en porcentaje de las emisiones antropógenas de GEI totales.</a:t>
            </a:r>
            <a:r>
              <a:rPr lang="es-CL" sz="1200" kern="1200" baseline="0" dirty="0" smtClean="0">
                <a:solidFill>
                  <a:schemeClr val="tx1"/>
                </a:solidFill>
                <a:effectLst/>
                <a:latin typeface="+mn-lt"/>
                <a:ea typeface="+mn-ea"/>
                <a:cs typeface="+mn-cs"/>
              </a:rPr>
              <a:t> El arco del círculo exterior </a:t>
            </a:r>
            <a:r>
              <a:rPr lang="es-CL" sz="1200" kern="1200" dirty="0" smtClean="0">
                <a:solidFill>
                  <a:schemeClr val="tx1"/>
                </a:solidFill>
                <a:effectLst/>
                <a:latin typeface="+mn-lt"/>
                <a:ea typeface="+mn-ea"/>
                <a:cs typeface="+mn-cs"/>
              </a:rPr>
              <a:t>muestra cómo las proporciones de las emisiones indirectas de </a:t>
            </a:r>
            <a:r>
              <a:rPr lang="es-CL" sz="1200" b="0" i="0" u="none" strike="noStrike" kern="1200" baseline="0" dirty="0" smtClean="0">
                <a:solidFill>
                  <a:schemeClr val="tx1"/>
                </a:solidFill>
                <a:latin typeface="+mn-lt"/>
              </a:rPr>
              <a:t>CO</a:t>
            </a:r>
            <a:r>
              <a:rPr lang="es-CL" sz="1200" b="0" i="0" u="none" strike="noStrike" kern="1200" baseline="-25000" dirty="0" smtClean="0">
                <a:solidFill>
                  <a:schemeClr val="tx1"/>
                </a:solidFill>
                <a:latin typeface="+mn-lt"/>
              </a:rPr>
              <a:t>2</a:t>
            </a:r>
            <a:r>
              <a:rPr lang="es-CL" sz="1200" kern="1200" dirty="0" smtClean="0">
                <a:solidFill>
                  <a:schemeClr val="tx1"/>
                </a:solidFill>
                <a:effectLst/>
                <a:latin typeface="+mn-lt"/>
                <a:ea typeface="+mn-ea"/>
                <a:cs typeface="+mn-cs"/>
              </a:rPr>
              <a:t> (en porcentaje de emisiones antropógenas de GEI totales) derivadas de la producción eléctrica y térmica se atribuyen a sectores de uso final de la energía. </a:t>
            </a:r>
            <a:endParaRPr lang="es-CL" sz="1200" b="0" i="0" u="none" strike="noStrike" kern="1200"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L"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CL" sz="1200" b="0" i="0" u="none" strike="noStrike" kern="1200" baseline="0" dirty="0" smtClean="0">
                <a:solidFill>
                  <a:schemeClr val="tx1"/>
                </a:solidFill>
                <a:latin typeface="+mn-lt"/>
              </a:rPr>
              <a:t>El sector de agricultura, silvicultura y otros usos de la tierra (AFOLU) incluye emisiones terrestres de CO</a:t>
            </a:r>
            <a:r>
              <a:rPr lang="es-CL" sz="1200" b="0" i="0" u="none" strike="noStrike" kern="1200" baseline="-25000" dirty="0" smtClean="0">
                <a:solidFill>
                  <a:schemeClr val="tx1"/>
                </a:solidFill>
                <a:latin typeface="+mn-lt"/>
              </a:rPr>
              <a:t>2</a:t>
            </a:r>
            <a:r>
              <a:rPr lang="es-CL" sz="1200" b="0" i="0" u="none" strike="noStrike" kern="1200" baseline="0" dirty="0" smtClean="0">
                <a:solidFill>
                  <a:schemeClr val="tx1"/>
                </a:solidFill>
                <a:latin typeface="+mn-lt"/>
              </a:rPr>
              <a:t> debidas a incendios forestales, incendios de turba y descomposición de turba que se aproximan al flujo neto de CO</a:t>
            </a:r>
            <a:r>
              <a:rPr lang="es-CL" sz="1200" b="0" i="0" u="none" strike="noStrike" kern="1200" baseline="-25000" dirty="0" smtClean="0">
                <a:solidFill>
                  <a:schemeClr val="tx1"/>
                </a:solidFill>
                <a:latin typeface="+mn-lt"/>
              </a:rPr>
              <a:t>2 </a:t>
            </a:r>
            <a:r>
              <a:rPr lang="es-CL" sz="1200" b="0" i="0" u="none" strike="noStrike" kern="1200" baseline="0" dirty="0" smtClean="0">
                <a:solidFill>
                  <a:schemeClr val="tx1"/>
                </a:solidFill>
                <a:latin typeface="+mn-lt"/>
              </a:rPr>
              <a:t>procedente del subsector de silvicultura y otros usos de la tierra (FOLU) (también denominado UTCUTS: uso de la tierra, cambio en el uso de la tierra y silvicultura, un subconjunto de AFOLU). Para obtener más información, consulte el capítulo 11 del informe (IPCC [2014], </a:t>
            </a:r>
            <a:r>
              <a:rPr kumimoji="0" lang="es-CL" sz="1200" b="0" i="1" u="none" strike="noStrike" kern="1200" cap="none" spc="0" normalizeH="0" baseline="0" noProof="0" dirty="0" smtClean="0">
                <a:ln>
                  <a:noFill/>
                </a:ln>
                <a:solidFill>
                  <a:prstClr val="black"/>
                </a:solidFill>
                <a:effectLst/>
                <a:uLnTx/>
                <a:uFillTx/>
                <a:latin typeface="+mn-lt"/>
              </a:rPr>
              <a:t>Resumen para responsables de políticas</a:t>
            </a:r>
            <a:r>
              <a:rPr lang="es-CL" sz="1200" b="0" i="0" u="none" strike="noStrike" kern="1200" baseline="0" dirty="0" smtClean="0">
                <a:solidFill>
                  <a:schemeClr val="tx1"/>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CL" sz="1200" b="0" i="0" u="none" strike="noStrike" kern="1200" baseline="0" dirty="0" smtClean="0">
                <a:solidFill>
                  <a:schemeClr val="tx1"/>
                </a:solidFill>
                <a:latin typeface="+mn-lt"/>
              </a:rPr>
              <a:t>Desde 1970 hasta 2010, las emisiones antropógenas totales de GEI han aumentado, y los aumentos absolutos más grandes se produjeron hacia el final de este período. Alrededor de la mitad de las emisiones antropógenas acumuladas de CO</a:t>
            </a:r>
            <a:r>
              <a:rPr lang="es-CL" sz="1200" b="0" i="0" u="none" strike="noStrike" kern="1200" baseline="-25000" dirty="0" smtClean="0">
                <a:solidFill>
                  <a:schemeClr val="tx1"/>
                </a:solidFill>
                <a:latin typeface="+mn-lt"/>
              </a:rPr>
              <a:t>2</a:t>
            </a:r>
            <a:r>
              <a:rPr lang="es-CL" sz="1200" b="0" i="0" u="none" strike="noStrike" kern="1200" baseline="0" dirty="0" smtClean="0">
                <a:solidFill>
                  <a:schemeClr val="tx1"/>
                </a:solidFill>
                <a:latin typeface="+mn-lt"/>
              </a:rPr>
              <a:t> entre 1750 y 2010 se produjo en el período 1970–2010. Las emisiones acumuladas de CO</a:t>
            </a:r>
            <a:r>
              <a:rPr lang="es-CL" sz="1200" b="0" i="0" u="none" strike="noStrike" kern="1200" baseline="-25000" dirty="0" smtClean="0">
                <a:solidFill>
                  <a:schemeClr val="tx1"/>
                </a:solidFill>
                <a:latin typeface="+mn-lt"/>
              </a:rPr>
              <a:t>2</a:t>
            </a:r>
            <a:r>
              <a:rPr lang="es-CL" sz="1200" b="0" i="0" u="none" strike="noStrike" kern="1200" baseline="0" dirty="0" smtClean="0">
                <a:solidFill>
                  <a:schemeClr val="tx1"/>
                </a:solidFill>
                <a:latin typeface="+mn-lt"/>
              </a:rPr>
              <a:t> provenientes de FOLU desde 1750 aumentaron de 490±180 GtCO</a:t>
            </a:r>
            <a:r>
              <a:rPr lang="es-CL" sz="1200" b="0" i="0" u="none" strike="noStrike" kern="1200" baseline="-25000" dirty="0" smtClean="0">
                <a:solidFill>
                  <a:schemeClr val="tx1"/>
                </a:solidFill>
                <a:latin typeface="+mn-lt"/>
              </a:rPr>
              <a:t>2</a:t>
            </a:r>
            <a:r>
              <a:rPr lang="es-CL" sz="1200" b="0" i="0" u="none" strike="noStrike" kern="1200" baseline="0" dirty="0" smtClean="0">
                <a:solidFill>
                  <a:schemeClr val="tx1"/>
                </a:solidFill>
                <a:latin typeface="+mn-lt"/>
              </a:rPr>
              <a:t> en 1970 a 680±300 GtCO</a:t>
            </a:r>
            <a:r>
              <a:rPr lang="es-CL" sz="1200" b="0" i="0" u="none" strike="noStrike" kern="1200" baseline="-25000" dirty="0" smtClean="0">
                <a:solidFill>
                  <a:schemeClr val="tx1"/>
                </a:solidFill>
                <a:latin typeface="+mn-lt"/>
              </a:rPr>
              <a:t>2</a:t>
            </a:r>
            <a:r>
              <a:rPr lang="es-CL" sz="1200" b="0" i="0" u="none" strike="noStrike" kern="1200" baseline="0" dirty="0" smtClean="0">
                <a:solidFill>
                  <a:schemeClr val="tx1"/>
                </a:solidFill>
                <a:latin typeface="+mn-lt"/>
              </a:rPr>
              <a:t> en 2010.</a:t>
            </a:r>
            <a:endParaRPr lang="es-CL" baseline="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s-CL" noProof="0" dirty="0" smtClean="0"/>
          </a:p>
          <a:p>
            <a:pPr marL="171450" indent="-171450">
              <a:buFontTx/>
              <a:buChar char="-"/>
            </a:pPr>
            <a:endParaRPr lang="es-CL"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L" i="0" noProof="0" dirty="0" smtClean="0"/>
              <a:t>Fuente: Grupo Intergubernamental de Expertos sobre el Cambio Climático (IPCC) (2014), </a:t>
            </a:r>
            <a:r>
              <a:rPr kumimoji="0" lang="es-CL" sz="1200" b="0" i="0" u="none" strike="noStrike" kern="1200" cap="none" spc="0" normalizeH="0" baseline="0" noProof="0" dirty="0" smtClean="0">
                <a:ln>
                  <a:noFill/>
                </a:ln>
                <a:solidFill>
                  <a:prstClr val="black"/>
                </a:solidFill>
                <a:effectLst/>
                <a:uLnTx/>
                <a:uFillTx/>
                <a:latin typeface="+mn-lt"/>
              </a:rPr>
              <a:t>“Resumen para responsables de políticas”, en </a:t>
            </a:r>
            <a:r>
              <a:rPr kumimoji="0" lang="es-CL" sz="1200" b="0" i="1" u="none" strike="noStrike" kern="1200" cap="none" spc="0" normalizeH="0" baseline="0" noProof="0" dirty="0" smtClean="0">
                <a:ln>
                  <a:noFill/>
                </a:ln>
                <a:solidFill>
                  <a:prstClr val="black"/>
                </a:solidFill>
                <a:effectLst/>
                <a:uLnTx/>
                <a:uFillTx/>
                <a:latin typeface="+mn-lt"/>
              </a:rPr>
              <a:t>Cambio climático 2014: Mitigación del cambio climático. Contribución del Grupo de Trabajo III al quinto informe de evaluación del Grupo Intergubernamental de Expertos sobre el Cambio Climático</a:t>
            </a:r>
            <a:r>
              <a:rPr lang="es-CL" b="0" i="0" dirty="0" smtClean="0"/>
              <a:t>, editado por O. Edenhafer, R Pichs-Madruga, Y. Sokona, y otros, Cambridge University Press.</a:t>
            </a:r>
            <a:r>
              <a:rPr lang="es-CL" dirty="0" smtClean="0"/>
              <a:t> </a:t>
            </a:r>
            <a:r>
              <a:rPr lang="es-CL" noProof="0" dirty="0" smtClean="0"/>
              <a:t>http://www.ipcc.ch/report/ar5/; http://www.ipcc.ch/pdf/assessment-report/ar5/wg3/WG3AR5_SPM_brochure_es.pdf.</a:t>
            </a:r>
          </a:p>
          <a:p>
            <a:endParaRPr lang="es-CL"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s-ES" dirty="0"/>
          </a:p>
        </p:txBody>
      </p:sp>
    </p:spTree>
    <p:extLst>
      <p:ext uri="{BB962C8B-B14F-4D97-AF65-F5344CB8AC3E}">
        <p14:creationId xmlns:p14="http://schemas.microsoft.com/office/powerpoint/2010/main" val="4664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ES" baseline="0" noProof="0" dirty="0" smtClean="0"/>
              <a:t>Este mapa global de la biomasa aérea en el bosque se generó combinando y armonizando el mapa de biomasa pan-tropical de Avitabile con el mapa de biomasa de bosque boreal de Santoro et al. (2015 ).</a:t>
            </a:r>
          </a:p>
          <a:p>
            <a:pPr marL="171450" indent="-171450">
              <a:buFontTx/>
              <a:buChar char="-"/>
            </a:pPr>
            <a:endParaRPr lang="es-CR" baseline="0" noProof="0" dirty="0" smtClean="0"/>
          </a:p>
          <a:p>
            <a:pPr marL="171450" indent="-171450">
              <a:buFontTx/>
              <a:buChar char="-"/>
            </a:pPr>
            <a:r>
              <a:rPr lang="es-CR" baseline="0" noProof="0" dirty="0" smtClean="0"/>
              <a:t>La mayor cantidad de biomasa forestal aérea se encuentra en los biomas tropicales de los países en desarrollo, alrededor del ecuador. Algunos lugares en los trópicos almacenan más de 300 t de biomasa aérea por hectárea. </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9</a:t>
            </a:fld>
            <a:endParaRPr lang="es-ES" dirty="0"/>
          </a:p>
        </p:txBody>
      </p:sp>
    </p:spTree>
    <p:extLst>
      <p:ext uri="{BB962C8B-B14F-4D97-AF65-F5344CB8AC3E}">
        <p14:creationId xmlns:p14="http://schemas.microsoft.com/office/powerpoint/2010/main" val="18924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Rechthoek 5"/>
          <p:cNvSpPr/>
          <p:nvPr userDrawn="1"/>
        </p:nvSpPr>
        <p:spPr>
          <a:xfrm>
            <a:off x="416255" y="5617024"/>
            <a:ext cx="8536675" cy="738664"/>
          </a:xfrm>
          <a:prstGeom prst="rect">
            <a:avLst/>
          </a:prstGeom>
        </p:spPr>
        <p:txBody>
          <a:bodyPr wrap="square">
            <a:spAutoFit/>
          </a:bodyPr>
          <a:lstStyle/>
          <a:p>
            <a:r>
              <a:rPr lang="en-GB" sz="1400" i="1" dirty="0" smtClean="0">
                <a:solidFill>
                  <a:schemeClr val="tx2"/>
                </a:solidFill>
              </a:rPr>
              <a:t>Materiales de capacitación de GOFC-GOLD para el monitoreo y la presentación de informes de REDD+</a:t>
            </a:r>
          </a:p>
          <a:p>
            <a:r>
              <a:rPr lang="nl-NL" sz="1400" i="1" dirty="0" smtClean="0">
                <a:solidFill>
                  <a:schemeClr val="tx2"/>
                </a:solidFill>
              </a:rPr>
              <a:t>Módulo 1.1 Contexto y requisitos de la CMNUCC e introducción a las directrices del IPCC</a:t>
            </a:r>
            <a:endParaRPr lang="es-ES" sz="1400" i="1" dirty="0" smtClean="0">
              <a:solidFill>
                <a:schemeClr val="tx2"/>
              </a:solidFill>
            </a:endParaRPr>
          </a:p>
          <a:p>
            <a:endParaRPr lang="es-ES" sz="1400" i="1" dirty="0">
              <a:solidFill>
                <a:schemeClr val="tx2"/>
              </a:solidFill>
            </a:endParaRPr>
          </a:p>
        </p:txBody>
      </p:sp>
      <p:cxnSp>
        <p:nvCxnSpPr>
          <p:cNvPr id="7" name="Rechte verbindingslijn 6"/>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4" name="Rechthoek 3"/>
          <p:cNvSpPr/>
          <p:nvPr userDrawn="1"/>
        </p:nvSpPr>
        <p:spPr>
          <a:xfrm>
            <a:off x="416255" y="5617024"/>
            <a:ext cx="8536675" cy="738664"/>
          </a:xfrm>
          <a:prstGeom prst="rect">
            <a:avLst/>
          </a:prstGeom>
        </p:spPr>
        <p:txBody>
          <a:bodyPr wrap="square">
            <a:spAutoFit/>
          </a:bodyPr>
          <a:lstStyle/>
          <a:p>
            <a:r>
              <a:rPr lang="en-GB" sz="1400" i="1" dirty="0" smtClean="0">
                <a:solidFill>
                  <a:schemeClr val="tx2"/>
                </a:solidFill>
              </a:rPr>
              <a:t>Materiales de capacitación de GOFC-GOLD para el monitoreo y la presentación de informes de REDD+</a:t>
            </a:r>
          </a:p>
          <a:p>
            <a:r>
              <a:rPr lang="nl-NL" sz="1400" i="1" dirty="0" smtClean="0">
                <a:solidFill>
                  <a:schemeClr val="tx2"/>
                </a:solidFill>
              </a:rPr>
              <a:t>Módulo 1.1 Contexto y requisitos de la CMNUCC e introducción a las directrices del IPCC</a:t>
            </a:r>
            <a:endParaRPr lang="es-ES" sz="1400" i="1" dirty="0" smtClean="0">
              <a:solidFill>
                <a:schemeClr val="tx2"/>
              </a:solidFill>
            </a:endParaRPr>
          </a:p>
          <a:p>
            <a:endParaRPr lang="es-ES" sz="1400" i="1" dirty="0">
              <a:solidFill>
                <a:schemeClr val="tx2"/>
              </a:solidFill>
            </a:endParaRPr>
          </a:p>
        </p:txBody>
      </p:sp>
      <p:cxnSp>
        <p:nvCxnSpPr>
          <p:cNvPr id="5" name="Rechte verbindingslijn 4"/>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Rechthoek 4"/>
          <p:cNvSpPr/>
          <p:nvPr userDrawn="1"/>
        </p:nvSpPr>
        <p:spPr>
          <a:xfrm>
            <a:off x="416255" y="5617024"/>
            <a:ext cx="8536675" cy="738664"/>
          </a:xfrm>
          <a:prstGeom prst="rect">
            <a:avLst/>
          </a:prstGeom>
        </p:spPr>
        <p:txBody>
          <a:bodyPr wrap="square">
            <a:spAutoFit/>
          </a:bodyPr>
          <a:lstStyle/>
          <a:p>
            <a:r>
              <a:rPr lang="en-GB" sz="1400" i="1" dirty="0" smtClean="0">
                <a:solidFill>
                  <a:schemeClr val="tx2"/>
                </a:solidFill>
              </a:rPr>
              <a:t>Materiales de capacitación de GOFC-GOLD para el monitoreo y la presentación de informes de REDD+</a:t>
            </a:r>
          </a:p>
          <a:p>
            <a:r>
              <a:rPr lang="nl-NL" sz="1400" i="1" dirty="0" smtClean="0">
                <a:solidFill>
                  <a:schemeClr val="tx2"/>
                </a:solidFill>
              </a:rPr>
              <a:t>Módulo 1.1 Contexto y requisitos de la CMNUCC e introducción a las directrices del IPCC</a:t>
            </a:r>
            <a:endParaRPr lang="es-ES" sz="1400" i="1" dirty="0" smtClean="0">
              <a:solidFill>
                <a:schemeClr val="tx2"/>
              </a:solidFill>
            </a:endParaRPr>
          </a:p>
          <a:p>
            <a:endParaRPr lang="es-ES" sz="1400" i="1" dirty="0">
              <a:solidFill>
                <a:schemeClr val="tx2"/>
              </a:solidFill>
            </a:endParaRPr>
          </a:p>
        </p:txBody>
      </p:sp>
      <p:cxnSp>
        <p:nvCxnSpPr>
          <p:cNvPr id="6" name="Rechte verbindingslijn 5"/>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Rechthoek 1"/>
          <p:cNvSpPr/>
          <p:nvPr userDrawn="1"/>
        </p:nvSpPr>
        <p:spPr>
          <a:xfrm>
            <a:off x="416255" y="5617024"/>
            <a:ext cx="8536675" cy="738664"/>
          </a:xfrm>
          <a:prstGeom prst="rect">
            <a:avLst/>
          </a:prstGeom>
        </p:spPr>
        <p:txBody>
          <a:bodyPr wrap="square">
            <a:spAutoFit/>
          </a:bodyPr>
          <a:lstStyle/>
          <a:p>
            <a:r>
              <a:rPr lang="en-GB" sz="1400" i="1" dirty="0" smtClean="0">
                <a:solidFill>
                  <a:schemeClr val="tx2"/>
                </a:solidFill>
              </a:rPr>
              <a:t>Materiales de capacitación de GOFC-GOLD para el monitoreo y la presentación de informes de REDD+</a:t>
            </a:r>
          </a:p>
          <a:p>
            <a:r>
              <a:rPr lang="nl-NL" sz="1400" i="1" dirty="0" smtClean="0">
                <a:solidFill>
                  <a:schemeClr val="tx2"/>
                </a:solidFill>
              </a:rPr>
              <a:t>Módulo 1.1 Contexto y requisitos de la CMNUCC e introducción a las directrices del IPCC</a:t>
            </a:r>
            <a:endParaRPr lang="es-ES" sz="1400" i="1" dirty="0" smtClean="0">
              <a:solidFill>
                <a:schemeClr val="tx2"/>
              </a:solidFill>
            </a:endParaRPr>
          </a:p>
          <a:p>
            <a:endParaRPr lang="es-ES" sz="1400" i="1" dirty="0">
              <a:solidFill>
                <a:schemeClr val="tx2"/>
              </a:solidFill>
            </a:endParaRPr>
          </a:p>
        </p:txBody>
      </p:sp>
      <p:cxnSp>
        <p:nvCxnSpPr>
          <p:cNvPr id="3" name="Rechte verbindingslijn 2"/>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5864A4-FAE0-9F43-B4E0-8B91C6DEC88B}" type="slidenum">
              <a:rPr lang="en-US" smtClean="0"/>
              <a:pPr/>
              <a:t>‹#›</a:t>
            </a:fld>
            <a:endParaRPr lang="en-US" dirty="0"/>
          </a:p>
        </p:txBody>
      </p:sp>
    </p:spTree>
    <p:extLst>
      <p:ext uri="{BB962C8B-B14F-4D97-AF65-F5344CB8AC3E}">
        <p14:creationId xmlns:p14="http://schemas.microsoft.com/office/powerpoint/2010/main" val="8486223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3" cstate="prin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4" name="TextBox 3"/>
          <p:cNvSpPr txBox="1"/>
          <p:nvPr userDrawn="1"/>
        </p:nvSpPr>
        <p:spPr>
          <a:xfrm>
            <a:off x="1016517" y="6141730"/>
            <a:ext cx="8127483" cy="553998"/>
          </a:xfrm>
          <a:prstGeom prst="rect">
            <a:avLst/>
          </a:prstGeom>
          <a:noFill/>
        </p:spPr>
        <p:txBody>
          <a:bodyPr wrap="square" rtlCol="0">
            <a:spAutoFit/>
          </a:bodyPr>
          <a:lstStyle/>
          <a:p>
            <a:pPr>
              <a:lnSpc>
                <a:spcPts val="1800"/>
              </a:lnSpc>
            </a:pPr>
            <a:r>
              <a:rPr lang="" sz="1300" i="1" noProof="0" dirty="0" smtClean="0">
                <a:solidFill>
                  <a:schemeClr val="accent6">
                    <a:lumMod val="50000"/>
                    <a:lumOff val="50000"/>
                  </a:schemeClr>
                </a:solidFill>
                <a:latin typeface="Calibri" panose="020F0502020204030204" pitchFamily="34" charset="0"/>
              </a:rPr>
              <a:t>Módulo 1.1:</a:t>
            </a:r>
            <a:r>
              <a:rPr lang="" sz="1300" i="1" baseline="0" noProof="0" dirty="0" smtClean="0">
                <a:solidFill>
                  <a:schemeClr val="accent6">
                    <a:lumMod val="50000"/>
                    <a:lumOff val="50000"/>
                  </a:schemeClr>
                </a:solidFill>
                <a:latin typeface="Calibri" panose="020F0502020204030204" pitchFamily="34" charset="0"/>
              </a:rPr>
              <a:t> </a:t>
            </a:r>
            <a:r>
              <a:rPr lang="" sz="1300" i="1" noProof="0" dirty="0" smtClean="0">
                <a:solidFill>
                  <a:schemeClr val="accent6">
                    <a:lumMod val="50000"/>
                    <a:lumOff val="50000"/>
                  </a:schemeClr>
                </a:solidFill>
                <a:latin typeface="Calibri" panose="020F0502020204030204" pitchFamily="34" charset="0"/>
              </a:rPr>
              <a:t>Contexto y requisitos de la CMNUCC e introducción a las directrices del IPCC</a:t>
            </a:r>
          </a:p>
          <a:p>
            <a:pPr marL="0" marR="0" indent="0" algn="l" defTabSz="914400" rtl="0" eaLnBrk="1" fontAlgn="base" latinLnBrk="0" hangingPunct="1">
              <a:lnSpc>
                <a:spcPts val="1800"/>
              </a:lnSpc>
              <a:spcBef>
                <a:spcPct val="0"/>
              </a:spcBef>
              <a:spcAft>
                <a:spcPct val="0"/>
              </a:spcAft>
              <a:buClrTx/>
              <a:buSzTx/>
              <a:buFontTx/>
              <a:buNone/>
              <a:tabLst/>
              <a:defRPr/>
            </a:pPr>
            <a:r>
              <a:rPr lang="" sz="1300" i="1" noProof="0" dirty="0" smtClean="0">
                <a:solidFill>
                  <a:schemeClr val="accent6">
                    <a:lumMod val="50000"/>
                    <a:lumOff val="50000"/>
                  </a:schemeClr>
                </a:solidFill>
                <a:latin typeface="Calibri" panose="020F0502020204030204" pitchFamily="34" charset="0"/>
              </a:rPr>
              <a:t>Materiales de capacitación de REDD+ de GOFC-GOLD, Universidad de Wageningen, FCPF del Banco Mundial</a:t>
            </a:r>
          </a:p>
        </p:txBody>
      </p:sp>
      <p:sp>
        <p:nvSpPr>
          <p:cNvPr id="16" name="Chevron 15"/>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s-ES" sz="1200" dirty="0" smtClean="0">
              <a:solidFill>
                <a:schemeClr val="accent2">
                  <a:lumMod val="75000"/>
                </a:schemeClr>
              </a:solidFill>
              <a:latin typeface="Verdana" pitchFamily="34" charset="0"/>
            </a:endParaRPr>
          </a:p>
        </p:txBody>
      </p:sp>
      <p:cxnSp>
        <p:nvCxnSpPr>
          <p:cNvPr id="8"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4" r:id="rId21"/>
  </p:sldLayoutIdLst>
  <p:timing>
    <p:tnLst>
      <p:par>
        <p:cTn id="1" dur="indefinite" restart="never" nodeType="tmRoot"/>
      </p:par>
    </p:tnLst>
  </p:timing>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public/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nfccc.int/meetings/paris_nov_2015/session/9057/php/view/decisions.php#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nfccc.int/resource/docs/2011/cop17/eng/09a02.pdf#page=16" TargetMode="External"/><Relationship Id="rId7" Type="http://schemas.openxmlformats.org/officeDocument/2006/relationships/hyperlink" Target="http://unfccc.int/resource/docs/2007/cop13/eng/06a01.pdf#page=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unfccc.int/resource/docs/2009/cop15/eng/11a01.pdf#page=11" TargetMode="External"/><Relationship Id="rId5" Type="http://schemas.openxmlformats.org/officeDocument/2006/relationships/hyperlink" Target="http://unfccc.int/resource/docs/2010/cop16/eng/07a01.pdf#page=2" TargetMode="External"/><Relationship Id="rId4" Type="http://schemas.openxmlformats.org/officeDocument/2006/relationships/hyperlink" Target="http://unfccc.int/resource/docs/2011/cop17/eng/09a01.pdf#page=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pcc-nggip.iges.or.jp/public/2006gl/vol4.html" TargetMode="External"/><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 Id="rId4" Type="http://schemas.openxmlformats.org/officeDocument/2006/relationships/hyperlink" Target="http://www.climatefocus.com/sites/default/files/20151228%20COP%2021%20briefing%20FIN.pdf"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www.unredd.net/index.php?option=com_docman&amp;task=doc_download&amp;gid=10305&amp;Itemid=5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el 1"/>
          <p:cNvSpPr>
            <a:spLocks noGrp="1"/>
          </p:cNvSpPr>
          <p:nvPr>
            <p:ph type="title"/>
          </p:nvPr>
        </p:nvSpPr>
        <p:spPr>
          <a:xfrm>
            <a:off x="491642" y="230189"/>
            <a:ext cx="8505368" cy="1034469"/>
          </a:xfrm>
        </p:spPr>
        <p:txBody>
          <a:bodyPr/>
          <a:lstStyle/>
          <a:p>
            <a:r>
              <a:rPr lang="es-BO" sz="2600" dirty="0" smtClean="0"/>
              <a:t>Módulo 1.1: Contexto y requisitos de la CMNUCC e introducción a las directrices del IPCC</a:t>
            </a:r>
            <a:endParaRPr lang="es-BO" sz="2600" dirty="0"/>
          </a:p>
        </p:txBody>
      </p:sp>
      <p:sp>
        <p:nvSpPr>
          <p:cNvPr id="7" name="Tijdelijke aanduiding voor tekst 6"/>
          <p:cNvSpPr>
            <a:spLocks noGrp="1"/>
          </p:cNvSpPr>
          <p:nvPr>
            <p:ph type="body" sz="quarter" idx="10"/>
          </p:nvPr>
        </p:nvSpPr>
        <p:spPr>
          <a:xfrm>
            <a:off x="421197" y="1353796"/>
            <a:ext cx="6369690" cy="3864798"/>
          </a:xfrm>
        </p:spPr>
        <p:txBody>
          <a:bodyPr/>
          <a:lstStyle/>
          <a:p>
            <a:pPr>
              <a:lnSpc>
                <a:spcPct val="100000"/>
              </a:lnSpc>
              <a:buNone/>
            </a:pPr>
            <a:r>
              <a:rPr lang="es-ES_tradnl" sz="1600" i="1" dirty="0" smtClean="0"/>
              <a:t>Desarrolladores del módulo:</a:t>
            </a:r>
          </a:p>
          <a:p>
            <a:pPr lvl="1" indent="-531813">
              <a:lnSpc>
                <a:spcPct val="100000"/>
              </a:lnSpc>
              <a:buNone/>
            </a:pPr>
            <a:r>
              <a:rPr lang="es-ES_tradnl" sz="1400" dirty="0" smtClean="0"/>
              <a:t>Martin Herold, Universidad de Wageningen</a:t>
            </a:r>
          </a:p>
          <a:p>
            <a:pPr lvl="1" indent="-531813">
              <a:lnSpc>
                <a:spcPct val="100000"/>
              </a:lnSpc>
              <a:buNone/>
            </a:pPr>
            <a:r>
              <a:rPr lang="es-ES_tradnl" sz="1400" dirty="0" smtClean="0"/>
              <a:t>Erika Romijn, Universidad de Wageningen</a:t>
            </a:r>
          </a:p>
          <a:p>
            <a:pPr lvl="1" indent="-531813">
              <a:lnSpc>
                <a:spcPct val="100000"/>
              </a:lnSpc>
              <a:buNone/>
            </a:pPr>
            <a:r>
              <a:rPr lang="es-ES_tradnl" sz="1400" dirty="0" smtClean="0"/>
              <a:t>Brice Mora, Universidad de Wageningen</a:t>
            </a:r>
          </a:p>
          <a:p>
            <a:pPr lvl="1" indent="-531813">
              <a:lnSpc>
                <a:spcPct val="100000"/>
              </a:lnSpc>
              <a:spcBef>
                <a:spcPts val="0"/>
              </a:spcBef>
              <a:buNone/>
            </a:pPr>
            <a:endParaRPr lang="es-ES_tradnl" sz="1400" dirty="0" smtClean="0"/>
          </a:p>
          <a:p>
            <a:pPr marL="0" indent="0">
              <a:lnSpc>
                <a:spcPct val="100000"/>
              </a:lnSpc>
              <a:spcBef>
                <a:spcPts val="0"/>
              </a:spcBef>
              <a:buNone/>
            </a:pPr>
            <a:r>
              <a:rPr lang="es-ES_tradnl" sz="1800" i="1" dirty="0" smtClean="0"/>
              <a:t>Al finalizar el curso los participantes deben ser capaces de lo siguiente:</a:t>
            </a:r>
          </a:p>
          <a:p>
            <a:pPr>
              <a:lnSpc>
                <a:spcPct val="100000"/>
              </a:lnSpc>
              <a:spcBef>
                <a:spcPts val="600"/>
              </a:spcBef>
              <a:buFont typeface="Arial" pitchFamily="34" charset="0"/>
              <a:buChar char="•"/>
            </a:pPr>
            <a:r>
              <a:rPr lang="es-ES_tradnl" sz="1800" dirty="0" smtClean="0"/>
              <a:t>Conocer el contexto y los requisitos de la CMNUCC para el seguimiento de las actividades de REDD+ y la presentación de los informes correspondientes.</a:t>
            </a:r>
          </a:p>
          <a:p>
            <a:pPr>
              <a:lnSpc>
                <a:spcPct val="100000"/>
              </a:lnSpc>
              <a:buFont typeface="Arial" pitchFamily="34" charset="0"/>
              <a:buChar char="•"/>
            </a:pPr>
            <a:r>
              <a:rPr lang="es-ES_tradnl" sz="1800" dirty="0" smtClean="0"/>
              <a:t>Explicar los conceptos fundamentales de las directrices del IPCC para los inventarios de gases de efecto invernadero (GEI) y para la presentación de informes sobre actividades relacionadas con los bosques.</a:t>
            </a:r>
          </a:p>
        </p:txBody>
      </p:sp>
      <p:grpSp>
        <p:nvGrpSpPr>
          <p:cNvPr id="9" name="Group 4"/>
          <p:cNvGrpSpPr>
            <a:grpSpLocks noChangeAspect="1"/>
          </p:cNvGrpSpPr>
          <p:nvPr/>
        </p:nvGrpSpPr>
        <p:grpSpPr bwMode="auto">
          <a:xfrm>
            <a:off x="6790887" y="1656848"/>
            <a:ext cx="1640205" cy="1770221"/>
            <a:chOff x="3016" y="799"/>
            <a:chExt cx="1637" cy="1912"/>
          </a:xfrm>
        </p:grpSpPr>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 y="799"/>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 y="1026"/>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 y="1298"/>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3" descr="vol4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4849" y="2406893"/>
            <a:ext cx="114300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7237679" y="2903194"/>
            <a:ext cx="1013333" cy="1210667"/>
          </a:xfrm>
          <a:prstGeom prst="rect">
            <a:avLst/>
          </a:prstGeom>
          <a:noFill/>
        </p:spPr>
      </p:pic>
      <p:pic>
        <p:nvPicPr>
          <p:cNvPr id="32" name="Picture 9" descr="gpgimg"/>
          <p:cNvPicPr>
            <a:picLocks noChangeAspect="1" noChangeArrowheads="1"/>
          </p:cNvPicPr>
          <p:nvPr/>
        </p:nvPicPr>
        <p:blipFill>
          <a:blip r:embed="rId8" cstate="print"/>
          <a:srcRect/>
          <a:stretch>
            <a:fillRect/>
          </a:stretch>
        </p:blipFill>
        <p:spPr bwMode="auto">
          <a:xfrm>
            <a:off x="7610948" y="3427069"/>
            <a:ext cx="1070679" cy="126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p:cNvPicPr>
          <p:nvPr/>
        </p:nvPicPr>
        <p:blipFill rotWithShape="1">
          <a:blip r:embed="rId9"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5" name="Picture 14" descr="GOFC-Gold Tray cover only 2010_200dpi"/>
          <p:cNvPicPr/>
          <p:nvPr/>
        </p:nvPicPr>
        <p:blipFill>
          <a:blip r:embed="rId10"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6" name="Afbeelding 11" descr="logo_WB FCPF.gif"/>
          <p:cNvPicPr>
            <a:picLocks noChangeAspect="1"/>
          </p:cNvPicPr>
          <p:nvPr/>
        </p:nvPicPr>
        <p:blipFill>
          <a:blip r:embed="rId11" cstate="print"/>
          <a:stretch>
            <a:fillRect/>
          </a:stretch>
        </p:blipFill>
        <p:spPr>
          <a:xfrm>
            <a:off x="6022523" y="5994951"/>
            <a:ext cx="972687" cy="710810"/>
          </a:xfrm>
          <a:prstGeom prst="rect">
            <a:avLst/>
          </a:prstGeom>
        </p:spPr>
      </p:pic>
      <p:cxnSp>
        <p:nvCxnSpPr>
          <p:cNvPr id="18"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2"/>
          <a:stretch>
            <a:fillRect/>
          </a:stretch>
        </p:blipFill>
        <p:spPr>
          <a:xfrm>
            <a:off x="7363042" y="6080676"/>
            <a:ext cx="1499126" cy="440638"/>
          </a:xfrm>
          <a:prstGeom prst="rect">
            <a:avLst/>
          </a:prstGeom>
          <a:ln>
            <a:solidFill>
              <a:srgbClr val="000000"/>
            </a:solidFill>
          </a:ln>
        </p:spPr>
      </p:pic>
      <p:sp>
        <p:nvSpPr>
          <p:cNvPr id="4" name="TextBox 3"/>
          <p:cNvSpPr txBox="1"/>
          <p:nvPr/>
        </p:nvSpPr>
        <p:spPr>
          <a:xfrm flipH="1">
            <a:off x="7248091" y="5439460"/>
            <a:ext cx="1614077" cy="323165"/>
          </a:xfrm>
          <a:prstGeom prst="rect">
            <a:avLst/>
          </a:prstGeom>
          <a:noFill/>
        </p:spPr>
        <p:txBody>
          <a:bodyPr wrap="square" rtlCol="0">
            <a:spAutoFit/>
          </a:bodyPr>
          <a:lstStyle/>
          <a:p>
            <a:pPr>
              <a:lnSpc>
                <a:spcPts val="1800"/>
              </a:lnSpc>
            </a:pPr>
            <a:r>
              <a:rPr lang="en-GB" sz="1200" dirty="0" smtClean="0">
                <a:latin typeface="Verdana" pitchFamily="34" charset="0"/>
              </a:rPr>
              <a:t>V1, mayo de 2015 </a:t>
            </a:r>
          </a:p>
        </p:txBody>
      </p:sp>
      <p:sp>
        <p:nvSpPr>
          <p:cNvPr id="5" name="Rectangle 4"/>
          <p:cNvSpPr/>
          <p:nvPr/>
        </p:nvSpPr>
        <p:spPr>
          <a:xfrm>
            <a:off x="7276666" y="6479523"/>
            <a:ext cx="1720343" cy="261610"/>
          </a:xfrm>
          <a:prstGeom prst="rect">
            <a:avLst/>
          </a:prstGeom>
        </p:spPr>
        <p:txBody>
          <a:bodyPr wrap="none">
            <a:spAutoFit/>
          </a:bodyPr>
          <a:lstStyle/>
          <a:p>
            <a:r>
              <a:rPr lang="en-GB" sz="1100" dirty="0">
                <a:solidFill>
                  <a:schemeClr val="accent6"/>
                </a:solidFill>
              </a:rPr>
              <a:t>Licencia de Creative Commons</a:t>
            </a:r>
            <a:endParaRPr lang="es-ES"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45469"/>
          </a:xfrm>
        </p:spPr>
        <p:txBody>
          <a:bodyPr/>
          <a:lstStyle/>
          <a:p>
            <a:pPr>
              <a:lnSpc>
                <a:spcPct val="100000"/>
              </a:lnSpc>
            </a:pPr>
            <a:r>
              <a:rPr dirty="0" smtClean="0"/>
              <a:t>Patrones de cambio de los bosques, </a:t>
            </a:r>
            <a:r>
              <a:rPr lang="es-ES" dirty="0" smtClean="0"/>
              <a:t/>
            </a:r>
            <a:br>
              <a:rPr lang="es-ES" dirty="0" smtClean="0"/>
            </a:br>
            <a:r>
              <a:rPr dirty="0" smtClean="0"/>
              <a:t>2000-2005</a:t>
            </a:r>
            <a:endParaRPr lang="es-ES" dirty="0"/>
          </a:p>
        </p:txBody>
      </p:sp>
      <p:sp>
        <p:nvSpPr>
          <p:cNvPr id="5" name="TextBox 8"/>
          <p:cNvSpPr txBox="1"/>
          <p:nvPr/>
        </p:nvSpPr>
        <p:spPr>
          <a:xfrm>
            <a:off x="6129984" y="5228647"/>
            <a:ext cx="2442528" cy="307777"/>
          </a:xfrm>
          <a:prstGeom prst="rect">
            <a:avLst/>
          </a:prstGeom>
          <a:noFill/>
        </p:spPr>
        <p:txBody>
          <a:bodyPr wrap="none" rtlCol="0">
            <a:spAutoFit/>
          </a:bodyPr>
          <a:lstStyle/>
          <a:p>
            <a:r>
              <a:rPr lang="en-GB" sz="1400" dirty="0" smtClean="0">
                <a:solidFill>
                  <a:schemeClr val="accent6"/>
                </a:solidFill>
                <a:latin typeface="+mj-lt"/>
              </a:rPr>
              <a:t>Fuente: FAO y CCI, 2012</a:t>
            </a:r>
            <a:endParaRPr lang="es-ES" sz="1400" dirty="0">
              <a:solidFill>
                <a:schemeClr val="accent6"/>
              </a:solidFill>
              <a:latin typeface="+mj-l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878" t="2240" r="3780" b="44494"/>
          <a:stretch/>
        </p:blipFill>
        <p:spPr>
          <a:xfrm>
            <a:off x="410424" y="1533537"/>
            <a:ext cx="8352264" cy="344572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025" y="230188"/>
            <a:ext cx="8943975" cy="775685"/>
          </a:xfrm>
        </p:spPr>
        <p:txBody>
          <a:bodyPr/>
          <a:lstStyle/>
          <a:p>
            <a:r>
              <a:rPr lang="es-ES_tradnl" sz="2400" dirty="0" smtClean="0"/>
              <a:t>REDD+ en el marco de la mitigación del cambio climático</a:t>
            </a:r>
            <a:endParaRPr lang="es-ES_tradnl" sz="2400" dirty="0"/>
          </a:p>
        </p:txBody>
      </p:sp>
      <p:sp>
        <p:nvSpPr>
          <p:cNvPr id="3" name="Tijdelijke aanduiding voor tekst 2"/>
          <p:cNvSpPr>
            <a:spLocks noGrp="1"/>
          </p:cNvSpPr>
          <p:nvPr>
            <p:ph type="body" sz="quarter" idx="10"/>
          </p:nvPr>
        </p:nvSpPr>
        <p:spPr>
          <a:xfrm>
            <a:off x="421200" y="1148316"/>
            <a:ext cx="8521188" cy="4776533"/>
          </a:xfrm>
        </p:spPr>
        <p:txBody>
          <a:bodyPr/>
          <a:lstStyle/>
          <a:p>
            <a:pPr marL="273050" indent="-273050" fontAlgn="auto">
              <a:lnSpc>
                <a:spcPct val="100000"/>
              </a:lnSpc>
              <a:spcAft>
                <a:spcPts val="0"/>
              </a:spcAft>
              <a:defRPr/>
            </a:pPr>
            <a:r>
              <a:rPr lang="es-UY" sz="1800" dirty="0" smtClean="0"/>
              <a:t>Convención Marco de las Naciones Unidas sobre el Cambio Climático, Acuerdos de Cancún sobre REDD+ (CMNUCC [2011], Dec.1/CP.16) </a:t>
            </a:r>
            <a:br>
              <a:rPr lang="es-UY" sz="1800" dirty="0" smtClean="0"/>
            </a:br>
            <a:r>
              <a:rPr lang="es-UY" sz="1600" i="1" dirty="0" smtClean="0"/>
              <a:t>“Enfoques de política e incentivos positivos para las cuestiones relativas a la reducción de las emisiones debidas a la deforestación y la degradación forestal en los países en desarrollo; y función de la conservación, la gestión sostenible de los bosques y el aumento de las reservas forestales de carbono en los países en desarrollo”.</a:t>
            </a:r>
            <a:endParaRPr lang="es-UY" sz="1600" b="1" i="1" dirty="0" smtClean="0"/>
          </a:p>
          <a:p>
            <a:pPr marL="273050" indent="-273050"/>
            <a:r>
              <a:rPr lang="es-UY" sz="1800" dirty="0" smtClean="0"/>
              <a:t>Se incluyen las siguientes actividades: </a:t>
            </a:r>
          </a:p>
          <a:p>
            <a:pPr lvl="1">
              <a:lnSpc>
                <a:spcPct val="100000"/>
              </a:lnSpc>
            </a:pPr>
            <a:r>
              <a:rPr lang="es-UY" sz="1600" dirty="0" smtClean="0">
                <a:solidFill>
                  <a:schemeClr val="tx1"/>
                </a:solidFill>
              </a:rPr>
              <a:t>Reducción de las emisiones debidas a la </a:t>
            </a:r>
            <a:r>
              <a:rPr lang="es-UY" sz="1600" b="1" dirty="0" smtClean="0">
                <a:solidFill>
                  <a:schemeClr val="tx1"/>
                </a:solidFill>
              </a:rPr>
              <a:t>deforestación</a:t>
            </a:r>
            <a:endParaRPr lang="es-UY" sz="1600" dirty="0" smtClean="0">
              <a:solidFill>
                <a:schemeClr val="tx1"/>
              </a:solidFill>
            </a:endParaRPr>
          </a:p>
          <a:p>
            <a:pPr lvl="1">
              <a:lnSpc>
                <a:spcPct val="100000"/>
              </a:lnSpc>
            </a:pPr>
            <a:r>
              <a:rPr lang="es-UY" sz="1600" dirty="0" smtClean="0">
                <a:solidFill>
                  <a:schemeClr val="tx1"/>
                </a:solidFill>
              </a:rPr>
              <a:t>Reducción de las emisiones debidas a la </a:t>
            </a:r>
            <a:r>
              <a:rPr lang="es-UY" sz="1600" b="1" dirty="0" smtClean="0">
                <a:solidFill>
                  <a:schemeClr val="tx1"/>
                </a:solidFill>
              </a:rPr>
              <a:t>degradación forestal</a:t>
            </a:r>
            <a:endParaRPr lang="es-UY" sz="1600" dirty="0" smtClean="0">
              <a:solidFill>
                <a:schemeClr val="tx1"/>
              </a:solidFill>
            </a:endParaRPr>
          </a:p>
          <a:p>
            <a:pPr lvl="1">
              <a:lnSpc>
                <a:spcPct val="100000"/>
              </a:lnSpc>
            </a:pPr>
            <a:r>
              <a:rPr lang="es-UY" sz="1600" b="1" dirty="0" smtClean="0">
                <a:solidFill>
                  <a:schemeClr val="tx1"/>
                </a:solidFill>
              </a:rPr>
              <a:t>Conservación</a:t>
            </a:r>
            <a:r>
              <a:rPr lang="es-UY" sz="1600" dirty="0" smtClean="0">
                <a:solidFill>
                  <a:schemeClr val="tx1"/>
                </a:solidFill>
              </a:rPr>
              <a:t> de las reservas forestales de carbono</a:t>
            </a:r>
          </a:p>
          <a:p>
            <a:pPr lvl="1">
              <a:lnSpc>
                <a:spcPct val="100000"/>
              </a:lnSpc>
            </a:pPr>
            <a:r>
              <a:rPr lang="es-UY" sz="1600" b="1" dirty="0" smtClean="0">
                <a:solidFill>
                  <a:schemeClr val="tx1"/>
                </a:solidFill>
              </a:rPr>
              <a:t>Gestión sostenible</a:t>
            </a:r>
            <a:r>
              <a:rPr lang="es-UY" sz="1600" dirty="0" smtClean="0">
                <a:solidFill>
                  <a:schemeClr val="tx1"/>
                </a:solidFill>
              </a:rPr>
              <a:t> de los bosques</a:t>
            </a:r>
          </a:p>
          <a:p>
            <a:pPr lvl="1">
              <a:lnSpc>
                <a:spcPct val="100000"/>
              </a:lnSpc>
            </a:pPr>
            <a:r>
              <a:rPr lang="es-UY" sz="1600" b="1" dirty="0" smtClean="0">
                <a:solidFill>
                  <a:schemeClr val="tx1"/>
                </a:solidFill>
              </a:rPr>
              <a:t>Incremento</a:t>
            </a:r>
            <a:r>
              <a:rPr lang="es-UY" sz="1600" dirty="0" smtClean="0">
                <a:solidFill>
                  <a:schemeClr val="tx1"/>
                </a:solidFill>
              </a:rPr>
              <a:t> de las reservas forestales de carbono</a:t>
            </a:r>
          </a:p>
          <a:p>
            <a:pPr marL="0" indent="0" fontAlgn="auto">
              <a:lnSpc>
                <a:spcPct val="100000"/>
              </a:lnSpc>
              <a:spcAft>
                <a:spcPts val="0"/>
              </a:spcAft>
              <a:defRPr/>
            </a:pPr>
            <a:endParaRPr lang="es-UY" dirty="0"/>
          </a:p>
        </p:txBody>
      </p:sp>
      <p:sp>
        <p:nvSpPr>
          <p:cNvPr id="5" name="Rechteraccolade 4"/>
          <p:cNvSpPr/>
          <p:nvPr/>
        </p:nvSpPr>
        <p:spPr>
          <a:xfrm>
            <a:off x="7992073" y="3386138"/>
            <a:ext cx="344384" cy="828675"/>
          </a:xfrm>
          <a:prstGeom prst="righ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Rechteraccolade 6"/>
          <p:cNvSpPr/>
          <p:nvPr/>
        </p:nvSpPr>
        <p:spPr>
          <a:xfrm>
            <a:off x="8013844" y="4361756"/>
            <a:ext cx="344384" cy="973778"/>
          </a:xfrm>
          <a:prstGeom prst="righ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TextBox 6"/>
          <p:cNvSpPr txBox="1"/>
          <p:nvPr/>
        </p:nvSpPr>
        <p:spPr>
          <a:xfrm rot="5400000">
            <a:off x="8053516" y="3590569"/>
            <a:ext cx="1228221" cy="492443"/>
          </a:xfrm>
          <a:prstGeom prst="rect">
            <a:avLst/>
          </a:prstGeom>
          <a:noFill/>
        </p:spPr>
        <p:txBody>
          <a:bodyPr wrap="none" rtlCol="0">
            <a:spAutoFit/>
          </a:bodyPr>
          <a:lstStyle/>
          <a:p>
            <a:r>
              <a:rPr lang="en-GB" sz="2600" b="1" dirty="0" smtClean="0">
                <a:latin typeface="+mj-lt"/>
              </a:rPr>
              <a:t>REDD</a:t>
            </a:r>
            <a:endParaRPr lang="es-ES" sz="2600" b="1" dirty="0">
              <a:latin typeface="+mj-lt"/>
            </a:endParaRPr>
          </a:p>
        </p:txBody>
      </p:sp>
      <p:sp>
        <p:nvSpPr>
          <p:cNvPr id="9" name="TextBox 6"/>
          <p:cNvSpPr txBox="1"/>
          <p:nvPr/>
        </p:nvSpPr>
        <p:spPr>
          <a:xfrm>
            <a:off x="8431023" y="4629159"/>
            <a:ext cx="473206" cy="492443"/>
          </a:xfrm>
          <a:prstGeom prst="rect">
            <a:avLst/>
          </a:prstGeom>
          <a:noFill/>
        </p:spPr>
        <p:txBody>
          <a:bodyPr wrap="none" rtlCol="0">
            <a:spAutoFit/>
          </a:bodyPr>
          <a:lstStyle/>
          <a:p>
            <a:r>
              <a:rPr lang="en-GB" sz="2600" b="1" dirty="0" smtClean="0">
                <a:latin typeface="+mj-lt"/>
              </a:rPr>
              <a:t>+</a:t>
            </a:r>
            <a:endParaRPr lang="es-ES" sz="26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065828"/>
          </a:xfrm>
        </p:spPr>
        <p:txBody>
          <a:bodyPr/>
          <a:lstStyle/>
          <a:p>
            <a:pPr>
              <a:lnSpc>
                <a:spcPct val="100000"/>
              </a:lnSpc>
            </a:pPr>
            <a:r>
              <a:rPr dirty="0" smtClean="0"/>
              <a:t>Desarrollo de la política de REDD+</a:t>
            </a:r>
            <a:r>
              <a:rPr dirty="0"/>
              <a:t/>
            </a:r>
            <a:br>
              <a:rPr dirty="0"/>
            </a:br>
            <a:r>
              <a:rPr lang="en-US" sz="1800" dirty="0" smtClean="0"/>
              <a:t>Conferencias de las Partes (CP)</a:t>
            </a:r>
            <a:endParaRPr lang="es-ES" sz="1800" dirty="0"/>
          </a:p>
        </p:txBody>
      </p:sp>
      <p:sp>
        <p:nvSpPr>
          <p:cNvPr id="4" name="PIJL-OMLAAG 3"/>
          <p:cNvSpPr/>
          <p:nvPr/>
        </p:nvSpPr>
        <p:spPr>
          <a:xfrm>
            <a:off x="20611" y="1238250"/>
            <a:ext cx="1433015" cy="451797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jdelijke aanduiding voor tekst 2"/>
          <p:cNvSpPr>
            <a:spLocks noGrp="1"/>
          </p:cNvSpPr>
          <p:nvPr>
            <p:ph type="body" sz="quarter" idx="10"/>
          </p:nvPr>
        </p:nvSpPr>
        <p:spPr>
          <a:xfrm>
            <a:off x="323851" y="1238250"/>
            <a:ext cx="8572499" cy="4379224"/>
          </a:xfrm>
        </p:spPr>
        <p:txBody>
          <a:bodyPr/>
          <a:lstStyle/>
          <a:p>
            <a:pPr marL="1077913" indent="-1077913">
              <a:lnSpc>
                <a:spcPct val="100000"/>
              </a:lnSpc>
              <a:buNone/>
            </a:pPr>
            <a:r>
              <a:rPr lang="es-AR" sz="1800" b="1" dirty="0" smtClean="0"/>
              <a:t>2005	</a:t>
            </a:r>
            <a:r>
              <a:rPr lang="es-AR" sz="1600" b="1" dirty="0" smtClean="0"/>
              <a:t>CP11 Montreal. </a:t>
            </a:r>
            <a:r>
              <a:rPr lang="es-AR" sz="1600" dirty="0" smtClean="0"/>
              <a:t>Comenzaron los debates de RED. Papua Nueva Guinea y Costa Rica solicitaron un nuevo punto en el temario: “Reducción de las emisiones derivadas de la deforestación en los países en desarrollo: Métodos para estimular la adopción de medidas”.</a:t>
            </a:r>
            <a:endParaRPr lang="es-AR" sz="1600" b="1" dirty="0" smtClean="0"/>
          </a:p>
          <a:p>
            <a:pPr marL="1077913" indent="-1077913">
              <a:lnSpc>
                <a:spcPct val="100000"/>
              </a:lnSpc>
              <a:buNone/>
            </a:pPr>
            <a:r>
              <a:rPr lang="es-AR" sz="1600" b="1" dirty="0" smtClean="0"/>
              <a:t>2007	CP13 Bali. </a:t>
            </a:r>
            <a:r>
              <a:rPr lang="es-AR" sz="1600" dirty="0" smtClean="0"/>
              <a:t>Se elaboró el Plan de Acción de Bali, en el que el concepto de RED se amplió a REDD+.</a:t>
            </a:r>
          </a:p>
          <a:p>
            <a:pPr marL="1077913" indent="-1077913">
              <a:lnSpc>
                <a:spcPct val="100000"/>
              </a:lnSpc>
              <a:buNone/>
            </a:pPr>
            <a:r>
              <a:rPr lang="es-AR" sz="1600" b="1" dirty="0" smtClean="0"/>
              <a:t>2009 	CP15 Copenhague. </a:t>
            </a:r>
            <a:r>
              <a:rPr lang="es-AR" sz="1600" dirty="0" smtClean="0"/>
              <a:t>Se elaboraron las orientaciones metodológicas para las actividades de REDD+.</a:t>
            </a:r>
          </a:p>
          <a:p>
            <a:pPr marL="1077913" indent="-1077913">
              <a:lnSpc>
                <a:spcPct val="100000"/>
              </a:lnSpc>
              <a:buNone/>
            </a:pPr>
            <a:r>
              <a:rPr lang="es-AR" sz="1600" b="1" dirty="0" smtClean="0"/>
              <a:t>2010	CP16 Cancún. </a:t>
            </a:r>
            <a:r>
              <a:rPr lang="es-AR" sz="1600" dirty="0" smtClean="0"/>
              <a:t>Se establecieron los Acuerdos de Cancún, que incluyen enfoques de políticas e incentivos positivos sobre temas relacionados con REDD+.</a:t>
            </a:r>
          </a:p>
          <a:p>
            <a:pPr marL="1077913" indent="-1077913">
              <a:lnSpc>
                <a:spcPct val="100000"/>
              </a:lnSpc>
              <a:buNone/>
            </a:pPr>
            <a:r>
              <a:rPr lang="es-AR" sz="1600" b="1" dirty="0" smtClean="0"/>
              <a:t>2013	CP19 Varsovia </a:t>
            </a:r>
            <a:r>
              <a:rPr lang="es-AR" sz="1600" dirty="0" smtClean="0"/>
              <a:t>Se elaboró el paquete de REDD+, que incluye modalidades y orientaciones para establecer sistemas nacionales de vigilancia forestal; medición, notificación y verificación (MNV); niveles de referencia de las emisiones forestales y niveles de referencia forestal, y consideración de las salvaguardias y los factores impulsores.</a:t>
            </a:r>
            <a:endParaRPr lang="es-AR" sz="16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91650"/>
          </a:xfrm>
        </p:spPr>
        <p:txBody>
          <a:bodyPr/>
          <a:lstStyle/>
          <a:p>
            <a:r>
              <a:rPr lang="es-DO" dirty="0" smtClean="0"/>
              <a:t>Esquema de la conferencia</a:t>
            </a:r>
            <a:endParaRPr lang="es-DO" dirty="0"/>
          </a:p>
        </p:txBody>
      </p:sp>
      <p:sp>
        <p:nvSpPr>
          <p:cNvPr id="3" name="Tijdelijke aanduiding voor tekst 2"/>
          <p:cNvSpPr>
            <a:spLocks noGrp="1"/>
          </p:cNvSpPr>
          <p:nvPr>
            <p:ph type="body" sz="quarter" idx="10"/>
          </p:nvPr>
        </p:nvSpPr>
        <p:spPr>
          <a:xfrm>
            <a:off x="421200" y="1473958"/>
            <a:ext cx="8381606" cy="3684896"/>
          </a:xfrm>
        </p:spPr>
        <p:txBody>
          <a:bodyPr/>
          <a:lstStyle/>
          <a:p>
            <a:pPr marL="457200" lvl="0" indent="-457200">
              <a:lnSpc>
                <a:spcPct val="100000"/>
              </a:lnSpc>
              <a:spcBef>
                <a:spcPts val="1500"/>
              </a:spcBef>
              <a:buClr>
                <a:schemeClr val="tx1">
                  <a:lumMod val="20000"/>
                  <a:lumOff val="80000"/>
                </a:schemeClr>
              </a:buClr>
              <a:buSzPct val="100000"/>
              <a:buFont typeface="+mj-lt"/>
              <a:buAutoNum type="arabicPeriod"/>
            </a:pPr>
            <a:r>
              <a:rPr lang="es-BO" dirty="0" smtClean="0">
                <a:solidFill>
                  <a:schemeClr val="bg2">
                    <a:lumMod val="20000"/>
                    <a:lumOff val="80000"/>
                  </a:schemeClr>
                </a:solidFill>
              </a:rPr>
              <a:t>Introducción al proceso de REDD+ de la CMNUCC</a:t>
            </a:r>
          </a:p>
          <a:p>
            <a:pPr marL="457200" lvl="0" indent="-457200">
              <a:lnSpc>
                <a:spcPct val="100000"/>
              </a:lnSpc>
              <a:spcBef>
                <a:spcPts val="1500"/>
              </a:spcBef>
              <a:buSzPct val="100000"/>
              <a:buFont typeface="+mj-lt"/>
              <a:buAutoNum type="arabicPeriod"/>
            </a:pPr>
            <a:r>
              <a:rPr lang="es-BO" b="1" dirty="0" smtClean="0"/>
              <a:t>Contexto y requisitos de la CMNUCC para la medición de las actividades de REDD+ y la presentación de informes </a:t>
            </a:r>
          </a:p>
          <a:p>
            <a:pPr marL="457200" lvl="0" indent="-457200">
              <a:lnSpc>
                <a:spcPct val="100000"/>
              </a:lnSpc>
              <a:spcBef>
                <a:spcPts val="1500"/>
              </a:spcBef>
              <a:buClr>
                <a:schemeClr val="tx1">
                  <a:lumMod val="20000"/>
                  <a:lumOff val="80000"/>
                </a:schemeClr>
              </a:buClr>
              <a:buSzPct val="100000"/>
              <a:buFont typeface="+mj-lt"/>
              <a:buAutoNum type="arabicPeriod"/>
            </a:pPr>
            <a:r>
              <a:rPr lang="es-BO" dirty="0" smtClean="0">
                <a:solidFill>
                  <a:schemeClr val="bg2">
                    <a:lumMod val="20000"/>
                    <a:lumOff val="80000"/>
                  </a:schemeClr>
                </a:solidFill>
              </a:rPr>
              <a:t>Directrices del IPCC para los inventarios nacionales de GEI y para los informes sobre tierras boscosas</a:t>
            </a:r>
          </a:p>
          <a:p>
            <a:pPr marL="730250" lvl="1" indent="0">
              <a:lnSpc>
                <a:spcPct val="100000"/>
              </a:lnSpc>
              <a:spcBef>
                <a:spcPts val="1500"/>
              </a:spcBef>
              <a:buClr>
                <a:schemeClr val="tx1">
                  <a:lumMod val="20000"/>
                  <a:lumOff val="80000"/>
                </a:schemeClr>
              </a:buClr>
              <a:buSzPct val="100000"/>
              <a:buNone/>
            </a:pPr>
            <a:r>
              <a:rPr lang="es-BO" dirty="0" smtClean="0">
                <a:solidFill>
                  <a:schemeClr val="bg2">
                    <a:lumMod val="20000"/>
                    <a:lumOff val="80000"/>
                  </a:schemeClr>
                </a:solidFill>
              </a:rPr>
              <a:t>a. Principios de presentación de la información</a:t>
            </a:r>
          </a:p>
          <a:p>
            <a:pPr marL="730250" lvl="1" indent="0">
              <a:lnSpc>
                <a:spcPct val="100000"/>
              </a:lnSpc>
              <a:spcBef>
                <a:spcPts val="1500"/>
              </a:spcBef>
              <a:buClr>
                <a:schemeClr val="tx1">
                  <a:lumMod val="20000"/>
                  <a:lumOff val="80000"/>
                </a:schemeClr>
              </a:buClr>
              <a:buSzPct val="100000"/>
              <a:buNone/>
            </a:pPr>
            <a:r>
              <a:rPr lang="es-BO" dirty="0" smtClean="0">
                <a:solidFill>
                  <a:schemeClr val="bg2">
                    <a:lumMod val="20000"/>
                    <a:lumOff val="80000"/>
                  </a:schemeClr>
                </a:solidFill>
              </a:rPr>
              <a:t>b. Estimación de las emisiones de carbono</a:t>
            </a:r>
          </a:p>
        </p:txBody>
      </p:sp>
    </p:spTree>
    <p:extLst>
      <p:ext uri="{BB962C8B-B14F-4D97-AF65-F5344CB8AC3E}">
        <p14:creationId xmlns:p14="http://schemas.microsoft.com/office/powerpoint/2010/main" val="1361000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r>
              <a:rPr lang="es-ES" dirty="0" smtClean="0"/>
              <a:t>CMNUCC </a:t>
            </a:r>
            <a:r>
              <a:rPr lang="es-ES" dirty="0"/>
              <a:t>COP 21: Acuerdo de París (1 / CP.21</a:t>
            </a:r>
            <a:r>
              <a:rPr lang="es-ES" dirty="0" smtClean="0"/>
              <a:t>) (</a:t>
            </a:r>
            <a:r>
              <a:rPr lang="es-ES" dirty="0" smtClean="0"/>
              <a:t>1/3)</a:t>
            </a:r>
            <a:endParaRPr lang="en-GB" dirty="0"/>
          </a:p>
        </p:txBody>
      </p:sp>
      <p:sp>
        <p:nvSpPr>
          <p:cNvPr id="3" name="Text Placeholder 2"/>
          <p:cNvSpPr>
            <a:spLocks noGrp="1"/>
          </p:cNvSpPr>
          <p:nvPr>
            <p:ph type="body" sz="quarter" idx="10"/>
          </p:nvPr>
        </p:nvSpPr>
        <p:spPr/>
        <p:txBody>
          <a:bodyPr/>
          <a:lstStyle/>
          <a:p>
            <a:r>
              <a:rPr lang="es-PE" dirty="0"/>
              <a:t>El Acuerdo de París es un nuevo marco jurídicamente vinculante para un </a:t>
            </a:r>
            <a:r>
              <a:rPr lang="es-PE" b="1" dirty="0"/>
              <a:t>esfuerzo de coordinación internacional para hacer frente al cambio climático</a:t>
            </a:r>
            <a:r>
              <a:rPr lang="es-PE" dirty="0"/>
              <a:t> y sustituye al Protocolo de </a:t>
            </a:r>
            <a:r>
              <a:rPr lang="es-PE" dirty="0" err="1" smtClean="0"/>
              <a:t>Kyoto</a:t>
            </a:r>
            <a:r>
              <a:rPr lang="es-PE" dirty="0" smtClean="0"/>
              <a:t>.</a:t>
            </a:r>
          </a:p>
          <a:p>
            <a:r>
              <a:rPr lang="es-PE" dirty="0"/>
              <a:t>El objetivo general del Acuerdo de París es mantener el aumento de la temperatura media mundial muy por </a:t>
            </a:r>
            <a:r>
              <a:rPr lang="es-PE" b="1" dirty="0"/>
              <a:t>debajo de 2 grados</a:t>
            </a:r>
            <a:r>
              <a:rPr lang="es-PE" dirty="0"/>
              <a:t> en los niveles preindustriales y alcanzar el pico mundial lo antes </a:t>
            </a:r>
            <a:r>
              <a:rPr lang="es-PE" dirty="0" smtClean="0"/>
              <a:t>posible.</a:t>
            </a:r>
          </a:p>
          <a:p>
            <a:pPr lvl="0"/>
            <a:r>
              <a:rPr lang="es-PE" dirty="0"/>
              <a:t>El Acuerdo de París alienta a las Partes a apoyar los marcos existentes para REDD + e </a:t>
            </a:r>
            <a:r>
              <a:rPr lang="es-PE" b="1" dirty="0"/>
              <a:t>incluye referencias a decisiones anteriores de la COP sobre </a:t>
            </a:r>
            <a:r>
              <a:rPr lang="es-PE" b="1" dirty="0" smtClean="0"/>
              <a:t>REDD.</a:t>
            </a:r>
            <a:endParaRPr lang="en-GB" dirty="0"/>
          </a:p>
          <a:p>
            <a:endParaRPr lang="en-GB" dirty="0"/>
          </a:p>
        </p:txBody>
      </p:sp>
    </p:spTree>
    <p:extLst>
      <p:ext uri="{BB962C8B-B14F-4D97-AF65-F5344CB8AC3E}">
        <p14:creationId xmlns:p14="http://schemas.microsoft.com/office/powerpoint/2010/main" val="120360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s-ES" dirty="0"/>
              <a:t>CMNUCC COP 21: Acuerdo de París </a:t>
            </a:r>
            <a:r>
              <a:rPr lang="es-ES" dirty="0" smtClean="0"/>
              <a:t>(</a:t>
            </a:r>
            <a:r>
              <a:rPr lang="es-ES" dirty="0" smtClean="0"/>
              <a:t>2/3)</a:t>
            </a:r>
            <a:endParaRPr lang="en-GB" dirty="0"/>
          </a:p>
        </p:txBody>
      </p:sp>
      <p:sp>
        <p:nvSpPr>
          <p:cNvPr id="3" name="Text Placeholder 2"/>
          <p:cNvSpPr>
            <a:spLocks noGrp="1"/>
          </p:cNvSpPr>
          <p:nvPr>
            <p:ph type="body" sz="quarter" idx="10"/>
          </p:nvPr>
        </p:nvSpPr>
        <p:spPr/>
        <p:txBody>
          <a:bodyPr/>
          <a:lstStyle/>
          <a:p>
            <a:r>
              <a:rPr lang="es-PE" dirty="0"/>
              <a:t>Cada país debe formular sus medidas de mitigación en las </a:t>
            </a:r>
            <a:r>
              <a:rPr lang="es-PE" b="1" dirty="0"/>
              <a:t>contribuciones determinadas a nivel nacional (CND)</a:t>
            </a:r>
            <a:r>
              <a:rPr lang="es-PE" dirty="0"/>
              <a:t>, las cuales deben ser comunicadas y actualizadas cada cinco </a:t>
            </a:r>
            <a:r>
              <a:rPr lang="es-PE" dirty="0" smtClean="0"/>
              <a:t>años.</a:t>
            </a:r>
          </a:p>
          <a:p>
            <a:r>
              <a:rPr lang="es-PE" b="1" dirty="0"/>
              <a:t>Las acciones y apoyo a REDD + </a:t>
            </a:r>
            <a:r>
              <a:rPr lang="es-PE" dirty="0"/>
              <a:t>deben ser incluidos en los </a:t>
            </a:r>
            <a:r>
              <a:rPr lang="es-PE" dirty="0" smtClean="0"/>
              <a:t>NDC.</a:t>
            </a:r>
          </a:p>
          <a:p>
            <a:pPr lvl="0"/>
            <a:r>
              <a:rPr lang="es-PE" b="1" dirty="0"/>
              <a:t>El inventario mundial </a:t>
            </a:r>
            <a:r>
              <a:rPr lang="es-PE" dirty="0"/>
              <a:t>tiene lugar cada cinco años con el objetivo de evaluar si la acción de mitigación colectiva expresada en los CDN es coherente con el cumplimiento de los objetivos de temperatura mundial del Acuerdo de París.</a:t>
            </a:r>
            <a:endParaRPr lang="en-GB" dirty="0"/>
          </a:p>
          <a:p>
            <a:endParaRPr lang="en-GB" dirty="0"/>
          </a:p>
        </p:txBody>
      </p:sp>
    </p:spTree>
    <p:extLst>
      <p:ext uri="{BB962C8B-B14F-4D97-AF65-F5344CB8AC3E}">
        <p14:creationId xmlns:p14="http://schemas.microsoft.com/office/powerpoint/2010/main" val="287531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s-ES" dirty="0"/>
              <a:t>CMNUCC COP 21: Acuerdo de París </a:t>
            </a:r>
            <a:r>
              <a:rPr lang="es-ES" smtClean="0"/>
              <a:t>(</a:t>
            </a:r>
            <a:r>
              <a:rPr lang="es-ES" smtClean="0"/>
              <a:t>3/3)</a:t>
            </a:r>
            <a:endParaRPr lang="en-GB" dirty="0"/>
          </a:p>
        </p:txBody>
      </p:sp>
      <p:sp>
        <p:nvSpPr>
          <p:cNvPr id="3" name="Text Placeholder 2"/>
          <p:cNvSpPr>
            <a:spLocks noGrp="1"/>
          </p:cNvSpPr>
          <p:nvPr>
            <p:ph type="body" sz="quarter" idx="10"/>
          </p:nvPr>
        </p:nvSpPr>
        <p:spPr/>
        <p:txBody>
          <a:bodyPr/>
          <a:lstStyle/>
          <a:p>
            <a:r>
              <a:rPr lang="es-PE" b="1" dirty="0"/>
              <a:t>Marco de Transparencia</a:t>
            </a:r>
            <a:endParaRPr lang="en-GB" dirty="0"/>
          </a:p>
          <a:p>
            <a:r>
              <a:rPr lang="es-PE" dirty="0"/>
              <a:t>Las Partes deben rendir </a:t>
            </a:r>
            <a:r>
              <a:rPr lang="es-PE" b="1" dirty="0"/>
              <a:t>cuenta de sus NDC</a:t>
            </a:r>
            <a:r>
              <a:rPr lang="es-PE" dirty="0"/>
              <a:t> de manera que asegure la integridad </a:t>
            </a:r>
            <a:r>
              <a:rPr lang="es-PE" dirty="0" smtClean="0"/>
              <a:t>ambiental.</a:t>
            </a:r>
          </a:p>
          <a:p>
            <a:pPr lvl="0"/>
            <a:r>
              <a:rPr lang="es-PE" dirty="0"/>
              <a:t>Las Partes deben </a:t>
            </a:r>
            <a:r>
              <a:rPr lang="es-PE" b="1" dirty="0"/>
              <a:t>proporcionar la información</a:t>
            </a:r>
            <a:r>
              <a:rPr lang="es-PE" dirty="0"/>
              <a:t> necesaria para rastrear el progreso logrado en la implementación y el logro de sus CDN y realizar un seguimiento de sus emisiones en los </a:t>
            </a:r>
            <a:r>
              <a:rPr lang="es-PE" b="1" dirty="0"/>
              <a:t>informes de</a:t>
            </a:r>
            <a:r>
              <a:rPr lang="es-PE" dirty="0"/>
              <a:t> </a:t>
            </a:r>
            <a:r>
              <a:rPr lang="es-PE" b="1" dirty="0"/>
              <a:t>inventario naciona</a:t>
            </a:r>
            <a:r>
              <a:rPr lang="es-PE" dirty="0"/>
              <a:t>l. </a:t>
            </a:r>
            <a:r>
              <a:rPr lang="es-PE" dirty="0">
                <a:solidFill>
                  <a:schemeClr val="accent4"/>
                </a:solidFill>
              </a:rPr>
              <a:t>Para obtener más información, consulte el Módulo </a:t>
            </a:r>
            <a:r>
              <a:rPr lang="es-PE" dirty="0" smtClean="0">
                <a:solidFill>
                  <a:schemeClr val="accent4"/>
                </a:solidFill>
              </a:rPr>
              <a:t>3.3.</a:t>
            </a:r>
            <a:endParaRPr lang="en-GB" dirty="0">
              <a:solidFill>
                <a:schemeClr val="accent4"/>
              </a:solidFill>
            </a:endParaRPr>
          </a:p>
          <a:p>
            <a:pPr lvl="0"/>
            <a:r>
              <a:rPr lang="es-PE" dirty="0"/>
              <a:t>La información presentada será sometida a una </a:t>
            </a:r>
            <a:r>
              <a:rPr lang="es-PE" b="1" dirty="0"/>
              <a:t>revisión de expertos técnicos</a:t>
            </a:r>
            <a:r>
              <a:rPr lang="es-PE" dirty="0"/>
              <a:t>.</a:t>
            </a:r>
            <a:endParaRPr lang="en-GB" dirty="0"/>
          </a:p>
          <a:p>
            <a:endParaRPr lang="en-GB" b="1" dirty="0"/>
          </a:p>
        </p:txBody>
      </p:sp>
    </p:spTree>
    <p:extLst>
      <p:ext uri="{BB962C8B-B14F-4D97-AF65-F5344CB8AC3E}">
        <p14:creationId xmlns:p14="http://schemas.microsoft.com/office/powerpoint/2010/main" val="276071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dirty="0" smtClean="0"/>
              <a:t>Mecanismo de REDD+ de la CMNUCC</a:t>
            </a:r>
            <a:endParaRPr lang="es-ES" dirty="0"/>
          </a:p>
        </p:txBody>
      </p:sp>
      <p:sp>
        <p:nvSpPr>
          <p:cNvPr id="3" name="Tijdelijke aanduiding voor tekst 2"/>
          <p:cNvSpPr>
            <a:spLocks noGrp="1"/>
          </p:cNvSpPr>
          <p:nvPr>
            <p:ph type="body" sz="quarter" idx="10"/>
          </p:nvPr>
        </p:nvSpPr>
        <p:spPr>
          <a:xfrm>
            <a:off x="421200" y="1080657"/>
            <a:ext cx="8212161" cy="4476997"/>
          </a:xfrm>
        </p:spPr>
        <p:txBody>
          <a:bodyPr/>
          <a:lstStyle/>
          <a:p>
            <a:pPr marL="273050" indent="-273050" fontAlgn="auto">
              <a:lnSpc>
                <a:spcPct val="100000"/>
              </a:lnSpc>
              <a:spcAft>
                <a:spcPts val="0"/>
              </a:spcAft>
              <a:defRPr/>
            </a:pPr>
            <a:r>
              <a:rPr lang="es-BO" sz="1800" dirty="0" smtClean="0"/>
              <a:t>Las partes deben procurar en forma conjunta </a:t>
            </a:r>
            <a:r>
              <a:rPr lang="es-BO" sz="1800" b="1" dirty="0" smtClean="0"/>
              <a:t>desacelerar, detener y revertir la pérdida </a:t>
            </a:r>
            <a:r>
              <a:rPr lang="es-BO" sz="1800" b="1" dirty="0"/>
              <a:t>de </a:t>
            </a:r>
            <a:r>
              <a:rPr lang="es-BO" sz="1800" b="1" dirty="0" smtClean="0"/>
              <a:t>carbono y de la cubierta forestal</a:t>
            </a:r>
            <a:r>
              <a:rPr lang="es-BO" sz="1800" dirty="0" smtClean="0"/>
              <a:t>, para abordar de este modo las cinco actividades de REDD+.</a:t>
            </a:r>
          </a:p>
          <a:p>
            <a:pPr marL="273050" indent="-273050" fontAlgn="auto">
              <a:lnSpc>
                <a:spcPct val="100000"/>
              </a:lnSpc>
              <a:spcAft>
                <a:spcPts val="0"/>
              </a:spcAft>
              <a:defRPr/>
            </a:pPr>
            <a:r>
              <a:rPr lang="es-BO" sz="1800" dirty="0" smtClean="0"/>
              <a:t>La participación es voluntaria y se realiza de acuerdo con las respectivas </a:t>
            </a:r>
            <a:r>
              <a:rPr lang="es-BO" sz="1800" b="1" dirty="0" smtClean="0"/>
              <a:t>capacidades y circunstancias nacionales</a:t>
            </a:r>
            <a:r>
              <a:rPr lang="es-BO" sz="1800" dirty="0" smtClean="0"/>
              <a:t>.</a:t>
            </a:r>
          </a:p>
          <a:p>
            <a:pPr marL="273050" indent="-273050" fontAlgn="auto">
              <a:lnSpc>
                <a:spcPct val="100000"/>
              </a:lnSpc>
              <a:spcAft>
                <a:spcPts val="0"/>
              </a:spcAft>
              <a:defRPr/>
            </a:pPr>
            <a:r>
              <a:rPr lang="es-BO" sz="1800" dirty="0" smtClean="0"/>
              <a:t>Los </a:t>
            </a:r>
            <a:r>
              <a:rPr lang="es-BO" sz="1800" b="1" dirty="0" smtClean="0"/>
              <a:t>pagos basados en el desempeño </a:t>
            </a:r>
            <a:r>
              <a:rPr lang="es-BO" sz="1800" dirty="0" smtClean="0"/>
              <a:t>se realizan en funci</a:t>
            </a:r>
            <a:r>
              <a:rPr lang="es-BO" sz="1800" dirty="0"/>
              <a:t>ó</a:t>
            </a:r>
            <a:r>
              <a:rPr lang="es-BO" sz="1800" dirty="0" smtClean="0"/>
              <a:t>n de en la diferencia entre las emisiones forestales reales y un nivel de referencia, que requiere lo siguiente:</a:t>
            </a:r>
          </a:p>
          <a:p>
            <a:pPr lvl="1" fontAlgn="auto">
              <a:lnSpc>
                <a:spcPct val="100000"/>
              </a:lnSpc>
              <a:spcAft>
                <a:spcPts val="0"/>
              </a:spcAft>
              <a:buFont typeface="Arial" pitchFamily="34" charset="0"/>
              <a:buChar char="•"/>
              <a:defRPr/>
            </a:pPr>
            <a:r>
              <a:rPr lang="es-BO" sz="1600" dirty="0" smtClean="0"/>
              <a:t>Metodologías para estimar las emisiones y la absorción reales</a:t>
            </a:r>
          </a:p>
          <a:p>
            <a:pPr lvl="1" fontAlgn="auto">
              <a:lnSpc>
                <a:spcPct val="100000"/>
              </a:lnSpc>
              <a:spcAft>
                <a:spcPts val="0"/>
              </a:spcAft>
              <a:buFont typeface="Arial" pitchFamily="34" charset="0"/>
              <a:buChar char="•"/>
              <a:defRPr/>
            </a:pPr>
            <a:r>
              <a:rPr lang="es-BO" sz="1600" dirty="0" smtClean="0"/>
              <a:t>Fijación de un nivel de referencia con la misma cobertura de emisiones y absorción</a:t>
            </a:r>
          </a:p>
          <a:p>
            <a:pPr fontAlgn="auto">
              <a:lnSpc>
                <a:spcPct val="100000"/>
              </a:lnSpc>
              <a:spcAft>
                <a:spcPts val="0"/>
              </a:spcAft>
              <a:defRPr/>
            </a:pPr>
            <a:r>
              <a:rPr lang="es-BO" sz="1800" dirty="0" smtClean="0"/>
              <a:t>Las acciones de REDD+ basadas en resultados deben </a:t>
            </a:r>
            <a:r>
              <a:rPr lang="es-BO" sz="1800" b="1" dirty="0" smtClean="0"/>
              <a:t>medirse, notificarse y verificarse (MNV</a:t>
            </a:r>
            <a:r>
              <a:rPr lang="es-BO" sz="1800" dirty="0" smtClean="0"/>
              <a:t>); la implementación total requiere sistemas nacionales de vigilancia.</a:t>
            </a:r>
          </a:p>
          <a:p>
            <a:endParaRPr lang="es-B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90"/>
            <a:ext cx="8442796" cy="1117348"/>
          </a:xfrm>
        </p:spPr>
        <p:txBody>
          <a:bodyPr/>
          <a:lstStyle/>
          <a:p>
            <a:r>
              <a:rPr lang="es-SV" sz="2300" dirty="0" smtClean="0"/>
              <a:t>Orientaciones surgidas de las negociaciones climáticas de la ONU sobre la MNV de las actividades de REDD+</a:t>
            </a:r>
            <a:endParaRPr lang="es-SV" sz="2300" dirty="0"/>
          </a:p>
        </p:txBody>
      </p:sp>
      <p:sp>
        <p:nvSpPr>
          <p:cNvPr id="3" name="Tijdelijke aanduiding voor tekst 2"/>
          <p:cNvSpPr>
            <a:spLocks noGrp="1"/>
          </p:cNvSpPr>
          <p:nvPr>
            <p:ph type="body" sz="quarter" idx="10"/>
          </p:nvPr>
        </p:nvSpPr>
        <p:spPr>
          <a:xfrm>
            <a:off x="138223" y="1555846"/>
            <a:ext cx="8661393" cy="4013682"/>
          </a:xfrm>
        </p:spPr>
        <p:txBody>
          <a:bodyPr/>
          <a:lstStyle/>
          <a:p>
            <a:pPr marL="273050" lvl="1" indent="-7938">
              <a:spcAft>
                <a:spcPts val="0"/>
              </a:spcAft>
              <a:buSzPct val="140000"/>
              <a:buNone/>
            </a:pPr>
            <a:r>
              <a:rPr lang="es-PY" sz="2000" dirty="0" smtClean="0"/>
              <a:t>Se solicita a las Partes que son países en desarrollo que elaboren los siguientes elementos:</a:t>
            </a:r>
          </a:p>
          <a:p>
            <a:pPr marL="542925" lvl="1" indent="-277813">
              <a:spcAft>
                <a:spcPts val="0"/>
              </a:spcAft>
              <a:buSzPct val="140000"/>
              <a:buFont typeface="Wingdings" pitchFamily="2" charset="2"/>
              <a:buChar char="§"/>
            </a:pPr>
            <a:r>
              <a:rPr lang="es-PY" sz="1600" dirty="0" smtClean="0"/>
              <a:t>Una estrategia o plan de acción a nivel nacional.</a:t>
            </a:r>
          </a:p>
          <a:p>
            <a:pPr marL="1447799" lvl="2" indent="-285750">
              <a:spcAft>
                <a:spcPts val="0"/>
              </a:spcAft>
              <a:buSzPct val="140000"/>
              <a:buFont typeface="Arial" panose="020B0604020202020204" pitchFamily="34" charset="0"/>
              <a:buChar char="•"/>
            </a:pPr>
            <a:r>
              <a:rPr lang="es-PY" sz="1400" dirty="0" smtClean="0"/>
              <a:t>Esto debe incluir formas de abordar los factores que impulsan la deforestación y la degradación de los bosques </a:t>
            </a:r>
            <a:r>
              <a:rPr lang="es-PY" sz="1400" dirty="0" smtClean="0">
                <a:solidFill>
                  <a:schemeClr val="accent4"/>
                </a:solidFill>
              </a:rPr>
              <a:t>(consulte el módulo 1.3)</a:t>
            </a:r>
            <a:r>
              <a:rPr lang="es-PY" sz="1400" dirty="0" smtClean="0"/>
              <a:t> y garantizar las salvaguardias.</a:t>
            </a:r>
          </a:p>
          <a:p>
            <a:pPr marL="542925" lvl="1" indent="-277813">
              <a:spcAft>
                <a:spcPts val="0"/>
              </a:spcAft>
              <a:buSzPct val="140000"/>
              <a:buFont typeface="Wingdings" pitchFamily="2" charset="2"/>
              <a:buChar char="§"/>
            </a:pPr>
            <a:r>
              <a:rPr lang="es-PY" sz="1600" dirty="0" smtClean="0"/>
              <a:t>Un sistema nacional de vigilancia forestal robusto y transparente que incluya, si corresponde, sistemas subnacionales </a:t>
            </a:r>
            <a:r>
              <a:rPr lang="es-PY" sz="1600" dirty="0" smtClean="0">
                <a:solidFill>
                  <a:schemeClr val="accent4"/>
                </a:solidFill>
              </a:rPr>
              <a:t>(consulte el módulo 1.2).</a:t>
            </a:r>
          </a:p>
          <a:p>
            <a:pPr marL="542925" lvl="1" indent="-277813">
              <a:lnSpc>
                <a:spcPct val="100000"/>
              </a:lnSpc>
              <a:spcBef>
                <a:spcPts val="1200"/>
              </a:spcBef>
              <a:spcAft>
                <a:spcPts val="0"/>
              </a:spcAft>
              <a:buSzPct val="140000"/>
              <a:buFont typeface="Wingdings" pitchFamily="2" charset="2"/>
              <a:buChar char="§"/>
            </a:pPr>
            <a:r>
              <a:rPr lang="es-PY" sz="1600" dirty="0" smtClean="0"/>
              <a:t>Un nivel de referencia forestal o de emisiones forestales </a:t>
            </a:r>
            <a:r>
              <a:rPr lang="es-PY" sz="1600" dirty="0" smtClean="0">
                <a:solidFill>
                  <a:schemeClr val="accent4"/>
                </a:solidFill>
              </a:rPr>
              <a:t>(consulte el módulo 3.2).</a:t>
            </a:r>
          </a:p>
          <a:p>
            <a:pPr marL="542925" lvl="1" indent="-277813">
              <a:lnSpc>
                <a:spcPct val="100000"/>
              </a:lnSpc>
              <a:spcBef>
                <a:spcPts val="1200"/>
              </a:spcBef>
              <a:spcAft>
                <a:spcPts val="0"/>
              </a:spcAft>
              <a:buSzPct val="140000"/>
              <a:buFont typeface="Wingdings" pitchFamily="2" charset="2"/>
              <a:buChar char="§"/>
            </a:pPr>
            <a:r>
              <a:rPr lang="es-PY" sz="1600" dirty="0" smtClean="0"/>
              <a:t>Un sistema para brindar información sobre las salvaguardias (respetando el papel de las poblaciones y los ecosistemas locales).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s-PY" dirty="0" smtClean="0"/>
              <a:t>Enfoque de REDD+ por etapas</a:t>
            </a:r>
            <a:endParaRPr lang="es-PY" dirty="0"/>
          </a:p>
        </p:txBody>
      </p:sp>
      <p:sp>
        <p:nvSpPr>
          <p:cNvPr id="3" name="Tijdelijke aanduiding voor tekst 2"/>
          <p:cNvSpPr>
            <a:spLocks noGrp="1"/>
          </p:cNvSpPr>
          <p:nvPr>
            <p:ph type="body" sz="quarter" idx="10"/>
          </p:nvPr>
        </p:nvSpPr>
        <p:spPr>
          <a:xfrm>
            <a:off x="421199" y="1135084"/>
            <a:ext cx="8722801" cy="4713566"/>
          </a:xfrm>
        </p:spPr>
        <p:txBody>
          <a:bodyPr/>
          <a:lstStyle/>
          <a:p>
            <a:pPr marL="0" indent="0">
              <a:lnSpc>
                <a:spcPct val="100000"/>
              </a:lnSpc>
              <a:buNone/>
            </a:pPr>
            <a:r>
              <a:rPr lang="es-PY" sz="1600" dirty="0" smtClean="0"/>
              <a:t>Los países pueden seguir un enfoque por etapas para implementar la REDD+, lo que les permite fortalecer sus capacidades y adquirir datos de forma gradual.</a:t>
            </a:r>
          </a:p>
        </p:txBody>
      </p:sp>
      <p:graphicFrame>
        <p:nvGraphicFramePr>
          <p:cNvPr id="4" name="Tabel 3"/>
          <p:cNvGraphicFramePr>
            <a:graphicFrameLocks noGrp="1"/>
          </p:cNvGraphicFramePr>
          <p:nvPr>
            <p:extLst>
              <p:ext uri="{D42A27DB-BD31-4B8C-83A1-F6EECF244321}">
                <p14:modId xmlns:p14="http://schemas.microsoft.com/office/powerpoint/2010/main" val="3005335572"/>
              </p:ext>
            </p:extLst>
          </p:nvPr>
        </p:nvGraphicFramePr>
        <p:xfrm>
          <a:off x="237507" y="1819594"/>
          <a:ext cx="8696931" cy="4196196"/>
        </p:xfrm>
        <a:graphic>
          <a:graphicData uri="http://schemas.openxmlformats.org/drawingml/2006/table">
            <a:tbl>
              <a:tblPr firstRow="1" firstCol="1" bandRow="1" bandCol="1">
                <a:tableStyleId>{7E9639D4-E3E2-4D34-9284-5A2195B3D0D7}</a:tableStyleId>
              </a:tblPr>
              <a:tblGrid>
                <a:gridCol w="1025975"/>
                <a:gridCol w="1634403"/>
                <a:gridCol w="3626704"/>
                <a:gridCol w="2409849"/>
              </a:tblGrid>
              <a:tr h="613282">
                <a:tc gridSpan="2">
                  <a:txBody>
                    <a:bodyPr/>
                    <a:lstStyle/>
                    <a:p>
                      <a:r>
                        <a:rPr lang="es-ES_tradnl" sz="1400" noProof="0" dirty="0" smtClean="0"/>
                        <a:t>Etapa de implementación</a:t>
                      </a:r>
                      <a:endParaRPr lang="es-ES_tradnl" sz="1400" noProof="0" dirty="0"/>
                    </a:p>
                  </a:txBody>
                  <a:tcPr/>
                </a:tc>
                <a:tc hMerge="1">
                  <a:txBody>
                    <a:bodyPr/>
                    <a:lstStyle/>
                    <a:p>
                      <a:endParaRPr lang="nl-NL" sz="1400" dirty="0"/>
                    </a:p>
                  </a:txBody>
                  <a:tcPr/>
                </a:tc>
                <a:tc>
                  <a:txBody>
                    <a:bodyPr/>
                    <a:lstStyle/>
                    <a:p>
                      <a:r>
                        <a:rPr lang="en-US" sz="1400" noProof="0" dirty="0" smtClean="0"/>
                        <a:t>Características</a:t>
                      </a:r>
                      <a:endParaRPr lang="es-ES" sz="1400" noProof="0" dirty="0"/>
                    </a:p>
                  </a:txBody>
                  <a:tcPr/>
                </a:tc>
                <a:tc>
                  <a:txBody>
                    <a:bodyPr/>
                    <a:lstStyle/>
                    <a:p>
                      <a:r>
                        <a:rPr lang="en-US" sz="1400" noProof="0" dirty="0" smtClean="0"/>
                        <a:t>Actividades de MNV</a:t>
                      </a:r>
                      <a:endParaRPr lang="es-ES" sz="1400" noProof="0" dirty="0"/>
                    </a:p>
                  </a:txBody>
                  <a:tcPr/>
                </a:tc>
              </a:tr>
              <a:tr h="800662">
                <a:tc>
                  <a:txBody>
                    <a:bodyPr/>
                    <a:lstStyle/>
                    <a:p>
                      <a:r>
                        <a:rPr lang="es-PY" sz="1200" noProof="0" dirty="0" smtClean="0"/>
                        <a:t>Etapa 1</a:t>
                      </a:r>
                      <a:endParaRPr lang="es-PY" sz="1200" noProof="0" dirty="0"/>
                    </a:p>
                  </a:txBody>
                  <a:tcPr/>
                </a:tc>
                <a:tc>
                  <a:txBody>
                    <a:bodyPr/>
                    <a:lstStyle/>
                    <a:p>
                      <a:r>
                        <a:rPr lang="es-PY" sz="1200" noProof="0" dirty="0" smtClean="0"/>
                        <a:t>Preparación</a:t>
                      </a:r>
                      <a:endParaRPr lang="es-PY" sz="1200" noProof="0" dirty="0"/>
                    </a:p>
                  </a:txBody>
                  <a:tcPr/>
                </a:tc>
                <a:tc>
                  <a:txBody>
                    <a:bodyPr/>
                    <a:lstStyle/>
                    <a:p>
                      <a:r>
                        <a:rPr lang="es-PY" sz="1200" noProof="0" dirty="0" smtClean="0"/>
                        <a:t>Formulación de estrategias o planes de acción nacionales, desarrollo de políticas y medidas, y fortalecimiento de la capacidad</a:t>
                      </a:r>
                      <a:endParaRPr lang="es-PY" sz="1200" noProof="0" dirty="0"/>
                    </a:p>
                  </a:txBody>
                  <a:tcPr/>
                </a:tc>
                <a:tc>
                  <a:txBody>
                    <a:bodyPr/>
                    <a:lstStyle/>
                    <a:p>
                      <a:r>
                        <a:rPr lang="es-PY" sz="1200" noProof="0" dirty="0" smtClean="0"/>
                        <a:t>Necesidades de fortalecimiento de la capacidad; elaboración de una hoja de ruta</a:t>
                      </a:r>
                      <a:endParaRPr lang="es-PY" sz="1200" noProof="0" dirty="0"/>
                    </a:p>
                  </a:txBody>
                  <a:tcPr/>
                </a:tc>
              </a:tr>
              <a:tr h="1205474">
                <a:tc>
                  <a:txBody>
                    <a:bodyPr/>
                    <a:lstStyle/>
                    <a:p>
                      <a:r>
                        <a:rPr lang="es-PY" sz="1200" noProof="0" dirty="0" smtClean="0"/>
                        <a:t>Etapa 2</a:t>
                      </a:r>
                      <a:endParaRPr lang="es-PY" sz="1200" noProof="0" dirty="0"/>
                    </a:p>
                  </a:txBody>
                  <a:tcPr/>
                </a:tc>
                <a:tc>
                  <a:txBody>
                    <a:bodyPr/>
                    <a:lstStyle/>
                    <a:p>
                      <a:r>
                        <a:rPr lang="es-PY" sz="1200" dirty="0" smtClean="0"/>
                        <a:t>Transición, implementación y fortalecimiento de la capacidad</a:t>
                      </a:r>
                      <a:endParaRPr lang="es-PY"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200" noProof="0" dirty="0" smtClean="0"/>
                        <a:t>Implementación de medidas y políticas a nivel nacional, así como de estrategias o planes de acción nacionales (mayor fortalecimiento de la capacidad); desarrollo y transferencia de tecnología, y actividades de demostración basadas en resultados</a:t>
                      </a:r>
                      <a:endParaRPr lang="es-PY"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200" noProof="0" dirty="0" smtClean="0"/>
                        <a:t>Actividades de demostración; desarrollo del sistema de vigilancia</a:t>
                      </a:r>
                      <a:endParaRPr lang="es-PY" sz="1200" noProof="0" dirty="0"/>
                    </a:p>
                  </a:txBody>
                  <a:tcPr/>
                </a:tc>
              </a:tr>
              <a:tr h="1379621">
                <a:tc>
                  <a:txBody>
                    <a:bodyPr/>
                    <a:lstStyle/>
                    <a:p>
                      <a:r>
                        <a:rPr lang="es-PY" sz="1200" noProof="0" dirty="0" smtClean="0"/>
                        <a:t>Etapa 3</a:t>
                      </a:r>
                      <a:endParaRPr lang="es-PY"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200" noProof="0" dirty="0" smtClean="0"/>
                        <a:t>Implementación total</a:t>
                      </a:r>
                      <a:endParaRPr lang="es-PY"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200" noProof="0" dirty="0" smtClean="0"/>
                        <a:t>Implementación de medidas y políticas nacionales en todo el territorio del país; acciones basadas en resultados que deberán medirse, notificarse y verificarse de forma exhaustiva</a:t>
                      </a:r>
                      <a:endParaRPr lang="es-PY" sz="1200" noProof="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PY" sz="1200" kern="1200" noProof="0" dirty="0" smtClean="0">
                          <a:solidFill>
                            <a:schemeClr val="tx1"/>
                          </a:solidFill>
                          <a:latin typeface="+mn-lt"/>
                          <a:ea typeface="+mn-ea"/>
                          <a:cs typeface="+mn-cs"/>
                        </a:rPr>
                        <a:t>Sistema nacional de vigilancia del desempeño; </a:t>
                      </a:r>
                      <a:r>
                        <a:rPr lang="es-PY" sz="1200" kern="1200" dirty="0" smtClean="0">
                          <a:solidFill>
                            <a:schemeClr val="tx1"/>
                          </a:solidFill>
                          <a:latin typeface="+mn-lt"/>
                          <a:ea typeface="+mn-ea"/>
                          <a:cs typeface="+mn-cs"/>
                        </a:rPr>
                        <a:t/>
                      </a:r>
                      <a:br>
                        <a:rPr lang="es-PY" sz="1200" kern="1200" dirty="0" smtClean="0">
                          <a:solidFill>
                            <a:schemeClr val="tx1"/>
                          </a:solidFill>
                          <a:latin typeface="+mn-lt"/>
                          <a:ea typeface="+mn-ea"/>
                          <a:cs typeface="+mn-cs"/>
                        </a:rPr>
                      </a:br>
                      <a:r>
                        <a:rPr lang="es-PY" sz="1200" kern="1200" noProof="0" dirty="0" smtClean="0">
                          <a:solidFill>
                            <a:schemeClr val="tx1"/>
                          </a:solidFill>
                          <a:latin typeface="+mn-lt"/>
                          <a:ea typeface="+mn-ea"/>
                          <a:cs typeface="+mn-cs"/>
                        </a:rPr>
                        <a:t>sistema</a:t>
                      </a:r>
                      <a:r>
                        <a:rPr lang="es-PY" sz="1200" kern="1200" dirty="0" smtClean="0">
                          <a:solidFill>
                            <a:schemeClr val="tx1"/>
                          </a:solidFill>
                          <a:latin typeface="+mn-lt"/>
                          <a:ea typeface="+mn-ea"/>
                          <a:cs typeface="+mn-cs"/>
                        </a:rPr>
                        <a:t> de MNV totalmente operativo para informar sobre el desempeño de la REDD+ respecto de la mitigación, expresado en CO2e</a:t>
                      </a:r>
                      <a:endParaRPr lang="es-PY" sz="1200" kern="1200" noProof="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3623420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91642" y="230188"/>
            <a:ext cx="8442796" cy="791650"/>
          </a:xfrm>
        </p:spPr>
        <p:txBody>
          <a:bodyPr/>
          <a:lstStyle/>
          <a:p>
            <a:r>
              <a:rPr dirty="0" smtClean="0"/>
              <a:t>Material de referencia</a:t>
            </a:r>
            <a:endParaRPr lang="es-ES" dirty="0"/>
          </a:p>
        </p:txBody>
      </p:sp>
      <p:sp>
        <p:nvSpPr>
          <p:cNvPr id="6" name="Tijdelijke aanduiding voor tekst 5"/>
          <p:cNvSpPr>
            <a:spLocks noGrp="1"/>
          </p:cNvSpPr>
          <p:nvPr>
            <p:ph type="body" sz="quarter" idx="10"/>
          </p:nvPr>
        </p:nvSpPr>
        <p:spPr>
          <a:xfrm>
            <a:off x="421200" y="1323975"/>
            <a:ext cx="8521188" cy="4466730"/>
          </a:xfrm>
        </p:spPr>
        <p:txBody>
          <a:bodyPr/>
          <a:lstStyle/>
          <a:p>
            <a:pPr lvl="0">
              <a:lnSpc>
                <a:spcPct val="100000"/>
              </a:lnSpc>
            </a:pPr>
            <a:r>
              <a:rPr lang="es-ES_tradnl" sz="1600" dirty="0" smtClean="0"/>
              <a:t>GOFC-GOLD (2014), </a:t>
            </a:r>
            <a:r>
              <a:rPr lang="es-ES_tradnl" sz="1600" i="1" dirty="0" smtClean="0"/>
              <a:t>Sourcebook</a:t>
            </a:r>
            <a:r>
              <a:rPr lang="es-ES_tradnl" sz="1600" dirty="0" smtClean="0"/>
              <a:t> (Libro de consulta</a:t>
            </a:r>
            <a:r>
              <a:rPr lang="es-ES_tradnl" sz="1600" i="1" dirty="0" smtClean="0"/>
              <a:t>), s</a:t>
            </a:r>
            <a:r>
              <a:rPr lang="es-ES_tradnl" sz="1600" dirty="0" smtClean="0"/>
              <a:t>ección 1.</a:t>
            </a:r>
            <a:r>
              <a:rPr lang="es-ES_tradnl" dirty="0" smtClean="0"/>
              <a:t/>
            </a:r>
            <a:br>
              <a:rPr lang="es-ES_tradnl" dirty="0" smtClean="0"/>
            </a:br>
            <a:endParaRPr lang="es-ES_tradnl" sz="1600" dirty="0" smtClean="0"/>
          </a:p>
          <a:p>
            <a:pPr marL="273050" lvl="1" indent="-273050">
              <a:lnSpc>
                <a:spcPct val="100000"/>
              </a:lnSpc>
              <a:spcBef>
                <a:spcPts val="600"/>
              </a:spcBef>
              <a:buSzPct val="140000"/>
              <a:buFont typeface="Wingdings" pitchFamily="2" charset="2"/>
              <a:buChar char="§"/>
            </a:pPr>
            <a:r>
              <a:rPr lang="es-ES_tradnl" sz="1600" dirty="0" smtClean="0"/>
              <a:t>Orientaciones y guías </a:t>
            </a:r>
            <a:r>
              <a:rPr lang="es-ES_tradnl" sz="1600" dirty="0"/>
              <a:t>del IPCC sobre </a:t>
            </a:r>
            <a:r>
              <a:rPr lang="es-ES_tradnl" sz="1600" dirty="0" smtClean="0"/>
              <a:t>buenas prácticas (varios).</a:t>
            </a:r>
            <a:r>
              <a:rPr lang="es-ES_tradnl" dirty="0" smtClean="0"/>
              <a:t/>
            </a:r>
            <a:br>
              <a:rPr lang="es-ES_tradnl" dirty="0" smtClean="0"/>
            </a:br>
            <a:r>
              <a:rPr lang="es-ES_tradnl" sz="1600" dirty="0" smtClean="0">
                <a:hlinkClick r:id="rId3"/>
              </a:rPr>
              <a:t>http://www.ipcc-nggip.iges.or.jp/public/index.html</a:t>
            </a:r>
            <a:r>
              <a:rPr lang="es-ES_tradnl" dirty="0" smtClean="0"/>
              <a:t> </a:t>
            </a:r>
            <a:endParaRPr lang="es-ES_tradnl" sz="1600" dirty="0" smtClean="0"/>
          </a:p>
          <a:p>
            <a:pPr marL="0" lvl="1" indent="0">
              <a:lnSpc>
                <a:spcPct val="100000"/>
              </a:lnSpc>
              <a:buSzPct val="140000"/>
              <a:buNone/>
            </a:pPr>
            <a:endParaRPr lang="es-ES_tradnl" sz="1600" dirty="0" smtClean="0"/>
          </a:p>
          <a:p>
            <a:pPr>
              <a:lnSpc>
                <a:spcPct val="100000"/>
              </a:lnSpc>
              <a:spcBef>
                <a:spcPts val="600"/>
              </a:spcBef>
            </a:pPr>
            <a:r>
              <a:rPr lang="es-ES_tradnl" sz="1600" dirty="0" smtClean="0"/>
              <a:t>Iniciativa Mundial de Observación de los Bosques (GFOI) (2014), </a:t>
            </a:r>
            <a:r>
              <a:rPr lang="es-ES_tradnl" sz="1600" i="1" dirty="0" smtClean="0"/>
              <a:t>Integración de las observaciones por teledetección y terrestres para estimar las emisiones y absorciones de gases de efecto invernadero en los bosques: Métodos y orientación de la Iniciativa Mundial de Observación de los Bosques </a:t>
            </a:r>
            <a:r>
              <a:rPr lang="es-ES_tradnl" sz="1600" dirty="0" smtClean="0"/>
              <a:t>(Documento de métodos y orientación). </a:t>
            </a:r>
          </a:p>
          <a:p>
            <a:pPr marL="273050" lvl="1" indent="-273050">
              <a:lnSpc>
                <a:spcPct val="100000"/>
              </a:lnSpc>
              <a:buSzPct val="140000"/>
              <a:buFont typeface="Wingdings" pitchFamily="2" charset="2"/>
              <a:buChar char="§"/>
            </a:pPr>
            <a:endParaRPr lang="es-ES_tradnl" sz="1600" dirty="0" smtClean="0"/>
          </a:p>
          <a:p>
            <a:pPr marL="273050" lvl="1" indent="-273050">
              <a:lnSpc>
                <a:spcPct val="100000"/>
              </a:lnSpc>
              <a:buSzPct val="140000"/>
              <a:buFont typeface="Wingdings" pitchFamily="2" charset="2"/>
              <a:buChar char="§"/>
            </a:pPr>
            <a:r>
              <a:rPr lang="es-ES_tradnl" sz="1600" dirty="0" smtClean="0"/>
              <a:t>Hewson, Steininger y Pesmajoglou, comps. (2014), </a:t>
            </a:r>
            <a:r>
              <a:rPr lang="es-ES_tradnl" sz="1600" i="1" dirty="0" smtClean="0"/>
              <a:t>Manual de medición, reporte y verificación (MRV) de REDD+. Versión 2,0. </a:t>
            </a:r>
            <a:r>
              <a:rPr lang="es-ES_tradnl" sz="1600" dirty="0" smtClean="0"/>
              <a:t>Programa Carbono de los Bosques, Mercados y Comunidades, respaldado por USAID.</a:t>
            </a:r>
            <a:endParaRPr lang="es-ES_tradnl"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909841"/>
          </a:xfrm>
        </p:spPr>
        <p:txBody>
          <a:bodyPr/>
          <a:lstStyle/>
          <a:p>
            <a:pPr>
              <a:lnSpc>
                <a:spcPct val="100000"/>
              </a:lnSpc>
            </a:pPr>
            <a:r>
              <a:rPr lang="en-GB" sz="2600" dirty="0" smtClean="0"/>
              <a:t>Modalidades para desarrollar sistemas nacionales de vigilancia forestal (11/CP.19)</a:t>
            </a:r>
            <a:endParaRPr lang="es-ES" sz="2600" dirty="0">
              <a:solidFill>
                <a:schemeClr val="accent4"/>
              </a:solidFill>
            </a:endParaRPr>
          </a:p>
        </p:txBody>
      </p:sp>
      <p:sp>
        <p:nvSpPr>
          <p:cNvPr id="3" name="Tijdelijke aanduiding voor tekst 2"/>
          <p:cNvSpPr>
            <a:spLocks noGrp="1"/>
          </p:cNvSpPr>
          <p:nvPr>
            <p:ph type="body" sz="quarter" idx="10"/>
          </p:nvPr>
        </p:nvSpPr>
        <p:spPr>
          <a:xfrm>
            <a:off x="463138" y="1312974"/>
            <a:ext cx="8229600" cy="2308761"/>
          </a:xfrm>
        </p:spPr>
        <p:txBody>
          <a:bodyPr/>
          <a:lstStyle/>
          <a:p>
            <a:r>
              <a:rPr lang="" sz="2000" dirty="0" smtClean="0"/>
              <a:t>Los países deben establecer sistemas nacionales de vigilancia forestal (SNVG), con la opción, si procede, de establecer provisionalmente un sistema subnacional de vigilancia y notificación.</a:t>
            </a:r>
          </a:p>
          <a:p>
            <a:r>
              <a:rPr lang="" sz="2000" dirty="0" smtClean="0"/>
              <a:t>Los sistemas nacionales de vigilancia forestal deben:</a:t>
            </a:r>
          </a:p>
          <a:p>
            <a:pPr lvl="1"/>
            <a:r>
              <a:rPr lang="" sz="1800" dirty="0" smtClean="0"/>
              <a:t>basarse en los sistemas existentes, si los hubiera;</a:t>
            </a:r>
          </a:p>
          <a:p>
            <a:pPr lvl="1"/>
            <a:r>
              <a:rPr lang="" sz="1800" dirty="0" smtClean="0"/>
              <a:t>permitir la evaluación de distintos tipos de bosques dentro de un país, entre ellos, los bosques naturales;</a:t>
            </a:r>
          </a:p>
          <a:p>
            <a:pPr lvl="1"/>
            <a:r>
              <a:rPr lang="" sz="1800" dirty="0" smtClean="0"/>
              <a:t>ser flexibles y permitir mejoras;</a:t>
            </a:r>
          </a:p>
          <a:p>
            <a:pPr lvl="1"/>
            <a:r>
              <a:rPr lang="" sz="1800" dirty="0" smtClean="0"/>
              <a:t>reflejar, según corresponda, el enfoque por etapas.</a:t>
            </a:r>
            <a:endParaRPr lang="" sz="2000" dirty="0" smtClean="0"/>
          </a:p>
          <a:p>
            <a:r>
              <a:rPr lang="" sz="2000" dirty="0" smtClean="0"/>
              <a:t>Para obtener más información sobre los SNVF, </a:t>
            </a:r>
            <a:r>
              <a:rPr lang="" sz="2000" dirty="0" smtClean="0">
                <a:solidFill>
                  <a:schemeClr val="accent4"/>
                </a:solidFill>
              </a:rPr>
              <a:t>consulte el módulo 1.2</a:t>
            </a:r>
          </a:p>
          <a:p>
            <a:pPr>
              <a:buNone/>
            </a:pPr>
            <a:endParaRPr lang="es-ES" sz="2000" dirty="0" smtClean="0"/>
          </a:p>
        </p:txBody>
      </p:sp>
    </p:spTree>
    <p:extLst>
      <p:ext uri="{BB962C8B-B14F-4D97-AF65-F5344CB8AC3E}">
        <p14:creationId xmlns:p14="http://schemas.microsoft.com/office/powerpoint/2010/main" val="250259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293812"/>
          </a:xfrm>
        </p:spPr>
        <p:txBody>
          <a:bodyPr/>
          <a:lstStyle/>
          <a:p>
            <a:pPr>
              <a:lnSpc>
                <a:spcPct val="100000"/>
              </a:lnSpc>
            </a:pPr>
            <a:r>
              <a:rPr lang="es-AR" sz="2800" dirty="0" smtClean="0">
                <a:solidFill>
                  <a:srgbClr val="005172"/>
                </a:solidFill>
              </a:rPr>
              <a:t>Conceptos sobre la MNV de las actividades </a:t>
            </a:r>
            <a:br>
              <a:rPr lang="es-AR" sz="2800" dirty="0" smtClean="0">
                <a:solidFill>
                  <a:srgbClr val="005172"/>
                </a:solidFill>
              </a:rPr>
            </a:br>
            <a:r>
              <a:rPr lang="es-AR" sz="2800" dirty="0" smtClean="0">
                <a:solidFill>
                  <a:srgbClr val="005172"/>
                </a:solidFill>
              </a:rPr>
              <a:t>de REDD+ y sobre los sistemas nacionales </a:t>
            </a:r>
            <a:br>
              <a:rPr lang="es-AR" sz="2800" dirty="0" smtClean="0">
                <a:solidFill>
                  <a:srgbClr val="005172"/>
                </a:solidFill>
              </a:rPr>
            </a:br>
            <a:r>
              <a:rPr lang="es-AR" sz="2800" dirty="0" smtClean="0">
                <a:solidFill>
                  <a:srgbClr val="005172"/>
                </a:solidFill>
              </a:rPr>
              <a:t>de vigilancia forestal</a:t>
            </a:r>
            <a:endParaRPr lang="es-AR" sz="2800" dirty="0"/>
          </a:p>
        </p:txBody>
      </p:sp>
      <p:sp>
        <p:nvSpPr>
          <p:cNvPr id="4" name="Tijdelijke aanduiding voor tekst 2"/>
          <p:cNvSpPr>
            <a:spLocks noGrp="1"/>
          </p:cNvSpPr>
          <p:nvPr>
            <p:ph type="body" sz="quarter" idx="10"/>
          </p:nvPr>
        </p:nvSpPr>
        <p:spPr>
          <a:xfrm>
            <a:off x="4667534" y="1733267"/>
            <a:ext cx="4476466" cy="3889612"/>
          </a:xfrm>
        </p:spPr>
        <p:txBody>
          <a:bodyPr/>
          <a:lstStyle/>
          <a:p>
            <a:pPr marL="182880">
              <a:buNone/>
            </a:pPr>
            <a:r>
              <a:rPr lang="es-US" sz="1600" dirty="0" smtClean="0"/>
              <a:t>Dos funciones simultáneas de los SNVF:</a:t>
            </a:r>
          </a:p>
          <a:p>
            <a:pPr marL="355600" lvl="1" indent="-355600">
              <a:buSzPct val="140000"/>
              <a:buFont typeface="Wingdings" pitchFamily="2" charset="2"/>
              <a:buChar char="§"/>
            </a:pPr>
            <a:r>
              <a:rPr lang="es-US" sz="1600" dirty="0" smtClean="0"/>
              <a:t>Función de vigilancia</a:t>
            </a:r>
          </a:p>
          <a:p>
            <a:pPr marL="531813" lvl="2" indent="-258763"/>
            <a:r>
              <a:rPr lang="es-US" sz="1600" dirty="0" smtClean="0"/>
              <a:t>Es más que solo la evaluación del carbono</a:t>
            </a:r>
          </a:p>
          <a:p>
            <a:pPr marL="531813" lvl="2" indent="-258763">
              <a:buSzPct val="113000"/>
            </a:pPr>
            <a:r>
              <a:rPr lang="es-US" sz="1600" dirty="0" smtClean="0"/>
              <a:t>Es importante la armonización de las herramientas de vigilancia forestal existentes con las nuevas</a:t>
            </a:r>
          </a:p>
          <a:p>
            <a:pPr marL="531813" lvl="2" indent="-258763"/>
            <a:r>
              <a:rPr lang="es-US" sz="1600" dirty="0" smtClean="0"/>
              <a:t>Debe estar en consonancia con el desarrollo de las capacidades de MNV</a:t>
            </a:r>
          </a:p>
          <a:p>
            <a:pPr marL="355600" lvl="1" indent="-355600">
              <a:buSzPct val="140000"/>
              <a:buFont typeface="Wingdings" pitchFamily="2" charset="2"/>
              <a:buChar char="§"/>
            </a:pPr>
            <a:r>
              <a:rPr lang="es-US" sz="1600" dirty="0" smtClean="0"/>
              <a:t>Función de MNV</a:t>
            </a:r>
          </a:p>
          <a:p>
            <a:endParaRPr lang="es-US" dirty="0"/>
          </a:p>
        </p:txBody>
      </p:sp>
      <p:pic>
        <p:nvPicPr>
          <p:cNvPr id="5" name="Picture 2"/>
          <p:cNvPicPr>
            <a:picLocks noChangeAspect="1" noChangeArrowheads="1"/>
          </p:cNvPicPr>
          <p:nvPr/>
        </p:nvPicPr>
        <p:blipFill>
          <a:blip r:embed="rId3" cstate="print"/>
          <a:srcRect l="25069" t="29478" r="40316" b="21082"/>
          <a:stretch>
            <a:fillRect/>
          </a:stretch>
        </p:blipFill>
        <p:spPr bwMode="auto">
          <a:xfrm>
            <a:off x="245661" y="1746916"/>
            <a:ext cx="4394578" cy="3528980"/>
          </a:xfrm>
          <a:prstGeom prst="rect">
            <a:avLst/>
          </a:prstGeom>
          <a:noFill/>
          <a:ln w="9525">
            <a:noFill/>
            <a:miter lim="800000"/>
            <a:headEnd/>
            <a:tailEnd/>
          </a:ln>
        </p:spPr>
      </p:pic>
      <p:sp>
        <p:nvSpPr>
          <p:cNvPr id="6" name="Rechthoek 5"/>
          <p:cNvSpPr/>
          <p:nvPr/>
        </p:nvSpPr>
        <p:spPr>
          <a:xfrm>
            <a:off x="574192" y="5346087"/>
            <a:ext cx="2332690" cy="307777"/>
          </a:xfrm>
          <a:prstGeom prst="rect">
            <a:avLst/>
          </a:prstGeom>
        </p:spPr>
        <p:txBody>
          <a:bodyPr wrap="none">
            <a:spAutoFit/>
          </a:bodyPr>
          <a:lstStyle/>
          <a:p>
            <a:r>
              <a:rPr lang="en-GB" sz="1400" dirty="0" smtClean="0">
                <a:solidFill>
                  <a:schemeClr val="accent6"/>
                </a:solidFill>
                <a:latin typeface="+mj-lt"/>
              </a:rPr>
              <a:t>Fuente: ONU-REDD 2013</a:t>
            </a:r>
            <a:endParaRPr lang="es-ES" sz="1400" dirty="0">
              <a:solidFill>
                <a:schemeClr val="accent6"/>
              </a:solidFill>
              <a:latin typeface="+mj-lt"/>
            </a:endParaRPr>
          </a:p>
        </p:txBody>
      </p:sp>
    </p:spTree>
    <p:extLst>
      <p:ext uri="{BB962C8B-B14F-4D97-AF65-F5344CB8AC3E}">
        <p14:creationId xmlns:p14="http://schemas.microsoft.com/office/powerpoint/2010/main" val="3937627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6883" y="230190"/>
            <a:ext cx="8847117" cy="990135"/>
          </a:xfrm>
        </p:spPr>
        <p:txBody>
          <a:bodyPr/>
          <a:lstStyle/>
          <a:p>
            <a:pPr>
              <a:lnSpc>
                <a:spcPct val="100000"/>
              </a:lnSpc>
            </a:pPr>
            <a:r>
              <a:rPr lang="es-GT" sz="2600" dirty="0" smtClean="0"/>
              <a:t>Modalidades para abordar los factores impulsores (15/CP.19) y las salvaguardias (12/CP.19)</a:t>
            </a:r>
          </a:p>
        </p:txBody>
      </p:sp>
      <p:sp>
        <p:nvSpPr>
          <p:cNvPr id="3" name="Tijdelijke aanduiding voor tekst 2"/>
          <p:cNvSpPr>
            <a:spLocks noGrp="1"/>
          </p:cNvSpPr>
          <p:nvPr>
            <p:ph type="body" sz="quarter" idx="10"/>
          </p:nvPr>
        </p:nvSpPr>
        <p:spPr>
          <a:xfrm>
            <a:off x="421200" y="1220325"/>
            <a:ext cx="8521188" cy="4477049"/>
          </a:xfrm>
        </p:spPr>
        <p:txBody>
          <a:bodyPr/>
          <a:lstStyle/>
          <a:p>
            <a:pPr>
              <a:lnSpc>
                <a:spcPct val="100000"/>
              </a:lnSpc>
            </a:pPr>
            <a:r>
              <a:rPr lang="" sz="1600" dirty="0" smtClean="0"/>
              <a:t>Factores impulsores de la deforestación y la degradación de los bosques </a:t>
            </a:r>
            <a:r>
              <a:rPr lang="" sz="1600" dirty="0" smtClean="0">
                <a:solidFill>
                  <a:schemeClr val="accent4"/>
                </a:solidFill>
              </a:rPr>
              <a:t>(consulte el módulo 1.3)</a:t>
            </a:r>
            <a:r>
              <a:rPr lang="" sz="1600" dirty="0" smtClean="0"/>
              <a:t>:</a:t>
            </a:r>
            <a:endParaRPr lang="" sz="1800" dirty="0" smtClean="0"/>
          </a:p>
          <a:p>
            <a:pPr lvl="1">
              <a:lnSpc>
                <a:spcPct val="100000"/>
              </a:lnSpc>
            </a:pPr>
            <a:r>
              <a:rPr lang="" sz="1400" dirty="0" smtClean="0"/>
              <a:t>Es importante abordar los factores impulsores de la deforestación y la degradación de los bosques en el contexto del desarrollo y la implementación de las estrategias y planes de acción nacionales de las Partes que son países en desarrollo.</a:t>
            </a:r>
          </a:p>
          <a:p>
            <a:pPr lvl="1">
              <a:lnSpc>
                <a:spcPct val="100000"/>
              </a:lnSpc>
            </a:pPr>
            <a:r>
              <a:rPr lang="" sz="1400" dirty="0"/>
              <a:t>Los factores impulsores tienen muchas causas, y las acciones utilizadas para abordarlos son específicas en función de las circunstancias y las capacidades de los países.</a:t>
            </a:r>
          </a:p>
          <a:p>
            <a:pPr>
              <a:lnSpc>
                <a:spcPct val="100000"/>
              </a:lnSpc>
            </a:pPr>
            <a:r>
              <a:rPr lang="" sz="1600" dirty="0" smtClean="0"/>
              <a:t>Salvaguardias</a:t>
            </a:r>
            <a:r>
              <a:rPr lang="" sz="1800" dirty="0" smtClean="0"/>
              <a:t>:</a:t>
            </a:r>
          </a:p>
          <a:p>
            <a:pPr lvl="1">
              <a:lnSpc>
                <a:spcPct val="100000"/>
              </a:lnSpc>
            </a:pPr>
            <a:r>
              <a:rPr lang="" sz="1400" dirty="0" smtClean="0"/>
              <a:t>Las Partes que son países en desarrollo deben proporcionar un resumen de cómo se abordan y respetan todas las salvaguardias a las que se hace referencia en la decisión 1/CP.16, apéndice I, durante la implementación de las actividades.</a:t>
            </a:r>
          </a:p>
          <a:p>
            <a:pPr marL="0" indent="0">
              <a:buNone/>
            </a:pPr>
            <a:r>
              <a:rPr lang="" sz="1600" dirty="0" smtClean="0"/>
              <a:t>Se recomienda a todas las Partes dar a conocer el resumen sobre las salvaguardias y los factores impulsores, incluso a través de la plataforma web del sitio de la CMNUCC.</a:t>
            </a:r>
          </a:p>
          <a:p>
            <a:pPr>
              <a:lnSpc>
                <a:spcPct val="100000"/>
              </a:lnSpc>
            </a:pPr>
            <a:endParaRPr lang="" sz="1800" dirty="0" smtClean="0"/>
          </a:p>
          <a:p>
            <a:pPr>
              <a:lnSpc>
                <a:spcPct val="100000"/>
              </a:lnSpc>
              <a:buNone/>
            </a:pPr>
            <a:endParaRPr lang="" sz="1800" dirty="0"/>
          </a:p>
        </p:txBody>
      </p:sp>
    </p:spTree>
    <p:extLst>
      <p:ext uri="{BB962C8B-B14F-4D97-AF65-F5344CB8AC3E}">
        <p14:creationId xmlns:p14="http://schemas.microsoft.com/office/powerpoint/2010/main" val="1064057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93"/>
            <a:ext cx="8442796" cy="1835269"/>
          </a:xfrm>
        </p:spPr>
        <p:txBody>
          <a:bodyPr/>
          <a:lstStyle/>
          <a:p>
            <a:pPr>
              <a:lnSpc>
                <a:spcPct val="100000"/>
              </a:lnSpc>
            </a:pPr>
            <a:r>
              <a:rPr lang="es-DO" sz="2600" dirty="0" smtClean="0"/>
              <a:t>Modalidades relativas a los niveles de referencia de las emisiones forestales (NREF) y los niveles de referencia forestal (NRF) </a:t>
            </a:r>
            <a:r>
              <a:rPr lang="es-DO" sz="2400" dirty="0" smtClean="0"/>
              <a:t/>
            </a:r>
            <a:br>
              <a:rPr lang="es-DO" sz="2400" dirty="0" smtClean="0"/>
            </a:br>
            <a:r>
              <a:rPr lang="es-DO" sz="2000" dirty="0" smtClean="0"/>
              <a:t>(12/II CP.17 y Anexo) </a:t>
            </a:r>
            <a:endParaRPr lang="es-DO" sz="2000" dirty="0">
              <a:solidFill>
                <a:schemeClr val="accent4"/>
              </a:solidFill>
            </a:endParaRPr>
          </a:p>
        </p:txBody>
      </p:sp>
      <p:sp>
        <p:nvSpPr>
          <p:cNvPr id="3" name="Tijdelijke aanduiding voor tekst 2"/>
          <p:cNvSpPr>
            <a:spLocks noGrp="1"/>
          </p:cNvSpPr>
          <p:nvPr>
            <p:ph type="body" sz="quarter" idx="10"/>
          </p:nvPr>
        </p:nvSpPr>
        <p:spPr>
          <a:xfrm>
            <a:off x="421200" y="2066925"/>
            <a:ext cx="8521188" cy="3848398"/>
          </a:xfrm>
        </p:spPr>
        <p:txBody>
          <a:bodyPr/>
          <a:lstStyle/>
          <a:p>
            <a:pPr>
              <a:lnSpc>
                <a:spcPct val="100000"/>
              </a:lnSpc>
            </a:pPr>
            <a:r>
              <a:rPr lang="es-PA" sz="1600" dirty="0" smtClean="0"/>
              <a:t>Los NRF/NREF son parámetros para evaluar el desempeño de cada país en la implementación de las actividades de REDD+:</a:t>
            </a:r>
          </a:p>
          <a:p>
            <a:pPr lvl="1">
              <a:lnSpc>
                <a:spcPct val="100000"/>
              </a:lnSpc>
            </a:pPr>
            <a:r>
              <a:rPr lang="es-PA" sz="1400" dirty="0" smtClean="0"/>
              <a:t>se expresan en t CO</a:t>
            </a:r>
            <a:r>
              <a:rPr lang="es-PA" sz="1400" baseline="-25000" dirty="0" smtClean="0"/>
              <a:t>2</a:t>
            </a:r>
            <a:r>
              <a:rPr lang="es-PA" sz="1400" dirty="0" smtClean="0"/>
              <a:t>eq por año;</a:t>
            </a:r>
          </a:p>
          <a:p>
            <a:pPr lvl="1">
              <a:lnSpc>
                <a:spcPct val="100000"/>
              </a:lnSpc>
            </a:pPr>
            <a:r>
              <a:rPr lang="es-PA" sz="1400" dirty="0" smtClean="0"/>
              <a:t>son coherentes con las emisiones y con la absorción antropógena de GEI relacionadas con los bosques que figuran en los inventarios de GEI.</a:t>
            </a:r>
          </a:p>
          <a:p>
            <a:pPr>
              <a:lnSpc>
                <a:spcPct val="100000"/>
              </a:lnSpc>
            </a:pPr>
            <a:r>
              <a:rPr lang="es-PA" sz="1600" dirty="0" smtClean="0"/>
              <a:t>Los NR(E)F deben ser transparentes, deben tener en cuenta los datos históricos y ajustarse a las circunstancias nacionales.</a:t>
            </a:r>
          </a:p>
          <a:p>
            <a:pPr>
              <a:lnSpc>
                <a:spcPct val="100000"/>
              </a:lnSpc>
            </a:pPr>
            <a:r>
              <a:rPr lang="es-PA" sz="1600" dirty="0" smtClean="0"/>
              <a:t>Los NR(E)F pueden mejorarse con el transcurso del tiempo, incorporando mejores datos, mejores metodologías o depósitos de carbono adicionales.</a:t>
            </a:r>
          </a:p>
          <a:p>
            <a:pPr>
              <a:lnSpc>
                <a:spcPct val="100000"/>
              </a:lnSpc>
            </a:pPr>
            <a:r>
              <a:rPr lang="es-PA" sz="1600" dirty="0" smtClean="0"/>
              <a:t>La presentación de un NR(E)F estará sujeta a una evaluación técnica.</a:t>
            </a:r>
          </a:p>
          <a:p>
            <a:pPr>
              <a:lnSpc>
                <a:spcPct val="100000"/>
              </a:lnSpc>
            </a:pPr>
            <a:r>
              <a:rPr lang="es-PA" sz="1600" dirty="0" smtClean="0"/>
              <a:t>Para obtener más información sobre la elaboración de NR(E)F, </a:t>
            </a:r>
            <a:r>
              <a:rPr lang="es-PA" sz="1600" dirty="0" smtClean="0">
                <a:solidFill>
                  <a:schemeClr val="accent4"/>
                </a:solidFill>
              </a:rPr>
              <a:t>consulte el módulo 3.2.</a:t>
            </a:r>
          </a:p>
          <a:p>
            <a:pPr>
              <a:lnSpc>
                <a:spcPct val="100000"/>
              </a:lnSpc>
              <a:buNone/>
            </a:pPr>
            <a:endParaRPr lang="es-PA" sz="1800" dirty="0" smtClean="0"/>
          </a:p>
        </p:txBody>
      </p:sp>
    </p:spTree>
    <p:extLst>
      <p:ext uri="{BB962C8B-B14F-4D97-AF65-F5344CB8AC3E}">
        <p14:creationId xmlns:p14="http://schemas.microsoft.com/office/powerpoint/2010/main" val="4831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9592" y="344490"/>
            <a:ext cx="8442796" cy="754485"/>
          </a:xfrm>
        </p:spPr>
        <p:txBody>
          <a:bodyPr/>
          <a:lstStyle/>
          <a:p>
            <a:pPr>
              <a:lnSpc>
                <a:spcPct val="100000"/>
              </a:lnSpc>
            </a:pPr>
            <a:r>
              <a:rPr lang="es-ES_tradnl" sz="2600" dirty="0" smtClean="0"/>
              <a:t>Modalidades para la medición, notificación </a:t>
            </a:r>
            <a:br>
              <a:rPr lang="es-ES_tradnl" sz="2600" dirty="0" smtClean="0"/>
            </a:br>
            <a:r>
              <a:rPr lang="es-ES_tradnl" sz="2600" dirty="0" smtClean="0"/>
              <a:t>y verificación (14/CP.19)</a:t>
            </a:r>
            <a:endParaRPr lang="es-ES_tradnl" sz="2600" dirty="0">
              <a:solidFill>
                <a:schemeClr val="accent4"/>
              </a:solidFill>
            </a:endParaRPr>
          </a:p>
        </p:txBody>
      </p:sp>
      <p:sp>
        <p:nvSpPr>
          <p:cNvPr id="3" name="Tijdelijke aanduiding voor tekst 2"/>
          <p:cNvSpPr>
            <a:spLocks noGrp="1"/>
          </p:cNvSpPr>
          <p:nvPr>
            <p:ph type="body" sz="quarter" idx="10"/>
          </p:nvPr>
        </p:nvSpPr>
        <p:spPr>
          <a:xfrm>
            <a:off x="421200" y="1145469"/>
            <a:ext cx="8521188" cy="3838576"/>
          </a:xfrm>
        </p:spPr>
        <p:txBody>
          <a:bodyPr/>
          <a:lstStyle/>
          <a:p>
            <a:pPr>
              <a:lnSpc>
                <a:spcPct val="100000"/>
              </a:lnSpc>
            </a:pPr>
            <a:r>
              <a:rPr lang="" sz="1600" dirty="0" smtClean="0"/>
              <a:t>Los resultados (emisiones/reducciones) se expresan en t CO</a:t>
            </a:r>
            <a:r>
              <a:rPr lang="" sz="1600" baseline="-25000" dirty="0" smtClean="0"/>
              <a:t>2</a:t>
            </a:r>
            <a:r>
              <a:rPr lang="" sz="1600" dirty="0" smtClean="0"/>
              <a:t> por año, de conformidad con los niveles de referencia establecidos.</a:t>
            </a:r>
          </a:p>
          <a:p>
            <a:pPr>
              <a:lnSpc>
                <a:spcPct val="100000"/>
              </a:lnSpc>
            </a:pPr>
            <a:r>
              <a:rPr lang="" sz="1600" dirty="0" smtClean="0"/>
              <a:t>Los datos y las metodologías pueden mejorarse con el transcurso del tiempo, sin perder la coherencia con el NR(E)F.</a:t>
            </a:r>
          </a:p>
          <a:p>
            <a:pPr>
              <a:lnSpc>
                <a:spcPct val="100000"/>
              </a:lnSpc>
            </a:pPr>
            <a:r>
              <a:rPr lang="" sz="1600" dirty="0" smtClean="0"/>
              <a:t>Los datos y la información deben proporcionarse a través de informes de actualización semestrales de las Partes, que deben incluir, además de un anexo técnico, lo siguiente:</a:t>
            </a:r>
          </a:p>
          <a:p>
            <a:pPr lvl="1">
              <a:lnSpc>
                <a:spcPct val="100000"/>
              </a:lnSpc>
            </a:pPr>
            <a:r>
              <a:rPr lang="" sz="1400" dirty="0" smtClean="0"/>
              <a:t>Información resumida sobre los NR(E)F establecidos</a:t>
            </a:r>
          </a:p>
          <a:p>
            <a:pPr lvl="1">
              <a:lnSpc>
                <a:spcPct val="100000"/>
              </a:lnSpc>
            </a:pPr>
            <a:r>
              <a:rPr lang="" sz="1400" dirty="0" smtClean="0"/>
              <a:t>Resultados expresados en CO</a:t>
            </a:r>
            <a:r>
              <a:rPr lang="" sz="1400" baseline="-25000" dirty="0" smtClean="0"/>
              <a:t>2</a:t>
            </a:r>
            <a:r>
              <a:rPr lang="" sz="1400" dirty="0" smtClean="0"/>
              <a:t>eq por año, de conformidad con los NR(E)F</a:t>
            </a:r>
          </a:p>
          <a:p>
            <a:pPr lvl="1">
              <a:lnSpc>
                <a:spcPct val="100000"/>
              </a:lnSpc>
            </a:pPr>
            <a:r>
              <a:rPr lang="" sz="1400" dirty="0"/>
              <a:t>Métodos utilizados para establecer los NR(E)F, que deben ser coherentes con los aplicados para obtener los resultados</a:t>
            </a:r>
          </a:p>
          <a:p>
            <a:pPr>
              <a:lnSpc>
                <a:spcPct val="100000"/>
              </a:lnSpc>
            </a:pPr>
            <a:r>
              <a:rPr lang="" sz="1600" dirty="0"/>
              <a:t>Un equipo de expertos en uso de la tierra, cambios en el uso de la tierra y silvicultura </a:t>
            </a:r>
            <a:r>
              <a:rPr lang="" sz="1600" dirty="0" smtClean="0"/>
              <a:t>(UTCUTS) </a:t>
            </a:r>
            <a:r>
              <a:rPr lang="" sz="1600" dirty="0"/>
              <a:t>realizará un análisis técnico de los resultados presentados.</a:t>
            </a:r>
          </a:p>
          <a:p>
            <a:pPr>
              <a:lnSpc>
                <a:spcPct val="100000"/>
              </a:lnSpc>
            </a:pPr>
            <a:r>
              <a:rPr lang="" sz="1600" dirty="0" smtClean="0"/>
              <a:t>Para obtener más información sobre cómo notificar el desempeño de REDD+, </a:t>
            </a:r>
            <a:r>
              <a:rPr lang="" sz="1600" dirty="0" smtClean="0">
                <a:solidFill>
                  <a:schemeClr val="accent4"/>
                </a:solidFill>
              </a:rPr>
              <a:t>consulte el módulo 3.3.</a:t>
            </a:r>
          </a:p>
          <a:p>
            <a:pPr lvl="1">
              <a:lnSpc>
                <a:spcPct val="100000"/>
              </a:lnSpc>
            </a:pPr>
            <a:endParaRPr lang="es-ES" sz="1600" dirty="0" smtClean="0"/>
          </a:p>
          <a:p>
            <a:pPr>
              <a:lnSpc>
                <a:spcPct val="100000"/>
              </a:lnSpc>
            </a:pPr>
            <a:endParaRPr lang="es-ES" sz="1600" dirty="0" smtClean="0"/>
          </a:p>
          <a:p>
            <a:pPr>
              <a:lnSpc>
                <a:spcPct val="100000"/>
              </a:lnSpc>
            </a:pPr>
            <a:endParaRPr lang="es-ES" sz="1600" dirty="0"/>
          </a:p>
        </p:txBody>
      </p:sp>
    </p:spTree>
    <p:extLst>
      <p:ext uri="{BB962C8B-B14F-4D97-AF65-F5344CB8AC3E}">
        <p14:creationId xmlns:p14="http://schemas.microsoft.com/office/powerpoint/2010/main" val="182670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91650"/>
          </a:xfrm>
        </p:spPr>
        <p:txBody>
          <a:bodyPr/>
          <a:lstStyle/>
          <a:p>
            <a:r>
              <a:rPr lang="es-DO" dirty="0" smtClean="0"/>
              <a:t>Esquema de la conferencia</a:t>
            </a:r>
            <a:endParaRPr lang="es-DO" dirty="0"/>
          </a:p>
        </p:txBody>
      </p:sp>
      <p:sp>
        <p:nvSpPr>
          <p:cNvPr id="3" name="Tijdelijke aanduiding voor tekst 2"/>
          <p:cNvSpPr>
            <a:spLocks noGrp="1"/>
          </p:cNvSpPr>
          <p:nvPr>
            <p:ph type="body" sz="quarter" idx="10"/>
          </p:nvPr>
        </p:nvSpPr>
        <p:spPr>
          <a:xfrm>
            <a:off x="421200" y="1473958"/>
            <a:ext cx="8381606" cy="3684896"/>
          </a:xfrm>
        </p:spPr>
        <p:txBody>
          <a:bodyPr/>
          <a:lstStyle/>
          <a:p>
            <a:pPr marL="457200" lvl="0" indent="-457200">
              <a:lnSpc>
                <a:spcPct val="100000"/>
              </a:lnSpc>
              <a:spcBef>
                <a:spcPts val="1500"/>
              </a:spcBef>
              <a:buClr>
                <a:schemeClr val="tx1">
                  <a:lumMod val="20000"/>
                  <a:lumOff val="80000"/>
                </a:schemeClr>
              </a:buClr>
              <a:buSzPct val="100000"/>
              <a:buFont typeface="+mj-lt"/>
              <a:buAutoNum type="arabicPeriod"/>
            </a:pPr>
            <a:r>
              <a:rPr lang="es-VE" dirty="0" smtClean="0">
                <a:solidFill>
                  <a:schemeClr val="bg2">
                    <a:lumMod val="20000"/>
                    <a:lumOff val="80000"/>
                  </a:schemeClr>
                </a:solidFill>
              </a:rPr>
              <a:t>Introducción al proceso de REDD+ de la CMNUCC</a:t>
            </a:r>
          </a:p>
          <a:p>
            <a:pPr marL="457200" lvl="0" indent="-457200">
              <a:lnSpc>
                <a:spcPct val="100000"/>
              </a:lnSpc>
              <a:spcBef>
                <a:spcPts val="1500"/>
              </a:spcBef>
              <a:buClr>
                <a:schemeClr val="tx1">
                  <a:lumMod val="20000"/>
                  <a:lumOff val="80000"/>
                </a:schemeClr>
              </a:buClr>
              <a:buSzPct val="100000"/>
              <a:buFont typeface="+mj-lt"/>
              <a:buAutoNum type="arabicPeriod"/>
            </a:pPr>
            <a:r>
              <a:rPr lang="es-VE" dirty="0" smtClean="0">
                <a:solidFill>
                  <a:schemeClr val="bg2">
                    <a:lumMod val="20000"/>
                    <a:lumOff val="80000"/>
                  </a:schemeClr>
                </a:solidFill>
              </a:rPr>
              <a:t>Contexto y requisitos de la CMNUCC para la medición de las actividades </a:t>
            </a:r>
            <a:r>
              <a:rPr lang="es-VE" dirty="0">
                <a:solidFill>
                  <a:schemeClr val="bg2">
                    <a:lumMod val="20000"/>
                    <a:lumOff val="80000"/>
                  </a:schemeClr>
                </a:solidFill>
              </a:rPr>
              <a:t>de REDD</a:t>
            </a:r>
            <a:r>
              <a:rPr lang="es-VE" dirty="0" smtClean="0">
                <a:solidFill>
                  <a:schemeClr val="bg2">
                    <a:lumMod val="20000"/>
                    <a:lumOff val="80000"/>
                  </a:schemeClr>
                </a:solidFill>
              </a:rPr>
              <a:t>+ y </a:t>
            </a:r>
            <a:r>
              <a:rPr lang="es-VE" dirty="0">
                <a:solidFill>
                  <a:schemeClr val="bg2">
                    <a:lumMod val="20000"/>
                    <a:lumOff val="80000"/>
                  </a:schemeClr>
                </a:solidFill>
              </a:rPr>
              <a:t>la presentación de informes </a:t>
            </a:r>
            <a:endParaRPr lang="es-VE" dirty="0" smtClean="0">
              <a:solidFill>
                <a:schemeClr val="bg2">
                  <a:lumMod val="20000"/>
                  <a:lumOff val="80000"/>
                </a:schemeClr>
              </a:solidFill>
            </a:endParaRPr>
          </a:p>
          <a:p>
            <a:pPr marL="457200" lvl="0" indent="-457200">
              <a:lnSpc>
                <a:spcPct val="100000"/>
              </a:lnSpc>
              <a:spcBef>
                <a:spcPts val="1500"/>
              </a:spcBef>
              <a:buSzPct val="100000"/>
              <a:buFont typeface="+mj-lt"/>
              <a:buAutoNum type="arabicPeriod"/>
            </a:pPr>
            <a:r>
              <a:rPr lang="es-VE" b="1" dirty="0" smtClean="0"/>
              <a:t>Directrices del IPCC para los inventarios nacionales de GEI y para los informes sobre tierras boscosas</a:t>
            </a:r>
          </a:p>
          <a:p>
            <a:pPr marL="1187450" lvl="1" indent="-457200">
              <a:lnSpc>
                <a:spcPct val="100000"/>
              </a:lnSpc>
              <a:spcBef>
                <a:spcPts val="1500"/>
              </a:spcBef>
              <a:buSzPct val="100000"/>
              <a:buFont typeface="+mj-lt"/>
              <a:buAutoNum type="alphaLcPeriod"/>
            </a:pPr>
            <a:r>
              <a:rPr lang="es-VE" b="1" dirty="0" smtClean="0"/>
              <a:t>Principios de presentación de la información</a:t>
            </a:r>
          </a:p>
          <a:p>
            <a:pPr marL="1187450" lvl="1" indent="-457200">
              <a:lnSpc>
                <a:spcPct val="100000"/>
              </a:lnSpc>
              <a:spcBef>
                <a:spcPts val="1500"/>
              </a:spcBef>
              <a:buClr>
                <a:schemeClr val="tx1">
                  <a:lumMod val="20000"/>
                  <a:lumOff val="80000"/>
                </a:schemeClr>
              </a:buClr>
              <a:buSzPct val="100000"/>
              <a:buFont typeface="+mj-lt"/>
              <a:buAutoNum type="alphaLcPeriod"/>
            </a:pPr>
            <a:r>
              <a:rPr lang="es-VE" dirty="0" smtClean="0">
                <a:solidFill>
                  <a:schemeClr val="bg2">
                    <a:lumMod val="20000"/>
                    <a:lumOff val="80000"/>
                  </a:schemeClr>
                </a:solidFill>
              </a:rPr>
              <a:t>Estimación de las emisiones de carbono</a:t>
            </a:r>
          </a:p>
        </p:txBody>
      </p:sp>
    </p:spTree>
    <p:extLst>
      <p:ext uri="{BB962C8B-B14F-4D97-AF65-F5344CB8AC3E}">
        <p14:creationId xmlns:p14="http://schemas.microsoft.com/office/powerpoint/2010/main" val="1361000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78680"/>
          </a:xfrm>
        </p:spPr>
        <p:txBody>
          <a:bodyPr/>
          <a:lstStyle/>
          <a:p>
            <a:pPr>
              <a:lnSpc>
                <a:spcPct val="100000"/>
              </a:lnSpc>
            </a:pPr>
            <a:r>
              <a:rPr lang="es-CL" dirty="0" smtClean="0"/>
              <a:t>Presentación de informes </a:t>
            </a:r>
            <a:br>
              <a:rPr lang="es-CL" dirty="0" smtClean="0"/>
            </a:br>
            <a:r>
              <a:rPr lang="es-CL" dirty="0" smtClean="0"/>
              <a:t>sobre las emisiones/reducciones de GEI</a:t>
            </a:r>
            <a:endParaRPr lang="es-CL" dirty="0"/>
          </a:p>
        </p:txBody>
      </p:sp>
      <p:sp>
        <p:nvSpPr>
          <p:cNvPr id="3" name="Tijdelijke aanduiding voor tekst 2"/>
          <p:cNvSpPr>
            <a:spLocks noGrp="1"/>
          </p:cNvSpPr>
          <p:nvPr>
            <p:ph type="body" sz="quarter" idx="10"/>
          </p:nvPr>
        </p:nvSpPr>
        <p:spPr>
          <a:xfrm>
            <a:off x="421200" y="1341914"/>
            <a:ext cx="8521188" cy="4059011"/>
          </a:xfrm>
        </p:spPr>
        <p:txBody>
          <a:bodyPr/>
          <a:lstStyle/>
          <a:p>
            <a:pPr marL="252413" lvl="1" indent="-252413">
              <a:spcBef>
                <a:spcPts val="1200"/>
              </a:spcBef>
              <a:buSzPct val="140000"/>
              <a:buFont typeface="Wingdings" pitchFamily="2" charset="2"/>
              <a:buChar char="§"/>
            </a:pPr>
            <a:r>
              <a:rPr lang="es-PY" sz="2000" dirty="0" smtClean="0"/>
              <a:t>Dentro del contexto de REDD+ de la CMNUCC, los países en desarrollo deben:</a:t>
            </a:r>
          </a:p>
          <a:p>
            <a:pPr marL="628650" lvl="2" indent="-355600">
              <a:spcBef>
                <a:spcPts val="1200"/>
              </a:spcBef>
              <a:buSzPct val="140000"/>
              <a:buFont typeface="Arial" pitchFamily="34" charset="0"/>
              <a:buChar char="•"/>
            </a:pPr>
            <a:r>
              <a:rPr lang="es-PY" sz="1800" dirty="0" smtClean="0"/>
              <a:t>identificar el uso de la tierra, el cambio en los usos de la tierra y las actividades forestales y los factores conexos que impulsan la deforestación/degradación de los bosques;</a:t>
            </a:r>
          </a:p>
          <a:p>
            <a:pPr marL="628650" lvl="2" indent="-355600">
              <a:spcAft>
                <a:spcPts val="0"/>
              </a:spcAft>
              <a:buSzPct val="140000"/>
              <a:buFont typeface="Arial" pitchFamily="34" charset="0"/>
              <a:buChar char="•"/>
            </a:pPr>
            <a:r>
              <a:rPr lang="es-PY" sz="1800" dirty="0" smtClean="0"/>
              <a:t>utilizar una combinación de enfoques de detección remota y de inventario de carbono forestal basado en el terreno para estimar las emisiones y las absorciones antropógenas de GEI relacionadas con los bosques, las reservas forestales de carbono y los cambios en el área forestal.</a:t>
            </a:r>
          </a:p>
          <a:p>
            <a:pPr marL="252413" lvl="1" indent="-252413">
              <a:spcBef>
                <a:spcPts val="1200"/>
              </a:spcBef>
              <a:buSzPct val="140000"/>
              <a:buFont typeface="Wingdings" pitchFamily="2" charset="2"/>
              <a:buChar char="§"/>
            </a:pPr>
            <a:r>
              <a:rPr lang="es-PY" sz="2000" dirty="0" smtClean="0"/>
              <a:t>La estimación de las emisiones/absorciones debe efectuarse siguiendo las orientaciones y las directrices sobre buenas prácticas de 2003 del IPCC (consulte la diapositiva siguiente).</a:t>
            </a:r>
          </a:p>
          <a:p>
            <a:pPr marL="252413" lvl="1" indent="-252413">
              <a:spcBef>
                <a:spcPts val="1200"/>
              </a:spcBef>
              <a:buSzPct val="140000"/>
              <a:buFont typeface="Wingdings" pitchFamily="2" charset="2"/>
              <a:buChar char="§"/>
            </a:pPr>
            <a:endParaRPr lang="es-ES" sz="1800" dirty="0" smtClean="0"/>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373269" cy="964537"/>
          </a:xfrm>
        </p:spPr>
        <p:txBody>
          <a:bodyPr/>
          <a:lstStyle/>
          <a:p>
            <a:pPr>
              <a:lnSpc>
                <a:spcPct val="100000"/>
              </a:lnSpc>
            </a:pPr>
            <a:r>
              <a:rPr lang="es-PY" sz="2800" dirty="0" smtClean="0"/>
              <a:t>Orientaciones y directrices </a:t>
            </a:r>
            <a:r>
              <a:rPr lang="es-PY" sz="2800" dirty="0"/>
              <a:t>del IPCC</a:t>
            </a:r>
            <a:br>
              <a:rPr lang="es-PY" sz="2800" dirty="0"/>
            </a:br>
            <a:r>
              <a:rPr lang="es-PY" sz="2800" dirty="0"/>
              <a:t>sobre </a:t>
            </a:r>
            <a:r>
              <a:rPr lang="es-PY" sz="2800" dirty="0" smtClean="0"/>
              <a:t>buenas prácticas</a:t>
            </a:r>
            <a:endParaRPr lang="es-PY" sz="2800" dirty="0"/>
          </a:p>
        </p:txBody>
      </p:sp>
      <p:sp>
        <p:nvSpPr>
          <p:cNvPr id="13" name="Rectangle 3"/>
          <p:cNvSpPr>
            <a:spLocks noGrp="1" noChangeArrowheads="1"/>
          </p:cNvSpPr>
          <p:nvPr>
            <p:ph type="body" sz="half" idx="4294967295"/>
          </p:nvPr>
        </p:nvSpPr>
        <p:spPr>
          <a:xfrm>
            <a:off x="273132" y="1297134"/>
            <a:ext cx="5747657" cy="4268191"/>
          </a:xfrm>
          <a:prstGeom prst="rect">
            <a:avLst/>
          </a:prstGeom>
        </p:spPr>
        <p:txBody>
          <a:bodyPr/>
          <a:lstStyle/>
          <a:p>
            <a:pPr eaLnBrk="1" hangingPunct="1">
              <a:lnSpc>
                <a:spcPct val="90000"/>
              </a:lnSpc>
              <a:spcBef>
                <a:spcPts val="600"/>
              </a:spcBef>
            </a:pPr>
            <a:r>
              <a:rPr lang="" sz="1700" dirty="0" smtClean="0"/>
              <a:t>Las orientaciones y las directrices del IPCC </a:t>
            </a:r>
            <a:br>
              <a:rPr lang="" sz="1700" dirty="0" smtClean="0"/>
            </a:br>
            <a:r>
              <a:rPr lang="" sz="1700" dirty="0" smtClean="0"/>
              <a:t>están plasmadas en muchos volúmenes diferentes.</a:t>
            </a:r>
          </a:p>
          <a:p>
            <a:pPr eaLnBrk="1" hangingPunct="1">
              <a:lnSpc>
                <a:spcPct val="90000"/>
              </a:lnSpc>
              <a:spcBef>
                <a:spcPts val="600"/>
              </a:spcBef>
            </a:pPr>
            <a:r>
              <a:rPr lang="" sz="1700" dirty="0" smtClean="0"/>
              <a:t>El más importante para REDD+ es </a:t>
            </a:r>
            <a:r>
              <a:rPr lang="" sz="1700" i="1" dirty="0" smtClean="0"/>
              <a:t>Orientación sobre las buenas prácticas para uso </a:t>
            </a:r>
            <a:br>
              <a:rPr lang="" sz="1700" i="1" dirty="0" smtClean="0"/>
            </a:br>
            <a:r>
              <a:rPr lang="" sz="1700" i="1" dirty="0" smtClean="0"/>
              <a:t>de la tierra, cambio de uso de la tierra y silvicultura </a:t>
            </a:r>
            <a:r>
              <a:rPr lang="" sz="1700" dirty="0" smtClean="0"/>
              <a:t>(OBP-</a:t>
            </a:r>
            <a:r>
              <a:rPr lang="en-US" sz="1700" dirty="0" smtClean="0"/>
              <a:t>UTCUTS</a:t>
            </a:r>
            <a:r>
              <a:rPr lang="" sz="1700" dirty="0" smtClean="0"/>
              <a:t>) de 2003, que hace referencia a las </a:t>
            </a:r>
            <a:r>
              <a:rPr lang="" sz="1700" i="1" dirty="0" smtClean="0"/>
              <a:t>Directrices</a:t>
            </a:r>
            <a:r>
              <a:rPr lang="" sz="1700" dirty="0" smtClean="0"/>
              <a:t> de 1996. </a:t>
            </a:r>
          </a:p>
          <a:p>
            <a:pPr eaLnBrk="1" hangingPunct="1">
              <a:lnSpc>
                <a:spcPct val="90000"/>
              </a:lnSpc>
              <a:spcBef>
                <a:spcPts val="600"/>
              </a:spcBef>
            </a:pPr>
            <a:r>
              <a:rPr lang="" sz="1700" dirty="0" smtClean="0"/>
              <a:t>Los países quizá deseen consultar las actualizaciones en las </a:t>
            </a:r>
            <a:r>
              <a:rPr lang="" sz="1700" i="1" dirty="0" smtClean="0"/>
              <a:t>Directrices</a:t>
            </a:r>
            <a:r>
              <a:rPr lang="" sz="1700" dirty="0" smtClean="0"/>
              <a:t> de 2006 (AFOLU).</a:t>
            </a:r>
          </a:p>
          <a:p>
            <a:pPr eaLnBrk="1" hangingPunct="1">
              <a:lnSpc>
                <a:spcPct val="90000"/>
              </a:lnSpc>
              <a:spcBef>
                <a:spcPts val="600"/>
              </a:spcBef>
            </a:pPr>
            <a:r>
              <a:rPr lang="" sz="1700" dirty="0" smtClean="0"/>
              <a:t>El documento de métodos y orientación (</a:t>
            </a:r>
            <a:r>
              <a:rPr lang="en-US" sz="1700" dirty="0" smtClean="0"/>
              <a:t>DMO</a:t>
            </a:r>
            <a:r>
              <a:rPr lang="" sz="1700" dirty="0" smtClean="0"/>
              <a:t>) de la GFOI proporciona un vínculo sistemático entre las orientaciones del IPCC y cada una de </a:t>
            </a:r>
            <a:br>
              <a:rPr lang="" sz="1700" dirty="0" smtClean="0"/>
            </a:br>
            <a:r>
              <a:rPr lang="" sz="1700" dirty="0" smtClean="0"/>
              <a:t>las actividades de REDD+, y muestra en </a:t>
            </a:r>
            <a:br>
              <a:rPr lang="" sz="1700" dirty="0" smtClean="0"/>
            </a:br>
            <a:r>
              <a:rPr lang="" sz="1700" dirty="0" smtClean="0"/>
              <a:t>cada caso cómo los métodos del IPCC pueden utilizarse para estimar la actividad de REDD+, y es posible que los países también deseen consultarlo.</a:t>
            </a:r>
          </a:p>
        </p:txBody>
      </p:sp>
      <p:pic>
        <p:nvPicPr>
          <p:cNvPr id="15" name="Picture 9" descr="gpg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62964" y="1329904"/>
            <a:ext cx="1391550" cy="1640933"/>
          </a:xfrm>
          <a:prstGeom prst="rect">
            <a:avLst/>
          </a:prstGeom>
          <a:noFill/>
        </p:spPr>
      </p:pic>
      <p:pic>
        <p:nvPicPr>
          <p:cNvPr id="23" name="Picture 13" descr="vol4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8475" y="2657637"/>
            <a:ext cx="142875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43775" y="2232063"/>
            <a:ext cx="1521136" cy="323165"/>
          </a:xfrm>
          <a:prstGeom prst="rect">
            <a:avLst/>
          </a:prstGeom>
          <a:solidFill>
            <a:schemeClr val="accent3"/>
          </a:solidFill>
        </p:spPr>
        <p:txBody>
          <a:bodyPr wrap="square" rtlCol="0">
            <a:spAutoFit/>
          </a:bodyPr>
          <a:lstStyle/>
          <a:p>
            <a:pPr>
              <a:lnSpc>
                <a:spcPts val="1800"/>
              </a:lnSpc>
            </a:pPr>
            <a:r>
              <a:rPr lang="en-GB" sz="1400" dirty="0" smtClean="0">
                <a:latin typeface="Verdana" pitchFamily="34" charset="0"/>
              </a:rPr>
              <a:t>OBP de 2003</a:t>
            </a:r>
          </a:p>
        </p:txBody>
      </p:sp>
      <p:sp>
        <p:nvSpPr>
          <p:cNvPr id="20" name="TextBox 19"/>
          <p:cNvSpPr txBox="1"/>
          <p:nvPr/>
        </p:nvSpPr>
        <p:spPr>
          <a:xfrm>
            <a:off x="7753841" y="3912214"/>
            <a:ext cx="1275858" cy="553998"/>
          </a:xfrm>
          <a:prstGeom prst="rect">
            <a:avLst/>
          </a:prstGeom>
          <a:solidFill>
            <a:schemeClr val="accent3"/>
          </a:solidFill>
        </p:spPr>
        <p:txBody>
          <a:bodyPr wrap="square" rtlCol="0">
            <a:spAutoFit/>
          </a:bodyPr>
          <a:lstStyle/>
          <a:p>
            <a:pPr>
              <a:lnSpc>
                <a:spcPts val="1800"/>
              </a:lnSpc>
            </a:pPr>
            <a:r>
              <a:rPr lang="en-GB" sz="1400" dirty="0" smtClean="0">
                <a:latin typeface="Verdana" pitchFamily="34" charset="0"/>
              </a:rPr>
              <a:t>Directrices de 2006</a:t>
            </a:r>
          </a:p>
        </p:txBody>
      </p:sp>
      <p:pic>
        <p:nvPicPr>
          <p:cNvPr id="28" name="Picture 27"/>
          <p:cNvPicPr>
            <a:picLocks noChangeAspect="1"/>
          </p:cNvPicPr>
          <p:nvPr/>
        </p:nvPicPr>
        <p:blipFill rotWithShape="1">
          <a:blip r:embed="rId5"/>
          <a:srcRect l="58087" t="12195" r="23990" b="16725"/>
          <a:stretch/>
        </p:blipFill>
        <p:spPr bwMode="auto">
          <a:xfrm>
            <a:off x="6191540" y="3779365"/>
            <a:ext cx="1391550" cy="2015501"/>
          </a:xfrm>
          <a:prstGeom prst="rect">
            <a:avLst/>
          </a:prstGeom>
          <a:ln>
            <a:noFill/>
          </a:ln>
          <a:extLst>
            <a:ext uri="{53640926-AAD7-44D8-BBD7-CCE9431645EC}">
              <a14:shadowObscured xmlns:a14="http://schemas.microsoft.com/office/drawing/2010/main"/>
            </a:ext>
          </a:extLst>
        </p:spPr>
      </p:pic>
      <p:sp>
        <p:nvSpPr>
          <p:cNvPr id="29" name="TextBox 28"/>
          <p:cNvSpPr txBox="1"/>
          <p:nvPr/>
        </p:nvSpPr>
        <p:spPr>
          <a:xfrm>
            <a:off x="7324724" y="5226663"/>
            <a:ext cx="1704975" cy="553998"/>
          </a:xfrm>
          <a:prstGeom prst="rect">
            <a:avLst/>
          </a:prstGeom>
          <a:solidFill>
            <a:schemeClr val="accent3"/>
          </a:solidFill>
        </p:spPr>
        <p:txBody>
          <a:bodyPr wrap="square" rtlCol="0">
            <a:spAutoFit/>
          </a:bodyPr>
          <a:lstStyle/>
          <a:p>
            <a:pPr>
              <a:lnSpc>
                <a:spcPts val="1800"/>
              </a:lnSpc>
            </a:pPr>
            <a:r>
              <a:rPr lang="en-GB" sz="1400" dirty="0" smtClean="0">
                <a:latin typeface="Verdana" pitchFamily="34" charset="0"/>
              </a:rPr>
              <a:t>DMO de la GFOI</a:t>
            </a:r>
            <a:r>
              <a:rPr lang="en-GB" sz="1400" dirty="0">
                <a:latin typeface="Verdana" pitchFamily="34" charset="0"/>
              </a:rPr>
              <a:t>, </a:t>
            </a:r>
            <a:r>
              <a:rPr lang="en-GB" sz="1400" dirty="0" smtClean="0">
                <a:latin typeface="Verdana" pitchFamily="34" charset="0"/>
              </a:rPr>
              <a:t>2014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dirty="0" smtClean="0"/>
              <a:t>Principios de buenas prácticas del IPCC</a:t>
            </a:r>
            <a:endParaRPr lang="es-ES" dirty="0"/>
          </a:p>
        </p:txBody>
      </p:sp>
      <p:sp>
        <p:nvSpPr>
          <p:cNvPr id="3" name="Tijdelijke aanduiding voor tekst 2"/>
          <p:cNvSpPr>
            <a:spLocks noGrp="1"/>
          </p:cNvSpPr>
          <p:nvPr>
            <p:ph type="body" sz="quarter" idx="10"/>
          </p:nvPr>
        </p:nvSpPr>
        <p:spPr>
          <a:xfrm>
            <a:off x="421200" y="1196793"/>
            <a:ext cx="8521188" cy="4666066"/>
          </a:xfrm>
        </p:spPr>
        <p:txBody>
          <a:bodyPr/>
          <a:lstStyle/>
          <a:p>
            <a:pPr marL="0" indent="0">
              <a:buNone/>
            </a:pPr>
            <a:r>
              <a:rPr lang="" sz="2000" dirty="0" smtClean="0"/>
              <a:t>L</a:t>
            </a:r>
            <a:r>
              <a:rPr lang="es-PY" sz="2000" dirty="0" smtClean="0"/>
              <a:t>os países deben dar a conocer estimaciones que sean coherentes con los cinco principios del IPCC sobre la presentación de información:</a:t>
            </a:r>
          </a:p>
          <a:p>
            <a:pPr>
              <a:spcBef>
                <a:spcPts val="600"/>
              </a:spcBef>
            </a:pPr>
            <a:r>
              <a:rPr lang="es-PY" sz="1800" i="1" dirty="0" smtClean="0"/>
              <a:t>Coherencia</a:t>
            </a:r>
            <a:r>
              <a:rPr lang="es-PY" sz="1800" dirty="0" smtClean="0"/>
              <a:t>: uso de las mismas definiciones y metodologías en el transcurso del tiempo.</a:t>
            </a:r>
            <a:endParaRPr lang="es-PY" sz="1800" i="1" dirty="0" smtClean="0"/>
          </a:p>
          <a:p>
            <a:pPr>
              <a:spcBef>
                <a:spcPts val="600"/>
              </a:spcBef>
            </a:pPr>
            <a:r>
              <a:rPr lang="es-PY" sz="1800" i="1" dirty="0" smtClean="0"/>
              <a:t>Comparabilidad</a:t>
            </a:r>
            <a:r>
              <a:rPr lang="es-PY" sz="1800" dirty="0" smtClean="0"/>
              <a:t>: metodologías y formatos estándar, provistos por el IPCC y acordados con la CMNUCC.</a:t>
            </a:r>
            <a:endParaRPr lang="es-PY" sz="1800" i="1" dirty="0" smtClean="0"/>
          </a:p>
          <a:p>
            <a:pPr>
              <a:spcBef>
                <a:spcPts val="600"/>
              </a:spcBef>
            </a:pPr>
            <a:r>
              <a:rPr lang="es-PY" sz="1800" i="1" dirty="0" smtClean="0"/>
              <a:t>Transparencia</a:t>
            </a:r>
            <a:r>
              <a:rPr lang="es-PY" sz="1800" dirty="0" smtClean="0"/>
              <a:t>: supuestos y metodologías explicados con claridad y documentados adecuadamente.</a:t>
            </a:r>
            <a:endParaRPr lang="es-PY" sz="1800" i="1" dirty="0" smtClean="0"/>
          </a:p>
          <a:p>
            <a:pPr>
              <a:spcBef>
                <a:spcPts val="600"/>
              </a:spcBef>
            </a:pPr>
            <a:r>
              <a:rPr lang="es-PY" sz="1800" i="1" dirty="0" smtClean="0"/>
              <a:t>Exactitud</a:t>
            </a:r>
            <a:r>
              <a:rPr lang="es-PY" sz="1800" dirty="0" smtClean="0"/>
              <a:t>: estimaciones no sobrestimadas ni subestimadas, reducción de las incertidumbres en la medida que sea posible.</a:t>
            </a:r>
            <a:endParaRPr lang="es-PY" sz="1800" i="1" dirty="0" smtClean="0"/>
          </a:p>
          <a:p>
            <a:pPr>
              <a:spcBef>
                <a:spcPts val="600"/>
              </a:spcBef>
            </a:pPr>
            <a:r>
              <a:rPr lang="es-PY" sz="1800" i="1" dirty="0" smtClean="0"/>
              <a:t>Exhaustividad</a:t>
            </a:r>
            <a:r>
              <a:rPr lang="es-PY" sz="1800" dirty="0" smtClean="0"/>
              <a:t>: las estimaciones incluyen todas las categorías, los gases y los depósitos acordados para todas las áreas geográficas pertinentes.</a:t>
            </a:r>
            <a:endParaRPr lang="es-PY" sz="18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624835"/>
          </a:xfrm>
        </p:spPr>
        <p:txBody>
          <a:bodyPr/>
          <a:lstStyle/>
          <a:p>
            <a:r>
              <a:rPr dirty="0" smtClean="0"/>
              <a:t>Definiciones de bosque</a:t>
            </a:r>
            <a:endParaRPr lang="es-ES" dirty="0"/>
          </a:p>
        </p:txBody>
      </p:sp>
      <p:sp>
        <p:nvSpPr>
          <p:cNvPr id="3" name="Tijdelijke aanduiding voor tekst 2"/>
          <p:cNvSpPr>
            <a:spLocks noGrp="1"/>
          </p:cNvSpPr>
          <p:nvPr>
            <p:ph type="body" sz="quarter" idx="10"/>
          </p:nvPr>
        </p:nvSpPr>
        <p:spPr>
          <a:xfrm>
            <a:off x="421200" y="1078552"/>
            <a:ext cx="8521188" cy="4951073"/>
          </a:xfrm>
        </p:spPr>
        <p:txBody>
          <a:bodyPr/>
          <a:lstStyle/>
          <a:p>
            <a:pPr>
              <a:lnSpc>
                <a:spcPct val="100000"/>
              </a:lnSpc>
              <a:spcBef>
                <a:spcPts val="500"/>
              </a:spcBef>
            </a:pPr>
            <a:r>
              <a:rPr lang="" sz="1800" dirty="0" smtClean="0"/>
              <a:t>Se necesita una definición de bosque para estimar la deforestación y otros cambios.</a:t>
            </a:r>
          </a:p>
          <a:p>
            <a:pPr>
              <a:lnSpc>
                <a:spcPct val="100000"/>
              </a:lnSpc>
              <a:spcBef>
                <a:spcPts val="500"/>
              </a:spcBef>
            </a:pPr>
            <a:r>
              <a:rPr lang="" sz="1800" dirty="0" smtClean="0"/>
              <a:t>Los países pueden utilizar sus propias definiciones y deben utilizarlas en forma coherente. La CMNUCC solicita una explicación si los países utilizan una definición de bosque para REDD+ diferente de la que se utiliza para otros informes internacionales.</a:t>
            </a:r>
          </a:p>
          <a:p>
            <a:pPr>
              <a:lnSpc>
                <a:spcPct val="100000"/>
              </a:lnSpc>
              <a:spcBef>
                <a:spcPts val="500"/>
              </a:spcBef>
            </a:pPr>
            <a:r>
              <a:rPr lang="" sz="1800" dirty="0" smtClean="0"/>
              <a:t>Definición de bosque de la FAO:</a:t>
            </a:r>
          </a:p>
          <a:p>
            <a:pPr lvl="1">
              <a:lnSpc>
                <a:spcPct val="100000"/>
              </a:lnSpc>
              <a:spcBef>
                <a:spcPts val="500"/>
              </a:spcBef>
            </a:pPr>
            <a:r>
              <a:rPr lang="" sz="1600" dirty="0" smtClean="0"/>
              <a:t>Superficie mínima del bosque: 0,5 ha</a:t>
            </a:r>
          </a:p>
          <a:p>
            <a:pPr lvl="1">
              <a:lnSpc>
                <a:spcPct val="100000"/>
              </a:lnSpc>
              <a:spcBef>
                <a:spcPts val="500"/>
              </a:spcBef>
            </a:pPr>
            <a:r>
              <a:rPr lang="" sz="1600" dirty="0" smtClean="0"/>
              <a:t>Los árboles deben poder alcanzar una altura mínima de 5 metros</a:t>
            </a:r>
          </a:p>
          <a:p>
            <a:pPr lvl="1">
              <a:lnSpc>
                <a:spcPct val="100000"/>
              </a:lnSpc>
              <a:spcBef>
                <a:spcPts val="500"/>
              </a:spcBef>
            </a:pPr>
            <a:r>
              <a:rPr lang="" sz="1600" dirty="0" smtClean="0"/>
              <a:t>Cubierta mínima de las copas de los árboles: 10 %</a:t>
            </a:r>
          </a:p>
          <a:p>
            <a:pPr lvl="1">
              <a:lnSpc>
                <a:spcPct val="100000"/>
              </a:lnSpc>
              <a:spcBef>
                <a:spcPts val="500"/>
              </a:spcBef>
            </a:pPr>
            <a:r>
              <a:rPr lang="" sz="1600" dirty="0" smtClean="0"/>
              <a:t>El uso forestal debe ser el uso predominante de la tierra en el área.</a:t>
            </a:r>
          </a:p>
          <a:p>
            <a:pPr>
              <a:lnSpc>
                <a:spcPct val="100000"/>
              </a:lnSpc>
              <a:spcBef>
                <a:spcPts val="500"/>
              </a:spcBef>
            </a:pPr>
            <a:r>
              <a:rPr lang="" sz="1800" dirty="0" smtClean="0"/>
              <a:t>Consideraciones para establecer la definición de bosque:</a:t>
            </a:r>
          </a:p>
          <a:p>
            <a:pPr lvl="1">
              <a:lnSpc>
                <a:spcPct val="100000"/>
              </a:lnSpc>
              <a:spcBef>
                <a:spcPts val="500"/>
              </a:spcBef>
            </a:pPr>
            <a:r>
              <a:rPr lang="" sz="1600" dirty="0" smtClean="0"/>
              <a:t>Umbrales de superficie mínima del bosque/cubierta de las copas/altura del árbol</a:t>
            </a:r>
          </a:p>
          <a:p>
            <a:pPr lvl="1">
              <a:lnSpc>
                <a:spcPct val="100000"/>
              </a:lnSpc>
              <a:spcBef>
                <a:spcPts val="500"/>
              </a:spcBef>
            </a:pPr>
            <a:r>
              <a:rPr lang="" sz="1600" dirty="0" smtClean="0"/>
              <a:t>Incluidas/excluidas las plantaciones forestales</a:t>
            </a:r>
          </a:p>
          <a:p>
            <a:pPr lvl="1">
              <a:lnSpc>
                <a:spcPct val="100000"/>
              </a:lnSpc>
              <a:spcBef>
                <a:spcPts val="500"/>
              </a:spcBef>
            </a:pPr>
            <a:r>
              <a:rPr lang="" sz="1600" dirty="0" smtClean="0"/>
              <a:t>Clase aparte para el bosque natural</a:t>
            </a:r>
          </a:p>
          <a:p>
            <a:pPr>
              <a:spcBef>
                <a:spcPts val="500"/>
              </a:spcBef>
              <a:buNone/>
            </a:pPr>
            <a:endParaRPr lang=""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40582"/>
            <a:ext cx="9143999" cy="817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491642" y="230188"/>
            <a:ext cx="8442796" cy="791650"/>
          </a:xfrm>
        </p:spPr>
        <p:txBody>
          <a:bodyPr/>
          <a:lstStyle/>
          <a:p>
            <a:r>
              <a:rPr dirty="0" smtClean="0"/>
              <a:t>Material de referencia</a:t>
            </a:r>
            <a:endParaRPr lang="es-ES" dirty="0"/>
          </a:p>
        </p:txBody>
      </p:sp>
      <p:sp>
        <p:nvSpPr>
          <p:cNvPr id="3" name="Text Placeholder 2"/>
          <p:cNvSpPr>
            <a:spLocks noGrp="1"/>
          </p:cNvSpPr>
          <p:nvPr>
            <p:ph type="body" sz="quarter" idx="10"/>
          </p:nvPr>
        </p:nvSpPr>
        <p:spPr>
          <a:xfrm>
            <a:off x="421200" y="1160060"/>
            <a:ext cx="8521188" cy="4764789"/>
          </a:xfrm>
        </p:spPr>
        <p:txBody>
          <a:bodyPr/>
          <a:lstStyle/>
          <a:p>
            <a:pPr marL="273050" lvl="1" indent="-273050">
              <a:lnSpc>
                <a:spcPct val="100000"/>
              </a:lnSpc>
              <a:buSzPct val="140000"/>
              <a:buFont typeface="Wingdings" pitchFamily="2" charset="2"/>
              <a:buChar char="§"/>
            </a:pPr>
            <a:endParaRPr lang="en-US" sz="1400" dirty="0"/>
          </a:p>
          <a:p>
            <a:pPr marL="0" indent="0">
              <a:buNone/>
            </a:pPr>
            <a:endParaRPr lang="en-GB" dirty="0"/>
          </a:p>
        </p:txBody>
      </p:sp>
      <p:sp>
        <p:nvSpPr>
          <p:cNvPr id="4" name="Tijdelijke aanduiding voor tekst 5"/>
          <p:cNvSpPr txBox="1">
            <a:spLocks/>
          </p:cNvSpPr>
          <p:nvPr/>
        </p:nvSpPr>
        <p:spPr bwMode="auto">
          <a:xfrm>
            <a:off x="421200" y="1256681"/>
            <a:ext cx="8521188" cy="440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73050">
              <a:lnSpc>
                <a:spcPct val="100000"/>
              </a:lnSpc>
              <a:buSzPct val="140000"/>
              <a:buFont typeface="Wingdings" pitchFamily="2" charset="2"/>
              <a:buChar char="§"/>
            </a:pPr>
            <a:r>
              <a:rPr lang="en-GB" sz="1400" dirty="0"/>
              <a:t>UNFCCC, 2016. Decision 1. Adoption of the Paris Agreement. Report of the Conference of the Parties on its twenty-first session, held in Paris from 30 November to 13 December 2015. FCCC/CP/2015/10/Add.1.</a:t>
            </a:r>
            <a:br>
              <a:rPr lang="en-GB" sz="1400" dirty="0"/>
            </a:br>
            <a:r>
              <a:rPr lang="en-GB" sz="1400" u="sng" dirty="0">
                <a:hlinkClick r:id="rId3"/>
              </a:rPr>
              <a:t>http://</a:t>
            </a:r>
            <a:r>
              <a:rPr lang="en-GB" sz="1400" u="sng" dirty="0" smtClean="0">
                <a:hlinkClick r:id="rId3"/>
              </a:rPr>
              <a:t>unfccc.int/meetings/paris_nov_2015/session/9057/php/view/decisions.php#c</a:t>
            </a:r>
            <a:endParaRPr lang="" sz="1400" dirty="0" smtClean="0"/>
          </a:p>
          <a:p>
            <a:pPr marL="273050" lvl="1" indent="-273050">
              <a:lnSpc>
                <a:spcPct val="100000"/>
              </a:lnSpc>
              <a:buSzPct val="140000"/>
              <a:buFont typeface="Wingdings" pitchFamily="2" charset="2"/>
              <a:buChar char="§"/>
            </a:pPr>
            <a:r>
              <a:rPr lang="" sz="1600" dirty="0" smtClean="0"/>
              <a:t>CMNUCC (2013), decisiones de la CP.19:</a:t>
            </a:r>
          </a:p>
          <a:p>
            <a:pPr marL="809625" lvl="2" indent="-266700">
              <a:lnSpc>
                <a:spcPct val="100000"/>
              </a:lnSpc>
              <a:buSzPct val="100000"/>
            </a:pPr>
            <a:r>
              <a:rPr lang="" sz="1400" dirty="0" smtClean="0"/>
              <a:t>Decisión 11. Modalidades de los sistemas nacionales de vigilancia forestal. </a:t>
            </a:r>
            <a:r>
              <a:rPr lang="" sz="1400" u="sng" dirty="0" smtClean="0"/>
              <a:t>http://unfccc.int/resource/docs/2013/cop19/spa/10a01s.pdf#page=33 </a:t>
            </a:r>
          </a:p>
          <a:p>
            <a:pPr marL="809625" lvl="2" indent="-266700">
              <a:lnSpc>
                <a:spcPct val="100000"/>
              </a:lnSpc>
              <a:buSzPct val="100000"/>
            </a:pPr>
            <a:r>
              <a:rPr lang="" sz="1400" dirty="0" smtClean="0"/>
              <a:t>Decisión 12. Calendario y frecuencia de la presentación del resumen de la información sobre la forma en que se están abordando y respetando todas las salvaguardias expuestas en la decisión 1/CP.16, apéndice I. </a:t>
            </a:r>
            <a:r>
              <a:rPr lang="" sz="1400" u="sng" dirty="0" smtClean="0"/>
              <a:t>http://unfccc.int/resource/docs/2013/cop19/spa/10a01s.pdf#page=35</a:t>
            </a:r>
            <a:endParaRPr lang="" sz="1400" dirty="0" smtClean="0"/>
          </a:p>
          <a:p>
            <a:pPr marL="809625" lvl="2" indent="-266700">
              <a:lnSpc>
                <a:spcPct val="100000"/>
              </a:lnSpc>
              <a:buSzPct val="100000"/>
            </a:pPr>
            <a:r>
              <a:rPr lang="" sz="1400" dirty="0" smtClean="0"/>
              <a:t>Decisión 13. Directrices y procedimientos para la evaluación técnica de las comunicaciones presentadas por las Partes sobre los niveles de referencia de las emisiones forestales y/o los niveles de referencia forestal propuestos. </a:t>
            </a:r>
            <a:r>
              <a:rPr lang="" dirty="0" smtClean="0"/>
              <a:t/>
            </a:r>
            <a:br>
              <a:rPr lang="" dirty="0" smtClean="0"/>
            </a:br>
            <a:r>
              <a:rPr lang="" sz="1400" u="sng" dirty="0" smtClean="0"/>
              <a:t>http://unfccc.int/resource/docs/2013/cop19/spa/10a01s.pdf#page=36</a:t>
            </a:r>
            <a:r>
              <a:rPr lang="" dirty="0" smtClean="0"/>
              <a:t> </a:t>
            </a:r>
            <a:endParaRPr lang="" sz="1400" dirty="0" smtClean="0"/>
          </a:p>
          <a:p>
            <a:pPr marL="809625" lvl="1" indent="-266700">
              <a:lnSpc>
                <a:spcPct val="100000"/>
              </a:lnSpc>
            </a:pPr>
            <a:r>
              <a:rPr lang="" sz="1400" dirty="0" smtClean="0"/>
              <a:t>Decisión 14. Modalidades para la medición, notificación y verificación. </a:t>
            </a:r>
            <a:r>
              <a:rPr lang="" sz="1400" u="sng" dirty="0" smtClean="0"/>
              <a:t>http://unfccc.int/resource/docs/2013/cop19/spa/10a01s.pdf#page=42</a:t>
            </a:r>
            <a:r>
              <a:rPr lang="" dirty="0" smtClean="0"/>
              <a:t> </a:t>
            </a:r>
          </a:p>
          <a:p>
            <a:pPr marL="809625" lvl="1" indent="-266700">
              <a:lnSpc>
                <a:spcPct val="100000"/>
              </a:lnSpc>
            </a:pPr>
            <a:r>
              <a:rPr lang="" sz="1400" dirty="0" smtClean="0"/>
              <a:t>Decisión 15. Lucha contra los factores impulsores de la deforestación y la degradación forestal. </a:t>
            </a:r>
            <a:r>
              <a:rPr lang="" sz="1400" u="sng" dirty="0" smtClean="0"/>
              <a:t>http://unfccc.int/resource/docs/2013/cop19/spa/10a01s.pdf#page=46</a:t>
            </a:r>
            <a:endParaRPr lang="" sz="1400" dirty="0"/>
          </a:p>
        </p:txBody>
      </p:sp>
    </p:spTree>
    <p:extLst>
      <p:ext uri="{BB962C8B-B14F-4D97-AF65-F5344CB8AC3E}">
        <p14:creationId xmlns:p14="http://schemas.microsoft.com/office/powerpoint/2010/main" val="3095365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91650"/>
          </a:xfrm>
        </p:spPr>
        <p:txBody>
          <a:bodyPr/>
          <a:lstStyle/>
          <a:p>
            <a:r>
              <a:rPr lang="es-CO" dirty="0" smtClean="0"/>
              <a:t>Esquema de la conferencia</a:t>
            </a:r>
            <a:endParaRPr lang="es-CO" dirty="0"/>
          </a:p>
        </p:txBody>
      </p:sp>
      <p:sp>
        <p:nvSpPr>
          <p:cNvPr id="3" name="Tijdelijke aanduiding voor tekst 2"/>
          <p:cNvSpPr>
            <a:spLocks noGrp="1"/>
          </p:cNvSpPr>
          <p:nvPr>
            <p:ph type="body" sz="quarter" idx="10"/>
          </p:nvPr>
        </p:nvSpPr>
        <p:spPr>
          <a:xfrm>
            <a:off x="421200" y="1473958"/>
            <a:ext cx="8381606" cy="3684896"/>
          </a:xfrm>
        </p:spPr>
        <p:txBody>
          <a:bodyPr/>
          <a:lstStyle/>
          <a:p>
            <a:pPr marL="457200" lvl="0" indent="-457200">
              <a:lnSpc>
                <a:spcPct val="100000"/>
              </a:lnSpc>
              <a:spcBef>
                <a:spcPts val="1500"/>
              </a:spcBef>
              <a:buClr>
                <a:schemeClr val="tx1">
                  <a:lumMod val="20000"/>
                  <a:lumOff val="80000"/>
                </a:schemeClr>
              </a:buClr>
              <a:buSzPct val="100000"/>
              <a:buFont typeface="+mj-lt"/>
              <a:buAutoNum type="arabicPeriod"/>
            </a:pPr>
            <a:r>
              <a:rPr lang="es-BO" dirty="0" smtClean="0">
                <a:solidFill>
                  <a:schemeClr val="bg2">
                    <a:lumMod val="20000"/>
                    <a:lumOff val="80000"/>
                  </a:schemeClr>
                </a:solidFill>
              </a:rPr>
              <a:t>Introducción al proceso de REDD+ de la CMNUCC</a:t>
            </a:r>
          </a:p>
          <a:p>
            <a:pPr marL="457200" lvl="0" indent="-457200">
              <a:lnSpc>
                <a:spcPct val="100000"/>
              </a:lnSpc>
              <a:spcBef>
                <a:spcPts val="1500"/>
              </a:spcBef>
              <a:buClr>
                <a:schemeClr val="tx1">
                  <a:lumMod val="20000"/>
                  <a:lumOff val="80000"/>
                </a:schemeClr>
              </a:buClr>
              <a:buSzPct val="100000"/>
              <a:buFont typeface="+mj-lt"/>
              <a:buAutoNum type="arabicPeriod"/>
            </a:pPr>
            <a:r>
              <a:rPr lang="es-BO" dirty="0" smtClean="0">
                <a:solidFill>
                  <a:schemeClr val="bg2">
                    <a:lumMod val="20000"/>
                    <a:lumOff val="80000"/>
                  </a:schemeClr>
                </a:solidFill>
              </a:rPr>
              <a:t>Contexto y requisitos de la CMNUCC para la medición de las actividades de REDD+ y la presentación de informes </a:t>
            </a:r>
          </a:p>
          <a:p>
            <a:pPr marL="457200" lvl="0" indent="-457200">
              <a:lnSpc>
                <a:spcPct val="100000"/>
              </a:lnSpc>
              <a:spcBef>
                <a:spcPts val="1500"/>
              </a:spcBef>
              <a:buSzPct val="100000"/>
              <a:buFont typeface="+mj-lt"/>
              <a:buAutoNum type="arabicPeriod"/>
            </a:pPr>
            <a:r>
              <a:rPr lang="es-BO" b="1" dirty="0" smtClean="0"/>
              <a:t>Directrices del IPCC para los inventarios nacionales de GEI y para los informes sobre tierras boscosas</a:t>
            </a:r>
          </a:p>
          <a:p>
            <a:pPr marL="1187450" lvl="1" indent="-457200">
              <a:lnSpc>
                <a:spcPct val="100000"/>
              </a:lnSpc>
              <a:spcBef>
                <a:spcPts val="1500"/>
              </a:spcBef>
              <a:buClr>
                <a:schemeClr val="tx1">
                  <a:lumMod val="20000"/>
                  <a:lumOff val="80000"/>
                </a:schemeClr>
              </a:buClr>
              <a:buSzPct val="100000"/>
              <a:buFont typeface="+mj-lt"/>
              <a:buAutoNum type="alphaLcPeriod"/>
            </a:pPr>
            <a:r>
              <a:rPr lang="es-BO" dirty="0" smtClean="0">
                <a:solidFill>
                  <a:schemeClr val="bg2">
                    <a:lumMod val="20000"/>
                    <a:lumOff val="80000"/>
                  </a:schemeClr>
                </a:solidFill>
              </a:rPr>
              <a:t>Principios de presentación de la información</a:t>
            </a:r>
          </a:p>
          <a:p>
            <a:pPr marL="1187450" lvl="1" indent="-457200">
              <a:lnSpc>
                <a:spcPct val="100000"/>
              </a:lnSpc>
              <a:spcBef>
                <a:spcPts val="1500"/>
              </a:spcBef>
              <a:buSzPct val="100000"/>
              <a:buFont typeface="+mj-lt"/>
              <a:buAutoNum type="alphaLcPeriod"/>
            </a:pPr>
            <a:r>
              <a:rPr lang="es-BO" b="1" dirty="0" smtClean="0"/>
              <a:t>Estimación de las emisiones de carbono</a:t>
            </a:r>
          </a:p>
        </p:txBody>
      </p:sp>
    </p:spTree>
    <p:extLst>
      <p:ext uri="{BB962C8B-B14F-4D97-AF65-F5344CB8AC3E}">
        <p14:creationId xmlns:p14="http://schemas.microsoft.com/office/powerpoint/2010/main" val="1361000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s-PY" dirty="0" smtClean="0"/>
              <a:t>Estimación de las emisiones de carbono</a:t>
            </a:r>
            <a:endParaRPr lang="es-PY" dirty="0"/>
          </a:p>
        </p:txBody>
      </p:sp>
      <p:graphicFrame>
        <p:nvGraphicFramePr>
          <p:cNvPr id="1026" name="Object 2"/>
          <p:cNvGraphicFramePr>
            <a:graphicFrameLocks noChangeAspect="1"/>
          </p:cNvGraphicFramePr>
          <p:nvPr>
            <p:extLst>
              <p:ext uri="{D42A27DB-BD31-4B8C-83A1-F6EECF244321}">
                <p14:modId xmlns:p14="http://schemas.microsoft.com/office/powerpoint/2010/main" val="3936541729"/>
              </p:ext>
            </p:extLst>
          </p:nvPr>
        </p:nvGraphicFramePr>
        <p:xfrm>
          <a:off x="2152650" y="1485900"/>
          <a:ext cx="4841875" cy="1281113"/>
        </p:xfrm>
        <a:graphic>
          <a:graphicData uri="http://schemas.openxmlformats.org/presentationml/2006/ole">
            <mc:AlternateContent xmlns:mc="http://schemas.openxmlformats.org/markup-compatibility/2006">
              <mc:Choice xmlns:v="urn:schemas-microsoft-com:vml" Requires="v">
                <p:oleObj spid="_x0000_s2550" name="Equation" r:id="rId4" imgW="1726920" imgH="457200" progId="Equation.3">
                  <p:embed/>
                </p:oleObj>
              </mc:Choice>
              <mc:Fallback>
                <p:oleObj name="Equation" r:id="rId4" imgW="1726920" imgH="457200" progId="Equation.3">
                  <p:embed/>
                  <p:pic>
                    <p:nvPicPr>
                      <p:cNvPr id="0" name="Picture 18"/>
                      <p:cNvPicPr>
                        <a:picLocks noChangeAspect="1" noChangeArrowheads="1"/>
                      </p:cNvPicPr>
                      <p:nvPr/>
                    </p:nvPicPr>
                    <p:blipFill>
                      <a:blip r:embed="rId5"/>
                      <a:srcRect/>
                      <a:stretch>
                        <a:fillRect/>
                      </a:stretch>
                    </p:blipFill>
                    <p:spPr bwMode="auto">
                      <a:xfrm>
                        <a:off x="2152650" y="1485900"/>
                        <a:ext cx="4841875" cy="1281113"/>
                      </a:xfrm>
                      <a:prstGeom prst="rect">
                        <a:avLst/>
                      </a:prstGeom>
                      <a:solidFill>
                        <a:schemeClr val="bg1"/>
                      </a:solidFill>
                    </p:spPr>
                  </p:pic>
                </p:oleObj>
              </mc:Fallback>
            </mc:AlternateContent>
          </a:graphicData>
        </a:graphic>
      </p:graphicFrame>
      <p:sp>
        <p:nvSpPr>
          <p:cNvPr id="5" name="Tekstvak 4"/>
          <p:cNvSpPr txBox="1"/>
          <p:nvPr/>
        </p:nvSpPr>
        <p:spPr>
          <a:xfrm>
            <a:off x="843151" y="1149777"/>
            <a:ext cx="2914773" cy="323165"/>
          </a:xfrm>
          <a:prstGeom prst="rect">
            <a:avLst/>
          </a:prstGeom>
          <a:noFill/>
        </p:spPr>
        <p:txBody>
          <a:bodyPr wrap="square" rtlCol="0">
            <a:spAutoFit/>
          </a:bodyPr>
          <a:lstStyle/>
          <a:p>
            <a:pPr>
              <a:lnSpc>
                <a:spcPts val="1800"/>
              </a:lnSpc>
            </a:pPr>
            <a:r>
              <a:rPr lang="en-US" dirty="0" smtClean="0">
                <a:latin typeface="Verdana" pitchFamily="34" charset="0"/>
              </a:rPr>
              <a:t>Emisiones de carbono</a:t>
            </a:r>
          </a:p>
        </p:txBody>
      </p:sp>
      <p:sp>
        <p:nvSpPr>
          <p:cNvPr id="6" name="Tekstvak 5"/>
          <p:cNvSpPr txBox="1"/>
          <p:nvPr/>
        </p:nvSpPr>
        <p:spPr>
          <a:xfrm>
            <a:off x="3842252" y="1162156"/>
            <a:ext cx="1747594" cy="323165"/>
          </a:xfrm>
          <a:prstGeom prst="rect">
            <a:avLst/>
          </a:prstGeom>
          <a:noFill/>
        </p:spPr>
        <p:txBody>
          <a:bodyPr wrap="none" rtlCol="0">
            <a:spAutoFit/>
          </a:bodyPr>
          <a:lstStyle/>
          <a:p>
            <a:pPr>
              <a:lnSpc>
                <a:spcPts val="1800"/>
              </a:lnSpc>
            </a:pPr>
            <a:r>
              <a:rPr lang="en-US" dirty="0" smtClean="0">
                <a:latin typeface="Verdana" pitchFamily="34" charset="0"/>
              </a:rPr>
              <a:t>Deforestación</a:t>
            </a:r>
          </a:p>
        </p:txBody>
      </p:sp>
      <p:sp>
        <p:nvSpPr>
          <p:cNvPr id="7" name="Text Box 7"/>
          <p:cNvSpPr txBox="1">
            <a:spLocks noChangeArrowheads="1"/>
          </p:cNvSpPr>
          <p:nvPr/>
        </p:nvSpPr>
        <p:spPr bwMode="auto">
          <a:xfrm>
            <a:off x="628618" y="3340552"/>
            <a:ext cx="7482229" cy="1985159"/>
          </a:xfrm>
          <a:prstGeom prst="rect">
            <a:avLst/>
          </a:prstGeom>
          <a:noFill/>
          <a:ln w="9525">
            <a:noFill/>
            <a:miter lim="800000"/>
            <a:headEnd/>
            <a:tailEnd/>
          </a:ln>
        </p:spPr>
        <p:txBody>
          <a:bodyPr wrap="square">
            <a:spAutoFit/>
          </a:bodyPr>
          <a:lstStyle/>
          <a:p>
            <a:pPr algn="l" eaLnBrk="1" hangingPunct="1">
              <a:lnSpc>
                <a:spcPct val="150000"/>
              </a:lnSpc>
              <a:spcBef>
                <a:spcPct val="0"/>
              </a:spcBef>
            </a:pPr>
            <a:r>
              <a:rPr lang="es-CO" sz="1600" i="1" dirty="0" smtClean="0">
                <a:latin typeface="+mj-lt"/>
              </a:rPr>
              <a:t>Cem_br</a:t>
            </a:r>
            <a:r>
              <a:rPr lang="es-CO" sz="1600" dirty="0" smtClean="0">
                <a:latin typeface="+mj-lt"/>
              </a:rPr>
              <a:t> = Emisiones brutas de carbono</a:t>
            </a:r>
            <a:endParaRPr lang="es-CO" sz="1600" i="1" dirty="0" smtClean="0">
              <a:latin typeface="+mj-lt"/>
              <a:cs typeface="Arial" pitchFamily="34" charset="0"/>
            </a:endParaRPr>
          </a:p>
          <a:p>
            <a:pPr algn="l" eaLnBrk="1" hangingPunct="1">
              <a:lnSpc>
                <a:spcPct val="150000"/>
              </a:lnSpc>
              <a:spcBef>
                <a:spcPct val="0"/>
              </a:spcBef>
            </a:pPr>
            <a:r>
              <a:rPr lang="es-CO" sz="1600" i="1" dirty="0" smtClean="0">
                <a:latin typeface="+mj-lt"/>
              </a:rPr>
              <a:t>Spérdida</a:t>
            </a:r>
            <a:r>
              <a:rPr lang="es-CO" dirty="0" smtClean="0"/>
              <a:t> </a:t>
            </a:r>
            <a:r>
              <a:rPr lang="es-CO" sz="1600" dirty="0" smtClean="0">
                <a:latin typeface="+mj-lt"/>
              </a:rPr>
              <a:t>= Superficie de deforestación (ha), también denominada </a:t>
            </a:r>
            <a:r>
              <a:rPr lang="es-CO" sz="1600" i="1" dirty="0" smtClean="0">
                <a:latin typeface="+mj-lt"/>
              </a:rPr>
              <a:t>datos de actividad</a:t>
            </a:r>
            <a:endParaRPr lang="es-CO" sz="1600" i="1" dirty="0" smtClean="0">
              <a:latin typeface="+mj-lt"/>
              <a:cs typeface="Arial" pitchFamily="34" charset="0"/>
            </a:endParaRPr>
          </a:p>
          <a:p>
            <a:pPr algn="l" eaLnBrk="1" hangingPunct="1">
              <a:lnSpc>
                <a:spcPct val="150000"/>
              </a:lnSpc>
              <a:spcBef>
                <a:spcPct val="0"/>
              </a:spcBef>
            </a:pPr>
            <a:r>
              <a:rPr lang="es-CO" sz="1600" i="1" dirty="0" smtClean="0">
                <a:latin typeface="+mj-lt"/>
              </a:rPr>
              <a:t>Cpérdida</a:t>
            </a:r>
            <a:r>
              <a:rPr lang="es-CO" sz="1600" dirty="0" smtClean="0">
                <a:latin typeface="+mj-lt"/>
              </a:rPr>
              <a:t> = Cambio en la reserva de carbono por unidad de superficie (t/ha), también denominado </a:t>
            </a:r>
            <a:r>
              <a:rPr lang="es-CO" sz="1600" i="1" dirty="0" smtClean="0">
                <a:latin typeface="+mj-lt"/>
              </a:rPr>
              <a:t>factor de emisión</a:t>
            </a:r>
            <a:endParaRPr lang="es-CO" sz="1600" i="1" dirty="0">
              <a:latin typeface="+mj-lt"/>
              <a:cs typeface="Arial" pitchFamily="34" charset="0"/>
            </a:endParaRPr>
          </a:p>
        </p:txBody>
      </p:sp>
      <p:sp>
        <p:nvSpPr>
          <p:cNvPr id="8" name="Text Box 9"/>
          <p:cNvSpPr txBox="1">
            <a:spLocks noChangeArrowheads="1"/>
          </p:cNvSpPr>
          <p:nvPr/>
        </p:nvSpPr>
        <p:spPr bwMode="auto">
          <a:xfrm>
            <a:off x="6302219" y="2855142"/>
            <a:ext cx="2212389" cy="584775"/>
          </a:xfrm>
          <a:prstGeom prst="rect">
            <a:avLst/>
          </a:prstGeom>
          <a:noFill/>
          <a:ln w="9525">
            <a:noFill/>
            <a:miter lim="800000"/>
            <a:headEnd/>
            <a:tailEnd/>
          </a:ln>
        </p:spPr>
        <p:txBody>
          <a:bodyPr wrap="square">
            <a:spAutoFit/>
          </a:bodyPr>
          <a:lstStyle/>
          <a:p>
            <a:pPr algn="l" eaLnBrk="1" hangingPunct="1">
              <a:spcBef>
                <a:spcPct val="0"/>
              </a:spcBef>
            </a:pPr>
            <a:r>
              <a:rPr lang="en-US" sz="1600" dirty="0">
                <a:latin typeface="+mj-lt"/>
              </a:rPr>
              <a:t>para los tipos de bosque </a:t>
            </a:r>
            <a:r>
              <a:rPr lang="en-US" sz="1600" dirty="0" smtClean="0">
                <a:latin typeface="+mj-lt"/>
              </a:rPr>
              <a:t>i... </a:t>
            </a:r>
            <a:r>
              <a:rPr lang="en-US" sz="1600" dirty="0">
                <a:latin typeface="+mj-lt"/>
              </a:rPr>
              <a:t>m</a:t>
            </a:r>
            <a:endParaRPr lang="es-ES" sz="1600" dirty="0">
              <a:latin typeface="+mj-lt"/>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s-CL" dirty="0" smtClean="0"/>
              <a:t>Estimación de las emisiones de carbono</a:t>
            </a:r>
            <a:endParaRPr lang="es-CL" dirty="0"/>
          </a:p>
        </p:txBody>
      </p:sp>
      <p:graphicFrame>
        <p:nvGraphicFramePr>
          <p:cNvPr id="8" name="Object 2"/>
          <p:cNvGraphicFramePr>
            <a:graphicFrameLocks noChangeAspect="1"/>
          </p:cNvGraphicFramePr>
          <p:nvPr>
            <p:extLst>
              <p:ext uri="{D42A27DB-BD31-4B8C-83A1-F6EECF244321}">
                <p14:modId xmlns:p14="http://schemas.microsoft.com/office/powerpoint/2010/main" val="3236732638"/>
              </p:ext>
            </p:extLst>
          </p:nvPr>
        </p:nvGraphicFramePr>
        <p:xfrm>
          <a:off x="2027238" y="1485900"/>
          <a:ext cx="5092700" cy="1281113"/>
        </p:xfrm>
        <a:graphic>
          <a:graphicData uri="http://schemas.openxmlformats.org/presentationml/2006/ole">
            <mc:AlternateContent xmlns:mc="http://schemas.openxmlformats.org/markup-compatibility/2006">
              <mc:Choice xmlns:v="urn:schemas-microsoft-com:vml" Requires="v">
                <p:oleObj spid="_x0000_s70021" name="Equation" r:id="rId4" imgW="1815840" imgH="457200" progId="Equation.3">
                  <p:embed/>
                </p:oleObj>
              </mc:Choice>
              <mc:Fallback>
                <p:oleObj name="Equation" r:id="rId4" imgW="1815840" imgH="457200" progId="Equation.3">
                  <p:embed/>
                  <p:pic>
                    <p:nvPicPr>
                      <p:cNvPr id="0" name=""/>
                      <p:cNvPicPr>
                        <a:picLocks noChangeAspect="1" noChangeArrowheads="1"/>
                      </p:cNvPicPr>
                      <p:nvPr/>
                    </p:nvPicPr>
                    <p:blipFill>
                      <a:blip r:embed="rId5"/>
                      <a:srcRect/>
                      <a:stretch>
                        <a:fillRect/>
                      </a:stretch>
                    </p:blipFill>
                    <p:spPr bwMode="auto">
                      <a:xfrm>
                        <a:off x="2027238" y="1485900"/>
                        <a:ext cx="5092700" cy="1281113"/>
                      </a:xfrm>
                      <a:prstGeom prst="rect">
                        <a:avLst/>
                      </a:prstGeom>
                      <a:solidFill>
                        <a:schemeClr val="bg1"/>
                      </a:solidFill>
                    </p:spPr>
                  </p:pic>
                </p:oleObj>
              </mc:Fallback>
            </mc:AlternateContent>
          </a:graphicData>
        </a:graphic>
      </p:graphicFrame>
      <p:sp>
        <p:nvSpPr>
          <p:cNvPr id="4" name="Tijdelijke aanduiding voor tekst 2"/>
          <p:cNvSpPr txBox="1">
            <a:spLocks/>
          </p:cNvSpPr>
          <p:nvPr/>
        </p:nvSpPr>
        <p:spPr bwMode="auto">
          <a:xfrm>
            <a:off x="421200" y="2173099"/>
            <a:ext cx="8521188" cy="4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500"/>
              </a:spcBef>
              <a:buFont typeface="Wingdings" pitchFamily="2" charset="2"/>
              <a:buNone/>
            </a:pPr>
            <a:endParaRPr lang="es-VE" sz="1800" dirty="0" smtClean="0"/>
          </a:p>
          <a:p>
            <a:pPr>
              <a:spcBef>
                <a:spcPts val="500"/>
              </a:spcBef>
            </a:pPr>
            <a:r>
              <a:rPr lang="es-VE" sz="1600" dirty="0" smtClean="0"/>
              <a:t>Datos necesarios:</a:t>
            </a:r>
          </a:p>
          <a:p>
            <a:pPr marL="714375" lvl="1" indent="-266700">
              <a:lnSpc>
                <a:spcPct val="100000"/>
              </a:lnSpc>
              <a:spcBef>
                <a:spcPts val="500"/>
              </a:spcBef>
              <a:buSzPct val="140000"/>
              <a:buFont typeface="Arial" pitchFamily="34" charset="0"/>
              <a:buChar char="•"/>
            </a:pPr>
            <a:r>
              <a:rPr lang="es-VE" sz="1600" dirty="0" smtClean="0"/>
              <a:t>Cambio del área forestal (datos de actividad).</a:t>
            </a:r>
            <a:r>
              <a:rPr lang="es-VE" sz="1600" dirty="0" smtClean="0">
                <a:solidFill>
                  <a:schemeClr val="accent4"/>
                </a:solidFill>
              </a:rPr>
              <a:t> Consulte los módulos 2.1 y 2.2.</a:t>
            </a:r>
          </a:p>
          <a:p>
            <a:pPr marL="714375" lvl="1" indent="-266700">
              <a:lnSpc>
                <a:spcPct val="100000"/>
              </a:lnSpc>
              <a:spcBef>
                <a:spcPts val="500"/>
              </a:spcBef>
              <a:buSzPct val="140000"/>
              <a:buFont typeface="Arial" pitchFamily="34" charset="0"/>
              <a:buChar char="•"/>
            </a:pPr>
            <a:r>
              <a:rPr lang="es-VE" sz="1600" dirty="0" smtClean="0"/>
              <a:t>Cambios conexos producidos en las reservas de carbono (factores de emisión). </a:t>
            </a:r>
            <a:r>
              <a:rPr lang="es-VE" sz="1600" dirty="0" smtClean="0">
                <a:solidFill>
                  <a:schemeClr val="accent4"/>
                </a:solidFill>
              </a:rPr>
              <a:t>Consulte el módulo 2.3.</a:t>
            </a:r>
          </a:p>
          <a:p>
            <a:pPr marL="714375" lvl="1" indent="-266700">
              <a:lnSpc>
                <a:spcPct val="100000"/>
              </a:lnSpc>
              <a:spcBef>
                <a:spcPts val="500"/>
              </a:spcBef>
              <a:buSzPct val="140000"/>
              <a:buFont typeface="Arial" pitchFamily="34" charset="0"/>
              <a:buChar char="•"/>
            </a:pPr>
            <a:r>
              <a:rPr lang="es-VE" sz="1600" dirty="0" smtClean="0"/>
              <a:t>Es necesario estratificar los bosques por tipo de bosque; p. ej., bosque primario, bosque natural modificado y bosque plantado (o alguna otra estratificación, según las circunstancias nacionales). </a:t>
            </a:r>
            <a:r>
              <a:rPr lang="es-VE" sz="1600" dirty="0" smtClean="0">
                <a:solidFill>
                  <a:schemeClr val="accent4"/>
                </a:solidFill>
              </a:rPr>
              <a:t>Consulte el DMO de la GFOI para más información.</a:t>
            </a:r>
            <a:endParaRPr lang="es-VE" sz="1600" dirty="0" smtClean="0"/>
          </a:p>
          <a:p>
            <a:pPr>
              <a:lnSpc>
                <a:spcPct val="100000"/>
              </a:lnSpc>
              <a:spcBef>
                <a:spcPts val="500"/>
              </a:spcBef>
            </a:pPr>
            <a:r>
              <a:rPr lang="es-VE" sz="1600" dirty="0" smtClean="0"/>
              <a:t>En el DMO de la GFOI se proporciona más información sobre la aplicación de los métodos del IPCC a las actividades de REDD+ y sobre la estratificación de los bosques. Allí se explica cómo estimar no solo la deforestación, sino también la degradación y todas las demás actividades de REDD+.</a:t>
            </a:r>
            <a:endParaRPr lang="es-VE" sz="1600" dirty="0"/>
          </a:p>
        </p:txBody>
      </p:sp>
      <p:sp>
        <p:nvSpPr>
          <p:cNvPr id="9" name="Tekstvak 4"/>
          <p:cNvSpPr txBox="1"/>
          <p:nvPr/>
        </p:nvSpPr>
        <p:spPr>
          <a:xfrm>
            <a:off x="843151" y="1149777"/>
            <a:ext cx="2914773" cy="323165"/>
          </a:xfrm>
          <a:prstGeom prst="rect">
            <a:avLst/>
          </a:prstGeom>
          <a:noFill/>
        </p:spPr>
        <p:txBody>
          <a:bodyPr wrap="square" rtlCol="0">
            <a:spAutoFit/>
          </a:bodyPr>
          <a:lstStyle/>
          <a:p>
            <a:pPr>
              <a:lnSpc>
                <a:spcPts val="1800"/>
              </a:lnSpc>
            </a:pPr>
            <a:r>
              <a:rPr lang="en-US" dirty="0" smtClean="0">
                <a:latin typeface="Verdana" pitchFamily="34" charset="0"/>
              </a:rPr>
              <a:t>Emisiones de carbono</a:t>
            </a:r>
          </a:p>
        </p:txBody>
      </p:sp>
      <p:sp>
        <p:nvSpPr>
          <p:cNvPr id="10" name="Tekstvak 5"/>
          <p:cNvSpPr txBox="1"/>
          <p:nvPr/>
        </p:nvSpPr>
        <p:spPr>
          <a:xfrm>
            <a:off x="3842252" y="1162156"/>
            <a:ext cx="1747594" cy="323165"/>
          </a:xfrm>
          <a:prstGeom prst="rect">
            <a:avLst/>
          </a:prstGeom>
          <a:noFill/>
        </p:spPr>
        <p:txBody>
          <a:bodyPr wrap="none" rtlCol="0">
            <a:spAutoFit/>
          </a:bodyPr>
          <a:lstStyle/>
          <a:p>
            <a:pPr>
              <a:lnSpc>
                <a:spcPts val="1800"/>
              </a:lnSpc>
            </a:pPr>
            <a:r>
              <a:rPr lang="en-US" dirty="0" smtClean="0">
                <a:latin typeface="Verdana" pitchFamily="34" charset="0"/>
              </a:rPr>
              <a:t>Deforestación</a:t>
            </a:r>
          </a:p>
        </p:txBody>
      </p:sp>
    </p:spTree>
    <p:extLst>
      <p:ext uri="{BB962C8B-B14F-4D97-AF65-F5344CB8AC3E}">
        <p14:creationId xmlns:p14="http://schemas.microsoft.com/office/powerpoint/2010/main" val="1377538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09842"/>
          </a:xfrm>
        </p:spPr>
        <p:txBody>
          <a:bodyPr/>
          <a:lstStyle/>
          <a:p>
            <a:pPr>
              <a:lnSpc>
                <a:spcPct val="100000"/>
              </a:lnSpc>
            </a:pPr>
            <a:r>
              <a:rPr lang="" dirty="0" smtClean="0"/>
              <a:t>Orientaciones del IPCC sobre la evaluación de los datos de actividad</a:t>
            </a:r>
            <a:endParaRPr lang="" dirty="0"/>
          </a:p>
        </p:txBody>
      </p:sp>
      <p:sp>
        <p:nvSpPr>
          <p:cNvPr id="3" name="Tijdelijke aanduiding voor tekst 2"/>
          <p:cNvSpPr>
            <a:spLocks noGrp="1"/>
          </p:cNvSpPr>
          <p:nvPr>
            <p:ph type="body" sz="quarter" idx="10"/>
          </p:nvPr>
        </p:nvSpPr>
        <p:spPr>
          <a:xfrm>
            <a:off x="421200" y="1199406"/>
            <a:ext cx="8521188" cy="4808569"/>
          </a:xfrm>
        </p:spPr>
        <p:txBody>
          <a:bodyPr/>
          <a:lstStyle/>
          <a:p>
            <a:pPr marL="0" indent="0">
              <a:buNone/>
            </a:pPr>
            <a:r>
              <a:rPr lang="es-CO" sz="2000" dirty="0" smtClean="0"/>
              <a:t>Tres procedimientos para evaluar los cambios en el área forestal, en escala creciente de exactitud y precisión</a:t>
            </a:r>
            <a:endParaRPr lang="es-CO" sz="2000" dirty="0"/>
          </a:p>
        </p:txBody>
      </p:sp>
      <p:graphicFrame>
        <p:nvGraphicFramePr>
          <p:cNvPr id="11" name="Group 22"/>
          <p:cNvGraphicFramePr>
            <a:graphicFrameLocks noGrp="1"/>
          </p:cNvGraphicFramePr>
          <p:nvPr>
            <p:extLst>
              <p:ext uri="{D42A27DB-BD31-4B8C-83A1-F6EECF244321}">
                <p14:modId xmlns:p14="http://schemas.microsoft.com/office/powerpoint/2010/main" val="212821904"/>
              </p:ext>
            </p:extLst>
          </p:nvPr>
        </p:nvGraphicFramePr>
        <p:xfrm>
          <a:off x="758559" y="2069033"/>
          <a:ext cx="7548562" cy="3200439"/>
        </p:xfrm>
        <a:graphic>
          <a:graphicData uri="http://schemas.openxmlformats.org/drawingml/2006/table">
            <a:tbl>
              <a:tblPr firstRow="1" bandRow="1" bandCol="1">
                <a:tableStyleId>{7E9639D4-E3E2-4D34-9284-5A2195B3D0D7}</a:tableStyleId>
              </a:tblPr>
              <a:tblGrid>
                <a:gridCol w="2516187"/>
                <a:gridCol w="2516188"/>
                <a:gridCol w="2516187"/>
              </a:tblGrid>
              <a:tr h="579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Procedimiento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 sz="1600" b="1" i="0" u="none" strike="noStrike" cap="none" normalizeH="0" baseline="0" noProof="0" dirty="0" smtClean="0">
                        <a:ln>
                          <a:noFill/>
                        </a:ln>
                        <a:solidFill>
                          <a:srgbClr val="FFFFFF"/>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Procedimiento 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 sz="1600" b="1" i="0" u="none" strike="noStrike" cap="none" normalizeH="0" baseline="0" noProof="0" dirty="0" smtClean="0">
                        <a:ln>
                          <a:noFill/>
                        </a:ln>
                        <a:solidFill>
                          <a:srgbClr val="FFFFFF"/>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Procedimiento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 sz="1600" b="1" i="0" u="none" strike="noStrike" cap="none" normalizeH="0" baseline="0" noProof="0" dirty="0" smtClean="0">
                        <a:ln>
                          <a:noFill/>
                        </a:ln>
                        <a:solidFill>
                          <a:srgbClr val="FFFFFF"/>
                        </a:solidFill>
                        <a:effectLst/>
                        <a:latin typeface="Arial" charset="0"/>
                      </a:endParaRPr>
                    </a:p>
                  </a:txBody>
                  <a:tcPr horzOverflow="overflow"/>
                </a:tc>
              </a:tr>
              <a:tr h="151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Superficie total para cada categoría de uso de la tierra, pero sin información sobre las conversiones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 sz="1600" b="0" i="0" u="none" strike="noStrike" cap="none" normalizeH="0" baseline="0" noProof="0" dirty="0" smtClean="0">
                        <a:ln>
                          <a:noFill/>
                        </a:ln>
                        <a:solidFill>
                          <a:srgbClr val="0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Seguimiento de las conversiones entre las categorías de uso de la tierra, en una base no espacialmente explícita</a:t>
                      </a:r>
                      <a:endParaRPr kumimoji="0" lang="" sz="1600" b="0" i="0" u="none" strike="noStrike" cap="none" normalizeH="0" baseline="0" noProof="0" dirty="0" smtClean="0">
                        <a:ln>
                          <a:noFill/>
                        </a:ln>
                        <a:solidFill>
                          <a:srgbClr val="0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Seguimiento de la conversión del uso de la tierra sobre una base espacialmente explícita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 sz="1600" b="0" i="0" u="none" strike="noStrike" cap="none" normalizeH="0" baseline="0" noProof="0" dirty="0" smtClean="0">
                        <a:ln>
                          <a:noFill/>
                        </a:ln>
                        <a:solidFill>
                          <a:srgbClr val="000000"/>
                        </a:solidFill>
                        <a:effectLst/>
                        <a:latin typeface="Arial" charset="0"/>
                      </a:endParaRPr>
                    </a:p>
                  </a:txBody>
                  <a:tcPr horzOverflow="overflow"/>
                </a:tc>
              </a:tr>
              <a:tr h="939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Solo cambios netos entre categorías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 sz="1600" b="0" i="0" u="none" strike="noStrike" cap="none" normalizeH="0" baseline="0" noProof="0" dirty="0" smtClean="0">
                        <a:ln>
                          <a:noFill/>
                        </a:ln>
                        <a:solidFill>
                          <a:srgbClr val="0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Cambios entre categorías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 sz="1600" b="0" i="0" u="none" strike="noStrike" cap="none" normalizeH="0" baseline="0" noProof="0" dirty="0" smtClean="0">
                        <a:ln>
                          <a:noFill/>
                        </a:ln>
                        <a:solidFill>
                          <a:srgbClr val="0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 sz="1600" u="none" strike="noStrike" cap="none" normalizeH="0" baseline="0" noProof="0" dirty="0" smtClean="0">
                          <a:ln>
                            <a:noFill/>
                          </a:ln>
                          <a:effectLst/>
                        </a:rPr>
                        <a:t>Cambios entre categorías y dentro de ellas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 sz="1600" b="0" i="0" u="none" strike="noStrike" cap="none" normalizeH="0" baseline="0" noProof="0" dirty="0" smtClean="0">
                        <a:ln>
                          <a:noFill/>
                        </a:ln>
                        <a:solidFill>
                          <a:srgbClr val="000000"/>
                        </a:solidFill>
                        <a:effectLst/>
                        <a:latin typeface="Arial" charset="0"/>
                      </a:endParaRPr>
                    </a:p>
                  </a:txBody>
                  <a:tcPr horzOverflow="overflow"/>
                </a:tc>
              </a:tr>
            </a:tbl>
          </a:graphicData>
        </a:graphic>
      </p:graphicFrame>
      <p:sp>
        <p:nvSpPr>
          <p:cNvPr id="5" name="Tekstvak 4"/>
          <p:cNvSpPr txBox="1"/>
          <p:nvPr/>
        </p:nvSpPr>
        <p:spPr>
          <a:xfrm>
            <a:off x="391886" y="5396787"/>
            <a:ext cx="8562108" cy="646331"/>
          </a:xfrm>
          <a:prstGeom prst="rect">
            <a:avLst/>
          </a:prstGeom>
          <a:noFill/>
        </p:spPr>
        <p:txBody>
          <a:bodyPr wrap="square" rtlCol="0">
            <a:spAutoFit/>
          </a:bodyPr>
          <a:lstStyle/>
          <a:p>
            <a:pPr marL="360000" indent="-360000">
              <a:buFont typeface="Wingdings" pitchFamily="2" charset="2"/>
              <a:buChar char="Ø"/>
            </a:pPr>
            <a:r>
              <a:rPr lang="es-ES_tradnl" dirty="0" smtClean="0">
                <a:solidFill>
                  <a:schemeClr val="accent4"/>
                </a:solidFill>
                <a:latin typeface="Verdana" pitchFamily="34" charset="0"/>
              </a:rPr>
              <a:t>Evaluación de los datos de detección remota (imágenes satelitales) para el enfoque 3</a:t>
            </a:r>
          </a:p>
        </p:txBody>
      </p:sp>
      <p:sp>
        <p:nvSpPr>
          <p:cNvPr id="6" name="Rechthoek 5"/>
          <p:cNvSpPr/>
          <p:nvPr/>
        </p:nvSpPr>
        <p:spPr>
          <a:xfrm>
            <a:off x="5700156" y="1945697"/>
            <a:ext cx="2707574" cy="3360718"/>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58051"/>
          </a:xfrm>
        </p:spPr>
        <p:txBody>
          <a:bodyPr/>
          <a:lstStyle/>
          <a:p>
            <a:pPr>
              <a:lnSpc>
                <a:spcPct val="100000"/>
              </a:lnSpc>
            </a:pPr>
            <a:r>
              <a:rPr lang="es-CL" sz="2800" dirty="0" smtClean="0"/>
              <a:t>Definición y medición de la biomasa vegetal </a:t>
            </a:r>
            <a:endParaRPr lang="es-CL" sz="2800" dirty="0"/>
          </a:p>
        </p:txBody>
      </p:sp>
      <p:pic>
        <p:nvPicPr>
          <p:cNvPr id="5" name="Picture 4"/>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3850" y="1484313"/>
            <a:ext cx="1762125" cy="333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6" name="Rectangle 5"/>
          <p:cNvSpPr>
            <a:spLocks noChangeArrowheads="1"/>
          </p:cNvSpPr>
          <p:nvPr/>
        </p:nvSpPr>
        <p:spPr bwMode="auto">
          <a:xfrm>
            <a:off x="2019301" y="1214081"/>
            <a:ext cx="6827816" cy="4801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nchor="ctr">
            <a:spAutoFit/>
          </a:bodyPr>
          <a:lstStyle/>
          <a:p>
            <a:pPr>
              <a:tabLst>
                <a:tab pos="914400" algn="l"/>
              </a:tabLst>
            </a:pPr>
            <a:r>
              <a:rPr lang="es-PY" altLang="zh-TW" dirty="0" smtClean="0">
                <a:solidFill>
                  <a:schemeClr val="bg2"/>
                </a:solidFill>
                <a:latin typeface="+mj-lt"/>
              </a:rPr>
              <a:t>Se define la biomasa como la masa de material vegetal vivo, aéreo o subterráneo, por unidad de superficie (en g/m</a:t>
            </a:r>
            <a:r>
              <a:rPr lang="es-PY" altLang="zh-TW" baseline="30000" dirty="0" smtClean="0">
                <a:solidFill>
                  <a:schemeClr val="bg2"/>
                </a:solidFill>
                <a:latin typeface="+mj-lt"/>
              </a:rPr>
              <a:t>2</a:t>
            </a:r>
            <a:r>
              <a:rPr lang="es-PY" altLang="zh-TW" dirty="0" smtClean="0">
                <a:solidFill>
                  <a:schemeClr val="bg2"/>
                </a:solidFill>
                <a:latin typeface="+mj-lt"/>
              </a:rPr>
              <a:t> o múltiplos).</a:t>
            </a:r>
          </a:p>
          <a:p>
            <a:pPr marL="457200" indent="-457200" algn="l">
              <a:spcBef>
                <a:spcPct val="0"/>
              </a:spcBef>
              <a:tabLst>
                <a:tab pos="914400" algn="l"/>
              </a:tabLst>
            </a:pPr>
            <a:endParaRPr lang="es-PY" altLang="zh-TW" dirty="0" smtClean="0">
              <a:solidFill>
                <a:schemeClr val="bg2"/>
              </a:solidFill>
              <a:latin typeface="+mj-lt"/>
              <a:ea typeface="PMingLiU" pitchFamily="18" charset="-120"/>
            </a:endParaRPr>
          </a:p>
          <a:p>
            <a:pPr algn="l">
              <a:spcBef>
                <a:spcPct val="0"/>
              </a:spcBef>
              <a:tabLst>
                <a:tab pos="914400" algn="l"/>
              </a:tabLst>
            </a:pPr>
            <a:r>
              <a:rPr lang="es-PY" altLang="zh-TW" dirty="0" smtClean="0">
                <a:solidFill>
                  <a:schemeClr val="bg2"/>
                </a:solidFill>
                <a:latin typeface="+mj-lt"/>
              </a:rPr>
              <a:t>Alrededor de la mitad de la biomasa es carbono (la fracción promedio de carbono forestal es 0,47).</a:t>
            </a:r>
          </a:p>
          <a:p>
            <a:pPr marL="457200" indent="-457200" algn="l">
              <a:spcBef>
                <a:spcPct val="0"/>
              </a:spcBef>
              <a:tabLst>
                <a:tab pos="914400" algn="l"/>
              </a:tabLst>
            </a:pPr>
            <a:endParaRPr lang="es-PY" altLang="zh-TW" dirty="0" smtClean="0">
              <a:solidFill>
                <a:schemeClr val="bg2"/>
              </a:solidFill>
              <a:latin typeface="+mj-lt"/>
              <a:ea typeface="PMingLiU" pitchFamily="18" charset="-120"/>
            </a:endParaRPr>
          </a:p>
          <a:p>
            <a:pPr marL="457200" indent="-457200" algn="l">
              <a:spcBef>
                <a:spcPct val="0"/>
              </a:spcBef>
              <a:tabLst>
                <a:tab pos="914400" algn="l"/>
              </a:tabLst>
            </a:pPr>
            <a:r>
              <a:rPr lang="es-PY" altLang="zh-TW" dirty="0" smtClean="0">
                <a:solidFill>
                  <a:schemeClr val="bg2"/>
                </a:solidFill>
                <a:latin typeface="+mj-lt"/>
              </a:rPr>
              <a:t>Hay cuatro formas principales de estimar la biomasa:</a:t>
            </a:r>
          </a:p>
          <a:p>
            <a:pPr marL="457200" indent="-457200">
              <a:buFontTx/>
              <a:buAutoNum type="arabicPeriod"/>
              <a:tabLst>
                <a:tab pos="914400" algn="l"/>
              </a:tabLst>
            </a:pPr>
            <a:r>
              <a:rPr lang="es-PY" dirty="0" smtClean="0">
                <a:latin typeface="+mj-lt"/>
              </a:rPr>
              <a:t>Medición destructiva directa</a:t>
            </a:r>
            <a:r>
              <a:rPr lang="es-PY" dirty="0" smtClean="0"/>
              <a:t> </a:t>
            </a:r>
            <a:r>
              <a:rPr lang="es-PY" altLang="zh-TW" i="1" dirty="0" smtClean="0">
                <a:solidFill>
                  <a:schemeClr val="bg2"/>
                </a:solidFill>
                <a:latin typeface="+mj-lt"/>
              </a:rPr>
              <a:t>in situ</a:t>
            </a:r>
          </a:p>
          <a:p>
            <a:pPr marL="457200" indent="-457200">
              <a:buFontTx/>
              <a:buAutoNum type="arabicPeriod"/>
              <a:tabLst>
                <a:tab pos="914400" algn="l"/>
              </a:tabLst>
            </a:pPr>
            <a:r>
              <a:rPr lang="es-PY" dirty="0" smtClean="0">
                <a:latin typeface="+mj-lt"/>
              </a:rPr>
              <a:t>Estimaciones no destructivas </a:t>
            </a:r>
            <a:r>
              <a:rPr lang="es-PY" altLang="zh-TW" i="1" dirty="0" smtClean="0">
                <a:solidFill>
                  <a:schemeClr val="bg2"/>
                </a:solidFill>
                <a:latin typeface="+mj-lt"/>
              </a:rPr>
              <a:t>in situ</a:t>
            </a:r>
            <a:r>
              <a:rPr lang="es-PY" altLang="zh-TW" dirty="0" smtClean="0">
                <a:solidFill>
                  <a:schemeClr val="bg2"/>
                </a:solidFill>
                <a:latin typeface="+mj-lt"/>
              </a:rPr>
              <a:t> (con ecuaciones alométricas o factores de conversión) adecuadas para el ecosistema en consideración</a:t>
            </a:r>
          </a:p>
          <a:p>
            <a:pPr marL="457200" indent="-457200" algn="l">
              <a:spcBef>
                <a:spcPct val="0"/>
              </a:spcBef>
              <a:buFontTx/>
              <a:buAutoNum type="arabicPeriod"/>
              <a:tabLst>
                <a:tab pos="914400" algn="l"/>
              </a:tabLst>
            </a:pPr>
            <a:r>
              <a:rPr lang="es-PY" altLang="zh-TW" dirty="0" smtClean="0">
                <a:solidFill>
                  <a:schemeClr val="bg2"/>
                </a:solidFill>
                <a:latin typeface="+mj-lt"/>
              </a:rPr>
              <a:t>Inferencia a partir de la detección remota (puede haber problemas con la saturación)</a:t>
            </a:r>
          </a:p>
          <a:p>
            <a:pPr marL="457200" indent="-457200" algn="l">
              <a:spcBef>
                <a:spcPct val="0"/>
              </a:spcBef>
              <a:buFontTx/>
              <a:buAutoNum type="arabicPeriod"/>
              <a:tabLst>
                <a:tab pos="914400" algn="l"/>
              </a:tabLst>
            </a:pPr>
            <a:r>
              <a:rPr lang="es-PY" altLang="zh-TW" dirty="0" smtClean="0">
                <a:solidFill>
                  <a:schemeClr val="bg2"/>
                </a:solidFill>
                <a:latin typeface="+mj-lt"/>
              </a:rPr>
              <a:t>Modelos calibrados en función del ecosistema en consideración</a:t>
            </a:r>
          </a:p>
          <a:p>
            <a:pPr marL="457200" indent="-457200">
              <a:tabLst>
                <a:tab pos="914400" algn="l"/>
              </a:tabLst>
            </a:pPr>
            <a:r>
              <a:rPr lang="es-PY" altLang="zh-TW" dirty="0" smtClean="0">
                <a:solidFill>
                  <a:srgbClr val="FF7900"/>
                </a:solidFill>
                <a:latin typeface="Verdana"/>
              </a:rPr>
              <a:t>Consulte el módulo 2.3 para obtener más información.</a:t>
            </a:r>
            <a:endParaRPr lang="es-PY" altLang="zh-TW" dirty="0">
              <a:solidFill>
                <a:schemeClr val="bg2"/>
              </a:solidFill>
              <a:latin typeface="+mj-lt"/>
              <a:ea typeface="PMingLiU" pitchFamily="18"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88938"/>
          </a:xfrm>
        </p:spPr>
        <p:txBody>
          <a:bodyPr/>
          <a:lstStyle/>
          <a:p>
            <a:pPr>
              <a:lnSpc>
                <a:spcPct val="100000"/>
              </a:lnSpc>
            </a:pPr>
            <a:r>
              <a:rPr lang="" sz="2800" dirty="0" smtClean="0"/>
              <a:t>Orientación del IPCC sobre los factores </a:t>
            </a:r>
            <a:br>
              <a:rPr lang="" sz="2800" dirty="0" smtClean="0"/>
            </a:br>
            <a:r>
              <a:rPr lang="" sz="2800" dirty="0" smtClean="0"/>
              <a:t>de emisión</a:t>
            </a:r>
            <a:endParaRPr lang="" sz="2800" dirty="0"/>
          </a:p>
        </p:txBody>
      </p:sp>
      <p:sp>
        <p:nvSpPr>
          <p:cNvPr id="4" name="Tijdelijke aanduiding voor tekst 2"/>
          <p:cNvSpPr>
            <a:spLocks noGrp="1"/>
          </p:cNvSpPr>
          <p:nvPr>
            <p:ph type="body" sz="quarter" idx="10"/>
          </p:nvPr>
        </p:nvSpPr>
        <p:spPr>
          <a:xfrm>
            <a:off x="421200" y="1377538"/>
            <a:ext cx="8521188" cy="4547311"/>
          </a:xfrm>
        </p:spPr>
        <p:txBody>
          <a:bodyPr/>
          <a:lstStyle/>
          <a:p>
            <a:pPr>
              <a:lnSpc>
                <a:spcPct val="100000"/>
              </a:lnSpc>
            </a:pPr>
            <a:r>
              <a:rPr lang="" sz="2000" dirty="0" smtClean="0"/>
              <a:t>Factor de emisión = cambio en las existencias de C por unidad de superficie</a:t>
            </a:r>
          </a:p>
          <a:p>
            <a:pPr>
              <a:lnSpc>
                <a:spcPct val="100000"/>
              </a:lnSpc>
            </a:pPr>
            <a:r>
              <a:rPr lang="" sz="2000" dirty="0" smtClean="0"/>
              <a:t>Estratificación de existencias de carbono en tipos de bosques </a:t>
            </a:r>
            <a:br>
              <a:rPr lang="" sz="2000" dirty="0" smtClean="0"/>
            </a:br>
            <a:r>
              <a:rPr lang="" sz="2000" dirty="0" smtClean="0"/>
              <a:t>con diferentes densidades de C</a:t>
            </a:r>
          </a:p>
          <a:p>
            <a:pPr>
              <a:lnSpc>
                <a:spcPct val="100000"/>
              </a:lnSpc>
            </a:pPr>
            <a:r>
              <a:rPr lang="" sz="2000" dirty="0" smtClean="0"/>
              <a:t>Evaluación de cinco depósitos de carbono por estrato:</a:t>
            </a:r>
          </a:p>
          <a:p>
            <a:pPr lvl="1">
              <a:lnSpc>
                <a:spcPct val="100000"/>
              </a:lnSpc>
            </a:pPr>
            <a:r>
              <a:rPr lang="" sz="1800" b="1" dirty="0" smtClean="0"/>
              <a:t>Biomasa aérea</a:t>
            </a:r>
            <a:r>
              <a:rPr lang="" sz="1800" dirty="0" smtClean="0"/>
              <a:t>: árboles y arbustos</a:t>
            </a:r>
          </a:p>
          <a:p>
            <a:pPr lvl="1">
              <a:lnSpc>
                <a:spcPct val="100000"/>
              </a:lnSpc>
            </a:pPr>
            <a:r>
              <a:rPr lang="" sz="1800" b="1" dirty="0" smtClean="0"/>
              <a:t>Biomasa</a:t>
            </a:r>
            <a:r>
              <a:rPr lang="" dirty="0" smtClean="0"/>
              <a:t> </a:t>
            </a:r>
            <a:r>
              <a:rPr lang="" sz="1800" b="1" dirty="0" smtClean="0"/>
              <a:t>subterránea</a:t>
            </a:r>
            <a:r>
              <a:rPr lang="" sz="1800" dirty="0" smtClean="0"/>
              <a:t>: biomasa de las raíces</a:t>
            </a:r>
          </a:p>
          <a:p>
            <a:pPr lvl="1">
              <a:lnSpc>
                <a:spcPct val="100000"/>
              </a:lnSpc>
            </a:pPr>
            <a:r>
              <a:rPr lang="" sz="1800" b="1" dirty="0" smtClean="0"/>
              <a:t>Madera muerta</a:t>
            </a:r>
            <a:r>
              <a:rPr lang="" sz="1800" dirty="0" smtClean="0"/>
              <a:t>: troncos y ramas caídas</a:t>
            </a:r>
          </a:p>
          <a:p>
            <a:pPr lvl="1">
              <a:lnSpc>
                <a:spcPct val="100000"/>
              </a:lnSpc>
            </a:pPr>
            <a:r>
              <a:rPr lang="" sz="1800" b="1" dirty="0" smtClean="0"/>
              <a:t>Hojarasca</a:t>
            </a:r>
            <a:r>
              <a:rPr lang="" sz="1800" dirty="0" smtClean="0"/>
              <a:t>: residuos finos de madera, hojas muertas y humus</a:t>
            </a:r>
          </a:p>
          <a:p>
            <a:pPr lvl="1">
              <a:lnSpc>
                <a:spcPct val="100000"/>
              </a:lnSpc>
            </a:pPr>
            <a:r>
              <a:rPr lang="" sz="1800" b="1" dirty="0" smtClean="0"/>
              <a:t>Materia orgánica del suelo</a:t>
            </a:r>
            <a:r>
              <a:rPr lang="" sz="1800" dirty="0" smtClean="0"/>
              <a:t>: carbono que se ha incorporado al suelo mineral</a:t>
            </a:r>
            <a:endParaRPr lang="" sz="2000" dirty="0">
              <a:solidFill>
                <a:schemeClr val="accent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10800"/>
          </a:xfrm>
        </p:spPr>
        <p:txBody>
          <a:bodyPr/>
          <a:lstStyle/>
          <a:p>
            <a:pPr>
              <a:lnSpc>
                <a:spcPct val="100000"/>
              </a:lnSpc>
            </a:pPr>
            <a:r>
              <a:rPr lang="en-US" sz="2800" dirty="0" smtClean="0">
                <a:solidFill>
                  <a:srgbClr val="005172"/>
                </a:solidFill>
              </a:rPr>
              <a:t>Orientación del IPCC sobre los factores de emisión</a:t>
            </a:r>
            <a:endParaRPr lang="es-ES" dirty="0"/>
          </a:p>
        </p:txBody>
      </p:sp>
      <p:graphicFrame>
        <p:nvGraphicFramePr>
          <p:cNvPr id="4" name="Group 22"/>
          <p:cNvGraphicFramePr>
            <a:graphicFrameLocks noGrp="1"/>
          </p:cNvGraphicFramePr>
          <p:nvPr>
            <p:extLst>
              <p:ext uri="{D42A27DB-BD31-4B8C-83A1-F6EECF244321}">
                <p14:modId xmlns:p14="http://schemas.microsoft.com/office/powerpoint/2010/main" val="3793731511"/>
              </p:ext>
            </p:extLst>
          </p:nvPr>
        </p:nvGraphicFramePr>
        <p:xfrm>
          <a:off x="746684" y="2757808"/>
          <a:ext cx="7548562" cy="2865159"/>
        </p:xfrm>
        <a:graphic>
          <a:graphicData uri="http://schemas.openxmlformats.org/drawingml/2006/table">
            <a:tbl>
              <a:tblPr firstRow="1" bandRow="1" bandCol="1">
                <a:tableStyleId>{7E9639D4-E3E2-4D34-9284-5A2195B3D0D7}</a:tableStyleId>
              </a:tblPr>
              <a:tblGrid>
                <a:gridCol w="2516187"/>
                <a:gridCol w="2516188"/>
                <a:gridCol w="2516187"/>
              </a:tblGrid>
              <a:tr h="579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Nivel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FFFFFF"/>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Nivel 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FFFFFF"/>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Nivel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FFFFFF"/>
                        </a:solidFill>
                        <a:effectLst/>
                        <a:latin typeface="Arial" charset="0"/>
                      </a:endParaRPr>
                    </a:p>
                  </a:txBody>
                  <a:tcPr horzOverflow="overflow"/>
                </a:tc>
              </a:tr>
              <a:tr h="151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sz="1600" u="none" strike="noStrike" cap="none" normalizeH="0" baseline="0" noProof="0" dirty="0" smtClean="0">
                          <a:ln>
                            <a:noFill/>
                          </a:ln>
                          <a:effectLst/>
                        </a:rPr>
                        <a:t>Factores </a:t>
                      </a:r>
                      <a:r>
                        <a:rPr kumimoji="0" lang="es-DO" sz="1600" u="none" strike="noStrike" kern="1200" cap="none" normalizeH="0" baseline="0" noProof="0" dirty="0" smtClean="0">
                          <a:ln>
                            <a:noFill/>
                          </a:ln>
                          <a:solidFill>
                            <a:schemeClr val="tx1"/>
                          </a:solidFill>
                          <a:effectLst/>
                          <a:latin typeface="+mn-lt"/>
                          <a:ea typeface="+mn-ea"/>
                          <a:cs typeface="+mn-cs"/>
                        </a:rPr>
                        <a:t>por defecto </a:t>
                      </a:r>
                      <a:r>
                        <a:rPr kumimoji="0" lang="es-DO" sz="1600" u="none" strike="noStrike" cap="none" normalizeH="0" baseline="0" noProof="0" dirty="0" smtClean="0">
                          <a:ln>
                            <a:noFill/>
                          </a:ln>
                          <a:effectLst/>
                        </a:rPr>
                        <a:t>del IPCC (es decir, biomasa en diferentes biomas forestales, fracción de carbono, etc.)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DO" sz="1600" b="0" i="0" u="none" strike="noStrike" cap="none" normalizeH="0" baseline="0" noProof="0" dirty="0" smtClean="0">
                        <a:ln>
                          <a:noFill/>
                        </a:ln>
                        <a:solidFill>
                          <a:srgbClr val="0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sz="1600" u="none" strike="noStrike" cap="none" normalizeH="0" baseline="0" noProof="0" dirty="0" smtClean="0">
                          <a:ln>
                            <a:noFill/>
                          </a:ln>
                          <a:effectLst/>
                        </a:rPr>
                        <a:t>Datos específicos del país para factores clave (p. ej., de inventarios de campo, parcelas permanentes)</a:t>
                      </a:r>
                      <a:endParaRPr kumimoji="0" lang="es-DO" sz="1600" b="0" i="0" u="none" strike="noStrike" cap="none" normalizeH="0" baseline="0" noProof="0" dirty="0" smtClean="0">
                        <a:ln>
                          <a:noFill/>
                        </a:ln>
                        <a:solidFill>
                          <a:srgbClr val="00000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sz="1600" u="none" strike="noStrike" cap="none" normalizeH="0" baseline="0" noProof="0" dirty="0" smtClean="0">
                          <a:ln>
                            <a:noFill/>
                          </a:ln>
                          <a:effectLst/>
                        </a:rPr>
                        <a:t>Inventario nacional detallado de reservas clave de C, mediciones repetidas de reservas clave a través del tiempo y elaboración de modelos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DO" sz="1600" b="0" i="0" u="none" strike="noStrike" cap="none" normalizeH="0" baseline="0" noProof="0" dirty="0" smtClean="0">
                        <a:ln>
                          <a:noFill/>
                        </a:ln>
                        <a:solidFill>
                          <a:srgbClr val="000000"/>
                        </a:solidFill>
                        <a:effectLst/>
                        <a:latin typeface="Arial" charset="0"/>
                      </a:endParaRPr>
                    </a:p>
                  </a:txBody>
                  <a:tcPr horzOverflow="overflow"/>
                </a:tc>
              </a:tr>
            </a:tbl>
          </a:graphicData>
        </a:graphic>
      </p:graphicFrame>
      <p:sp>
        <p:nvSpPr>
          <p:cNvPr id="5" name="Tijdelijke aanduiding voor tekst 2"/>
          <p:cNvSpPr>
            <a:spLocks noGrp="1"/>
          </p:cNvSpPr>
          <p:nvPr>
            <p:ph type="body" sz="quarter" idx="10"/>
          </p:nvPr>
        </p:nvSpPr>
        <p:spPr>
          <a:xfrm>
            <a:off x="421200" y="1448790"/>
            <a:ext cx="8521188" cy="1068780"/>
          </a:xfrm>
        </p:spPr>
        <p:txBody>
          <a:bodyPr/>
          <a:lstStyle/>
          <a:p>
            <a:pPr marL="0" indent="0">
              <a:buNone/>
            </a:pPr>
            <a:r>
              <a:rPr lang="" sz="2000" dirty="0" smtClean="0"/>
              <a:t>Tres niveles para estimar los factores de emisión, en escala creciente de exactitud y precisión</a:t>
            </a:r>
            <a:endParaRPr lang=""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s-CL" dirty="0" smtClean="0"/>
              <a:t>Métodos para estimar las emisiones de C </a:t>
            </a:r>
            <a:endParaRPr lang="es-CL" dirty="0"/>
          </a:p>
        </p:txBody>
      </p:sp>
      <p:sp>
        <p:nvSpPr>
          <p:cNvPr id="3" name="Tijdelijke aanduiding voor tekst 2"/>
          <p:cNvSpPr>
            <a:spLocks noGrp="1"/>
          </p:cNvSpPr>
          <p:nvPr>
            <p:ph type="body" sz="quarter" idx="10"/>
          </p:nvPr>
        </p:nvSpPr>
        <p:spPr>
          <a:xfrm>
            <a:off x="421200" y="1400175"/>
            <a:ext cx="8521188" cy="4133850"/>
          </a:xfrm>
        </p:spPr>
        <p:txBody>
          <a:bodyPr/>
          <a:lstStyle/>
          <a:p>
            <a:pPr>
              <a:lnSpc>
                <a:spcPct val="100000"/>
              </a:lnSpc>
            </a:pPr>
            <a:r>
              <a:rPr lang="es-ES_tradnl" dirty="0" smtClean="0"/>
              <a:t>El IPCC describe dos métodos: de pérdidas y ganancias y de cambio de existencias.</a:t>
            </a:r>
          </a:p>
          <a:p>
            <a:pPr>
              <a:lnSpc>
                <a:spcPct val="100000"/>
              </a:lnSpc>
            </a:pPr>
            <a:r>
              <a:rPr lang="es-ES_tradnl" dirty="0" smtClean="0"/>
              <a:t>El método de pérdidas y ganancias se aplica más generalmente.</a:t>
            </a:r>
          </a:p>
          <a:p>
            <a:pPr>
              <a:lnSpc>
                <a:spcPct val="100000"/>
              </a:lnSpc>
            </a:pPr>
            <a:r>
              <a:rPr lang="es-ES_tradnl" dirty="0" smtClean="0"/>
              <a:t>En el DMO de la GFOI se describe cómo utilizar las orientaciones del IPCC para estimar las emisiones y absorciones derivadas de las cinco actividades de REDD+.</a:t>
            </a:r>
          </a:p>
          <a:p>
            <a:pPr>
              <a:lnSpc>
                <a:spcPct val="100000"/>
              </a:lnSpc>
            </a:pPr>
            <a:r>
              <a:rPr lang="es-ES_tradnl" dirty="0" smtClean="0">
                <a:solidFill>
                  <a:schemeClr val="accent4"/>
                </a:solidFill>
              </a:rPr>
              <a:t>Consulte en el módulo 2.5 </a:t>
            </a:r>
            <a:r>
              <a:rPr lang="es-ES_tradnl" dirty="0" smtClean="0"/>
              <a:t>la información sobre la estimación de las emisiones de carbono causadas por la deforestación y la degradación de los bosques.</a:t>
            </a:r>
          </a:p>
          <a:p>
            <a:pPr>
              <a:lnSpc>
                <a:spcPct val="100000"/>
              </a:lnSpc>
            </a:pPr>
            <a:endParaRPr lang="es-ES_tradnl"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54693"/>
          </a:xfrm>
        </p:spPr>
        <p:txBody>
          <a:bodyPr/>
          <a:lstStyle/>
          <a:p>
            <a:pPr>
              <a:lnSpc>
                <a:spcPct val="100000"/>
              </a:lnSpc>
            </a:pPr>
            <a:r>
              <a:rPr lang="" dirty="0" smtClean="0"/>
              <a:t>Depósitos y flujos de C en los bosques</a:t>
            </a:r>
            <a:br>
              <a:rPr lang="" dirty="0" smtClean="0"/>
            </a:br>
            <a:r>
              <a:rPr lang="" sz="1600" dirty="0" smtClean="0"/>
              <a:t>(Fuente: IPCC [2003], OBP)</a:t>
            </a:r>
            <a:endParaRPr lang="" sz="1600" dirty="0"/>
          </a:p>
        </p:txBody>
      </p:sp>
      <p:graphicFrame>
        <p:nvGraphicFramePr>
          <p:cNvPr id="68610" name="Object 2"/>
          <p:cNvGraphicFramePr>
            <a:graphicFrameLocks noGrp="1" noChangeAspect="1"/>
          </p:cNvGraphicFramePr>
          <p:nvPr>
            <p:extLst>
              <p:ext uri="{D42A27DB-BD31-4B8C-83A1-F6EECF244321}">
                <p14:modId xmlns:p14="http://schemas.microsoft.com/office/powerpoint/2010/main" val="1291072030"/>
              </p:ext>
            </p:extLst>
          </p:nvPr>
        </p:nvGraphicFramePr>
        <p:xfrm>
          <a:off x="832559" y="912619"/>
          <a:ext cx="7323138" cy="5087937"/>
        </p:xfrm>
        <a:graphic>
          <a:graphicData uri="http://schemas.openxmlformats.org/presentationml/2006/ole">
            <mc:AlternateContent xmlns:mc="http://schemas.openxmlformats.org/markup-compatibility/2006">
              <mc:Choice xmlns:v="urn:schemas-microsoft-com:vml" Requires="v">
                <p:oleObj spid="_x0000_s69084" name="Visio" r:id="rId4" imgW="5379424" imgH="3736683" progId="Visio.Drawing.11">
                  <p:embed/>
                </p:oleObj>
              </mc:Choice>
              <mc:Fallback>
                <p:oleObj name="Visio" r:id="rId4" imgW="5379424" imgH="3736683" progId="Visio.Drawing.11">
                  <p:embed/>
                  <p:pic>
                    <p:nvPicPr>
                      <p:cNvPr id="0" name="Picture 2"/>
                      <p:cNvPicPr>
                        <a:picLocks noGrp="1" noChangeAspect="1" noChangeArrowheads="1"/>
                      </p:cNvPicPr>
                      <p:nvPr/>
                    </p:nvPicPr>
                    <p:blipFill>
                      <a:blip r:embed="rId5"/>
                      <a:srcRect/>
                      <a:stretch>
                        <a:fillRect/>
                      </a:stretch>
                    </p:blipFill>
                    <p:spPr bwMode="auto">
                      <a:xfrm>
                        <a:off x="832559" y="912619"/>
                        <a:ext cx="7323138" cy="508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251395"/>
          </a:xfrm>
        </p:spPr>
        <p:txBody>
          <a:bodyPr/>
          <a:lstStyle/>
          <a:p>
            <a:pPr>
              <a:lnSpc>
                <a:spcPct val="100000"/>
              </a:lnSpc>
            </a:pPr>
            <a:r>
              <a:rPr lang="es-ES_tradnl" sz="2600" dirty="0" smtClean="0"/>
              <a:t>Estimación de las emisiones de C causadas </a:t>
            </a:r>
            <a:br>
              <a:rPr lang="es-ES_tradnl" sz="2600" dirty="0" smtClean="0"/>
            </a:br>
            <a:r>
              <a:rPr lang="es-ES_tradnl" sz="2600" dirty="0" smtClean="0"/>
              <a:t>por la deforestación y la degradación de los bosques a partir de la matriz de perturbaciones</a:t>
            </a:r>
            <a:endParaRPr lang="es-ES_tradnl" sz="2600" dirty="0"/>
          </a:p>
        </p:txBody>
      </p:sp>
      <p:sp>
        <p:nvSpPr>
          <p:cNvPr id="3" name="Tijdelijke aanduiding voor tekst 2"/>
          <p:cNvSpPr>
            <a:spLocks noGrp="1"/>
          </p:cNvSpPr>
          <p:nvPr>
            <p:ph type="body" sz="quarter" idx="10"/>
          </p:nvPr>
        </p:nvSpPr>
        <p:spPr>
          <a:xfrm>
            <a:off x="421200" y="1692322"/>
            <a:ext cx="8521188" cy="4367284"/>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5" name="Tabel 4"/>
          <p:cNvGraphicFramePr>
            <a:graphicFrameLocks noGrp="1"/>
          </p:cNvGraphicFramePr>
          <p:nvPr>
            <p:extLst>
              <p:ext uri="{D42A27DB-BD31-4B8C-83A1-F6EECF244321}">
                <p14:modId xmlns:p14="http://schemas.microsoft.com/office/powerpoint/2010/main" val="3345200116"/>
              </p:ext>
            </p:extLst>
          </p:nvPr>
        </p:nvGraphicFramePr>
        <p:xfrm>
          <a:off x="573202" y="2479818"/>
          <a:ext cx="8463295" cy="3049905"/>
        </p:xfrm>
        <a:graphic>
          <a:graphicData uri="http://schemas.openxmlformats.org/drawingml/2006/table">
            <a:tbl>
              <a:tblPr/>
              <a:tblGrid>
                <a:gridCol w="1165872"/>
                <a:gridCol w="855737"/>
                <a:gridCol w="1169667"/>
                <a:gridCol w="748145"/>
                <a:gridCol w="724395"/>
                <a:gridCol w="878774"/>
                <a:gridCol w="1036122"/>
                <a:gridCol w="982405"/>
                <a:gridCol w="902178"/>
              </a:tblGrid>
              <a:tr h="411480">
                <a:tc>
                  <a:txBody>
                    <a:bodyPr/>
                    <a:lstStyle/>
                    <a:p>
                      <a:pPr marL="628650" indent="0" algn="l">
                        <a:spcAft>
                          <a:spcPts val="0"/>
                        </a:spcAft>
                      </a:pPr>
                      <a:r>
                        <a:rPr lang="" sz="1300" noProof="0" dirty="0" smtClean="0">
                          <a:latin typeface="Verdana"/>
                        </a:rPr>
                        <a:t>Para</a:t>
                      </a:r>
                      <a:endParaRPr lang="" sz="1300" noProof="0" dirty="0" smtClean="0">
                        <a:latin typeface="Verdana"/>
                        <a:ea typeface="Times New Roman"/>
                        <a:cs typeface="Sendnya"/>
                      </a:endParaRPr>
                    </a:p>
                    <a:p>
                      <a:pPr algn="l">
                        <a:spcAft>
                          <a:spcPts val="0"/>
                        </a:spcAft>
                      </a:pPr>
                      <a:r>
                        <a:rPr lang="" sz="1300" noProof="0" dirty="0" smtClean="0">
                          <a:latin typeface="Verdana"/>
                        </a:rPr>
                        <a:t> De</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a:spcAft>
                          <a:spcPts val="0"/>
                        </a:spcAft>
                      </a:pPr>
                      <a:r>
                        <a:rPr lang="" sz="1300" noProof="0" dirty="0" smtClean="0">
                          <a:latin typeface="Verdana"/>
                        </a:rPr>
                        <a:t>Biomasa aérea</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 sz="1300" noProof="0" dirty="0" smtClean="0">
                          <a:latin typeface="Verdana"/>
                        </a:rPr>
                        <a:t>Biomasa subterránea</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 sz="1300" noProof="0" dirty="0" smtClean="0">
                          <a:latin typeface="Verdana"/>
                        </a:rPr>
                        <a:t>Madera muerta</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 sz="1300" noProof="0" dirty="0" smtClean="0">
                          <a:latin typeface="Verdana"/>
                          <a:ea typeface="Times New Roman"/>
                          <a:cs typeface="Sendnya"/>
                        </a:rPr>
                        <a:t>Hoja-rasca</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 sz="1300" noProof="0" dirty="0" smtClean="0">
                          <a:latin typeface="Verdana"/>
                        </a:rPr>
                        <a:t>Materia orgánica del suelo</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 sz="1300" noProof="0" dirty="0" smtClean="0">
                          <a:latin typeface="Verdana"/>
                        </a:rPr>
                        <a:t>Productos de madera recolectada</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 sz="1300" noProof="0" dirty="0" smtClean="0">
                          <a:latin typeface="Verdana"/>
                        </a:rPr>
                        <a:t>Atmósfera</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 sz="1300" noProof="0" dirty="0" smtClean="0">
                          <a:latin typeface="Verdana"/>
                        </a:rPr>
                        <a:t>Suma </a:t>
                      </a:r>
                      <a:br>
                        <a:rPr lang="" sz="1300" noProof="0" dirty="0" smtClean="0">
                          <a:latin typeface="Verdana"/>
                        </a:rPr>
                      </a:br>
                      <a:r>
                        <a:rPr lang="" sz="1300" noProof="0" dirty="0" smtClean="0">
                          <a:latin typeface="Verdana"/>
                        </a:rPr>
                        <a:t>de la fila (debe ser igual a 1)</a:t>
                      </a:r>
                      <a:endParaRPr lang="" sz="13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a:spcAft>
                          <a:spcPts val="0"/>
                        </a:spcAft>
                      </a:pPr>
                      <a:r>
                        <a:rPr lang="" sz="1400" noProof="0" dirty="0" smtClean="0">
                          <a:latin typeface="Verdana"/>
                        </a:rPr>
                        <a:t>Biomasa aérea</a:t>
                      </a:r>
                      <a:endParaRPr lang="" sz="14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a:spcAft>
                          <a:spcPts val="0"/>
                        </a:spcAft>
                      </a:pPr>
                      <a:r>
                        <a:rPr lang="" sz="1400" noProof="0" dirty="0" smtClean="0">
                          <a:latin typeface="Verdana"/>
                        </a:rPr>
                        <a:t>Biomasa subterránea</a:t>
                      </a:r>
                      <a:endParaRPr lang="" sz="14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algn="l">
                        <a:spcAft>
                          <a:spcPts val="0"/>
                        </a:spcAft>
                      </a:pPr>
                      <a:r>
                        <a:rPr lang="" sz="1400" noProof="0" dirty="0" smtClean="0">
                          <a:latin typeface="Verdana"/>
                        </a:rPr>
                        <a:t>Madera muerta</a:t>
                      </a:r>
                      <a:endParaRPr lang="" sz="14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185">
                <a:tc>
                  <a:txBody>
                    <a:bodyPr/>
                    <a:lstStyle/>
                    <a:p>
                      <a:pPr algn="l">
                        <a:spcAft>
                          <a:spcPts val="0"/>
                        </a:spcAft>
                      </a:pPr>
                      <a:r>
                        <a:rPr lang="" sz="1400" noProof="0" dirty="0" smtClean="0">
                          <a:latin typeface="Verdana"/>
                        </a:rPr>
                        <a:t>Hojarasca</a:t>
                      </a:r>
                      <a:endParaRPr lang="" sz="14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a:spcAft>
                          <a:spcPts val="0"/>
                        </a:spcAft>
                      </a:pPr>
                      <a:r>
                        <a:rPr lang="" sz="1400" noProof="0" dirty="0" smtClean="0">
                          <a:latin typeface="Verdana"/>
                        </a:rPr>
                        <a:t>Materia orgánica </a:t>
                      </a:r>
                      <a:br>
                        <a:rPr lang="" sz="1400" noProof="0" dirty="0" smtClean="0">
                          <a:latin typeface="Verdana"/>
                        </a:rPr>
                      </a:br>
                      <a:r>
                        <a:rPr lang="" sz="1400" noProof="0" dirty="0" smtClean="0">
                          <a:latin typeface="Verdana"/>
                        </a:rPr>
                        <a:t>del suelo</a:t>
                      </a:r>
                      <a:endParaRPr lang="" sz="14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 sz="1400" noProof="0" dirty="0">
                        <a:latin typeface="Verdana"/>
                        <a:ea typeface="Times New Roman"/>
                        <a:cs typeface="Sendnya"/>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hthoek 6"/>
          <p:cNvSpPr/>
          <p:nvPr/>
        </p:nvSpPr>
        <p:spPr>
          <a:xfrm>
            <a:off x="5073779" y="5757102"/>
            <a:ext cx="3731855" cy="369332"/>
          </a:xfrm>
          <a:prstGeom prst="rect">
            <a:avLst/>
          </a:prstGeom>
          <a:noFill/>
          <a:ln>
            <a:noFill/>
          </a:ln>
        </p:spPr>
        <p:txBody>
          <a:bodyPr wrap="none">
            <a:spAutoFit/>
          </a:bodyPr>
          <a:lstStyle/>
          <a:p>
            <a:r>
              <a:rPr lang="es-DO" dirty="0" smtClean="0">
                <a:solidFill>
                  <a:schemeClr val="accent6"/>
                </a:solidFill>
              </a:rPr>
              <a:t>Fuente: IPCC 2006, </a:t>
            </a:r>
            <a:r>
              <a:rPr lang="es-DO" i="1" dirty="0" smtClean="0">
                <a:solidFill>
                  <a:schemeClr val="accent6"/>
                </a:solidFill>
              </a:rPr>
              <a:t>Directrices</a:t>
            </a:r>
            <a:r>
              <a:rPr lang="es-DO" dirty="0" smtClean="0">
                <a:solidFill>
                  <a:schemeClr val="accent6"/>
                </a:solidFill>
              </a:rPr>
              <a:t>, </a:t>
            </a:r>
            <a:r>
              <a:rPr lang="es-DO" i="1" dirty="0" smtClean="0">
                <a:solidFill>
                  <a:schemeClr val="accent6"/>
                </a:solidFill>
              </a:rPr>
              <a:t>AFOLU</a:t>
            </a:r>
            <a:endParaRPr lang="es-DO" i="1" dirty="0"/>
          </a:p>
        </p:txBody>
      </p:sp>
      <p:sp>
        <p:nvSpPr>
          <p:cNvPr id="9" name="Tijdelijke aanduiding voor tekst 2"/>
          <p:cNvSpPr txBox="1">
            <a:spLocks/>
          </p:cNvSpPr>
          <p:nvPr/>
        </p:nvSpPr>
        <p:spPr bwMode="auto">
          <a:xfrm>
            <a:off x="390800" y="1481584"/>
            <a:ext cx="8521188" cy="11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ts val="0"/>
              </a:spcBef>
              <a:buSzPct val="115000"/>
              <a:buFont typeface="Wingdings" panose="05000000000000000000" pitchFamily="2" charset="2"/>
              <a:buChar char="§"/>
            </a:pPr>
            <a:r>
              <a:rPr lang="es-BO" dirty="0" smtClean="0">
                <a:latin typeface="+mj-lt"/>
              </a:rPr>
              <a:t>Puede realizarse un seguimiento de la retención, las transferencias y las eliminaciones.</a:t>
            </a:r>
          </a:p>
          <a:p>
            <a:pPr marL="342900" indent="-342900">
              <a:spcBef>
                <a:spcPts val="0"/>
              </a:spcBef>
              <a:buSzPct val="115000"/>
              <a:buFont typeface="Wingdings" panose="05000000000000000000" pitchFamily="2" charset="2"/>
              <a:buChar char="§"/>
            </a:pPr>
            <a:r>
              <a:rPr lang="es-BO" dirty="0" smtClean="0">
                <a:latin typeface="+mj-lt"/>
              </a:rPr>
              <a:t>Las transferencias imposibles se marcan en gris.</a:t>
            </a:r>
            <a:endParaRPr lang="es-BO" sz="20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Material de referencia</a:t>
            </a:r>
            <a:endParaRPr lang="es-ES" dirty="0"/>
          </a:p>
        </p:txBody>
      </p:sp>
      <p:sp>
        <p:nvSpPr>
          <p:cNvPr id="3" name="Text Placeholder 2"/>
          <p:cNvSpPr>
            <a:spLocks noGrp="1"/>
          </p:cNvSpPr>
          <p:nvPr>
            <p:ph type="body" sz="quarter" idx="10"/>
          </p:nvPr>
        </p:nvSpPr>
        <p:spPr>
          <a:xfrm>
            <a:off x="421199" y="1119375"/>
            <a:ext cx="8639673" cy="4810425"/>
          </a:xfrm>
        </p:spPr>
        <p:txBody>
          <a:bodyPr/>
          <a:lstStyle/>
          <a:p>
            <a:pPr>
              <a:lnSpc>
                <a:spcPct val="100000"/>
              </a:lnSpc>
            </a:pPr>
            <a:r>
              <a:rPr lang="es-GT" sz="1400" dirty="0" smtClean="0"/>
              <a:t>CMNUCC (2011), Decisión 12/CP.17. Orientación sobre los sistemas para proporcionar información acerca de la forma en que se están abordando y respetando las salvaguardias y sobre las modalidades relativas a los niveles de referencia de las emisiones forestales y los niveles de referencia forestal a que se hace referencia en la decisión 1/CP.16.</a:t>
            </a:r>
            <a:r>
              <a:rPr lang="es-GT" sz="1400" u="sng" dirty="0" smtClean="0">
                <a:hlinkClick r:id="rId3"/>
              </a:rPr>
              <a:t> </a:t>
            </a:r>
            <a:r>
              <a:rPr lang="en-US" sz="1400" u="sng" dirty="0" smtClean="0">
                <a:hlinkClick r:id="rId3"/>
              </a:rPr>
              <a:t>http</a:t>
            </a:r>
            <a:r>
              <a:rPr lang="en-US" sz="1400" u="sng" dirty="0">
                <a:hlinkClick r:id="rId3"/>
              </a:rPr>
              <a:t>://</a:t>
            </a:r>
            <a:r>
              <a:rPr lang="en-US" sz="1400" u="sng" dirty="0" smtClean="0">
                <a:hlinkClick r:id="rId3"/>
              </a:rPr>
              <a:t>unfccc.int/resource/docs/2011/cop17/spa/09a02s.pdf#page=18</a:t>
            </a:r>
            <a:endParaRPr lang="es-ES" sz="1400" u="sng" dirty="0" smtClean="0"/>
          </a:p>
          <a:p>
            <a:pPr>
              <a:lnSpc>
                <a:spcPct val="100000"/>
              </a:lnSpc>
            </a:pPr>
            <a:r>
              <a:rPr lang="en-US" sz="1400" dirty="0" smtClean="0"/>
              <a:t>CMNUCC</a:t>
            </a:r>
            <a:r>
              <a:rPr lang="en-US" sz="1400" dirty="0"/>
              <a:t> </a:t>
            </a:r>
            <a:r>
              <a:rPr lang="en-US" sz="1400" dirty="0" smtClean="0"/>
              <a:t>(2011), Decisión 2/CP.17. Resultado de la labor del Grupo de Trabajo Especial sobre la cooperación a largo plazo en el marco de la Convención.</a:t>
            </a:r>
            <a:r>
              <a:rPr dirty="0"/>
              <a:t/>
            </a:r>
            <a:br>
              <a:rPr dirty="0"/>
            </a:br>
            <a:r>
              <a:rPr lang="en-GB" sz="1400" u="sng" dirty="0">
                <a:hlinkClick r:id="rId4"/>
              </a:rPr>
              <a:t>http://unfccc.int/resource/docs/2011/cop17/spa/09a01s.pdf#page=4</a:t>
            </a:r>
            <a:r>
              <a:rPr dirty="0" smtClean="0"/>
              <a:t> </a:t>
            </a:r>
          </a:p>
          <a:p>
            <a:pPr>
              <a:lnSpc>
                <a:spcPct val="100000"/>
              </a:lnSpc>
            </a:pPr>
            <a:r>
              <a:rPr lang="en-US" sz="1400" dirty="0" smtClean="0"/>
              <a:t>CMNUCC (2010), Decisión 1/CP.16. Acuerdos de Cancún</a:t>
            </a:r>
            <a:r>
              <a:rPr dirty="0"/>
              <a:t/>
            </a:r>
            <a:br>
              <a:rPr dirty="0"/>
            </a:br>
            <a:r>
              <a:rPr lang="en-US" sz="1400" u="sng" dirty="0">
                <a:hlinkClick r:id="rId5"/>
              </a:rPr>
              <a:t>http://unfccc.int/resource/docs/2010/cop16/spa/07a01s.pdf#page=2</a:t>
            </a:r>
            <a:r>
              <a:rPr dirty="0" smtClean="0"/>
              <a:t> </a:t>
            </a:r>
          </a:p>
          <a:p>
            <a:pPr>
              <a:lnSpc>
                <a:spcPct val="100000"/>
              </a:lnSpc>
            </a:pPr>
            <a:r>
              <a:rPr lang="en-US" sz="1400" dirty="0" smtClean="0"/>
              <a:t>CMNUCC (2009), Decisión 4/CP.15. Orientación metodológica para las actividades destinadas a reducir las emisiones debidas a la deforestación y la degradación forestal y la función de la conservación, la gestión de bosques sostenible y el aumento de las reservas forestales de carbono en los países en desarrollo.</a:t>
            </a:r>
            <a:r>
              <a:rPr dirty="0"/>
              <a:t/>
            </a:r>
            <a:br>
              <a:rPr dirty="0"/>
            </a:br>
            <a:r>
              <a:rPr lang="en-US" sz="1400" u="sng" dirty="0">
                <a:hlinkClick r:id="rId6"/>
              </a:rPr>
              <a:t>http://</a:t>
            </a:r>
            <a:r>
              <a:rPr lang="en-US" sz="1400" u="sng" dirty="0" smtClean="0">
                <a:hlinkClick r:id="rId6"/>
              </a:rPr>
              <a:t>unfccc.int/resource/docs/2009/cop15/spa/11a01s.pdf#page=12</a:t>
            </a:r>
            <a:endParaRPr lang="es-ES" sz="1400" dirty="0"/>
          </a:p>
          <a:p>
            <a:pPr>
              <a:lnSpc>
                <a:spcPct val="100000"/>
              </a:lnSpc>
            </a:pPr>
            <a:r>
              <a:rPr lang="en-GB" sz="1400" dirty="0" smtClean="0"/>
              <a:t>CMNUCC (2007), Decisión 2/CP.13. Reducción de las emisiones derivadas de la deforestación en los países en desarrollo: métodos para estimular la adopción de medidas.</a:t>
            </a:r>
            <a:r>
              <a:rPr dirty="0"/>
              <a:t/>
            </a:r>
            <a:br>
              <a:rPr dirty="0"/>
            </a:br>
            <a:r>
              <a:rPr lang="en-GB" sz="1400" u="sng" dirty="0">
                <a:hlinkClick r:id="rId7"/>
              </a:rPr>
              <a:t>http://</a:t>
            </a:r>
            <a:r>
              <a:rPr lang="en-GB" sz="1400" u="sng" dirty="0" smtClean="0">
                <a:hlinkClick r:id="rId7"/>
              </a:rPr>
              <a:t>unfccc.int/resource/docs/2007/cop13/spa/06a01s.pdf#page=8</a:t>
            </a:r>
            <a:r>
              <a:rPr dirty="0" smtClean="0"/>
              <a:t> </a:t>
            </a:r>
          </a:p>
          <a:p>
            <a:pPr marL="252413" lvl="1" indent="-252413">
              <a:spcBef>
                <a:spcPts val="1200"/>
              </a:spcBef>
              <a:buSzPct val="140000"/>
              <a:buFont typeface="Wingdings" pitchFamily="2" charset="2"/>
              <a:buChar char="§"/>
            </a:pPr>
            <a:endParaRPr lang="es-ES" sz="1400" u="sng" dirty="0"/>
          </a:p>
          <a:p>
            <a:endParaRPr lang="es-ES" dirty="0"/>
          </a:p>
        </p:txBody>
      </p:sp>
    </p:spTree>
    <p:extLst>
      <p:ext uri="{BB962C8B-B14F-4D97-AF65-F5344CB8AC3E}">
        <p14:creationId xmlns:p14="http://schemas.microsoft.com/office/powerpoint/2010/main" val="2248675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dirty="0" smtClean="0"/>
              <a:t>En resumen </a:t>
            </a:r>
            <a:endParaRPr lang="es-ES" dirty="0"/>
          </a:p>
        </p:txBody>
      </p:sp>
      <p:sp>
        <p:nvSpPr>
          <p:cNvPr id="3" name="Tijdelijke aanduiding voor tekst 2"/>
          <p:cNvSpPr>
            <a:spLocks noGrp="1"/>
          </p:cNvSpPr>
          <p:nvPr>
            <p:ph type="body" sz="quarter" idx="10"/>
          </p:nvPr>
        </p:nvSpPr>
        <p:spPr>
          <a:xfrm>
            <a:off x="285008" y="1400175"/>
            <a:ext cx="8858992" cy="4216854"/>
          </a:xfrm>
        </p:spPr>
        <p:txBody>
          <a:bodyPr/>
          <a:lstStyle/>
          <a:p>
            <a:pPr marL="342900" lvl="0" indent="-342900">
              <a:lnSpc>
                <a:spcPct val="100000"/>
              </a:lnSpc>
              <a:buSzPct val="100000"/>
              <a:buFont typeface="+mj-lt"/>
              <a:buAutoNum type="arabicPeriod"/>
            </a:pPr>
            <a:r>
              <a:rPr lang="es-CL" sz="2000" dirty="0" smtClean="0"/>
              <a:t>REDD+ es un proceso de la CMNUCC que se ajusta a las decisiones de la CP.</a:t>
            </a:r>
          </a:p>
          <a:p>
            <a:pPr marL="342900" lvl="0" indent="-342900">
              <a:lnSpc>
                <a:spcPct val="100000"/>
              </a:lnSpc>
              <a:buSzPct val="100000"/>
              <a:buFont typeface="+mj-lt"/>
              <a:buAutoNum type="arabicPeriod"/>
            </a:pPr>
            <a:r>
              <a:rPr lang="es-CL" sz="2000" dirty="0" smtClean="0"/>
              <a:t>Los países realizan mediciones y presentan informes sobre las cinco actividades de REDD+ y sobre los depósitos de carbono definidos por el IPCC; no deben omitirse los depósitos y actividades significativas.</a:t>
            </a:r>
          </a:p>
          <a:p>
            <a:pPr marL="342900" lvl="0" indent="-342900">
              <a:lnSpc>
                <a:spcPct val="100000"/>
              </a:lnSpc>
              <a:buSzPct val="100000"/>
              <a:buFont typeface="+mj-lt"/>
              <a:buAutoNum type="arabicPeriod"/>
            </a:pPr>
            <a:r>
              <a:rPr lang="es-CL" sz="2000" dirty="0" smtClean="0"/>
              <a:t>Las decisiones de la CP exigen el uso de las orientaciones y las directrices del IPCC.</a:t>
            </a:r>
          </a:p>
          <a:p>
            <a:pPr marL="342900" lvl="0" indent="-342900">
              <a:lnSpc>
                <a:spcPct val="100000"/>
              </a:lnSpc>
              <a:buSzPct val="100000"/>
              <a:buFont typeface="+mj-lt"/>
              <a:buAutoNum type="arabicPeriod"/>
            </a:pPr>
            <a:r>
              <a:rPr lang="es-CL" sz="2000" dirty="0" smtClean="0"/>
              <a:t>Se necesitan sistemas nacionales de vigilancia forestal para medir, notificar y verificar las actividades de REDD+.</a:t>
            </a:r>
          </a:p>
          <a:p>
            <a:pPr marL="342900" lvl="0" indent="-342900">
              <a:lnSpc>
                <a:spcPct val="100000"/>
              </a:lnSpc>
              <a:buSzPct val="100000"/>
              <a:buFont typeface="+mj-lt"/>
              <a:buAutoNum type="arabicPeriod"/>
            </a:pPr>
            <a:r>
              <a:rPr lang="es-CL" sz="2000" dirty="0" smtClean="0"/>
              <a:t>En el DMO de la GFOI se ha descrito cómo aplicar las orientaciones y las directrices del IPCC para hacerlo.</a:t>
            </a:r>
            <a:endParaRPr lang="es-C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dirty="0" smtClean="0"/>
              <a:t>Ejemplos de países y ejercicios</a:t>
            </a:r>
            <a:endParaRPr lang="es-ES" dirty="0"/>
          </a:p>
        </p:txBody>
      </p:sp>
      <p:sp>
        <p:nvSpPr>
          <p:cNvPr id="3" name="Tijdelijke aanduiding voor tekst 2"/>
          <p:cNvSpPr>
            <a:spLocks noGrp="1"/>
          </p:cNvSpPr>
          <p:nvPr>
            <p:ph type="body" sz="quarter" idx="10"/>
          </p:nvPr>
        </p:nvSpPr>
        <p:spPr>
          <a:xfrm>
            <a:off x="421200" y="1520042"/>
            <a:ext cx="8521188" cy="4049485"/>
          </a:xfrm>
        </p:spPr>
        <p:txBody>
          <a:bodyPr/>
          <a:lstStyle/>
          <a:p>
            <a:pPr>
              <a:lnSpc>
                <a:spcPct val="100000"/>
              </a:lnSpc>
              <a:buNone/>
            </a:pPr>
            <a:r>
              <a:rPr lang="es-EC" sz="2000" dirty="0" smtClean="0"/>
              <a:t>Ejemplos de países</a:t>
            </a:r>
          </a:p>
          <a:p>
            <a:pPr lvl="0">
              <a:lnSpc>
                <a:spcPct val="100000"/>
              </a:lnSpc>
            </a:pPr>
            <a:r>
              <a:rPr lang="es-EC" sz="1600" dirty="0" smtClean="0"/>
              <a:t>Revisión de las propuestas de preparación para el programa de REDD+ presentadas por los países ante el Fondo Cooperativo para el Carbono de los Bosques (FCPF)</a:t>
            </a:r>
          </a:p>
          <a:p>
            <a:pPr>
              <a:lnSpc>
                <a:spcPct val="100000"/>
              </a:lnSpc>
            </a:pPr>
            <a:r>
              <a:rPr lang="es-EC" sz="1600" dirty="0" smtClean="0"/>
              <a:t>Enfoque por etapas para mejorar los inventarios de gases de efecto invernadero en México</a:t>
            </a:r>
          </a:p>
          <a:p>
            <a:pPr>
              <a:lnSpc>
                <a:spcPct val="100000"/>
              </a:lnSpc>
            </a:pPr>
            <a:r>
              <a:rPr lang="es-EC" sz="1600" dirty="0" smtClean="0"/>
              <a:t>Experiencias de países del anexo I que utilizan modelos de nivel 3 para contabilizar el carbono</a:t>
            </a:r>
          </a:p>
          <a:p>
            <a:pPr>
              <a:lnSpc>
                <a:spcPct val="100000"/>
              </a:lnSpc>
              <a:buNone/>
            </a:pPr>
            <a:endParaRPr lang="es-ES" sz="1600" dirty="0" smtClean="0"/>
          </a:p>
          <a:p>
            <a:pPr>
              <a:lnSpc>
                <a:spcPct val="100000"/>
              </a:lnSpc>
              <a:buNone/>
            </a:pPr>
            <a:r>
              <a:rPr lang="en-US" sz="2000" dirty="0" smtClean="0"/>
              <a:t>Ejercicios</a:t>
            </a:r>
          </a:p>
          <a:p>
            <a:pPr lvl="0">
              <a:lnSpc>
                <a:spcPct val="100000"/>
              </a:lnSpc>
            </a:pPr>
            <a:r>
              <a:rPr lang="es-ES_tradnl" sz="1600" dirty="0" smtClean="0"/>
              <a:t>Los ejercicios comenzarán en el </a:t>
            </a:r>
            <a:r>
              <a:rPr lang="es-ES_tradnl" sz="1600" b="1" dirty="0" smtClean="0">
                <a:solidFill>
                  <a:schemeClr val="accent4"/>
                </a:solidFill>
              </a:rPr>
              <a:t>módulo 1.2.</a:t>
            </a:r>
          </a:p>
          <a:p>
            <a:pPr>
              <a:lnSpc>
                <a:spcPct val="100000"/>
              </a:lnSpc>
              <a:buNone/>
            </a:pPr>
            <a:endParaRPr lang="es-ES" sz="1600" dirty="0" smtClean="0"/>
          </a:p>
          <a:p>
            <a:pPr>
              <a:lnSpc>
                <a:spcPct val="100000"/>
              </a:lnSpc>
              <a:buNone/>
            </a:pPr>
            <a:endParaRPr lang="es-ES"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Módulos recomendados como seguimiento</a:t>
            </a:r>
            <a:endParaRPr lang="es-ES" sz="2800" dirty="0"/>
          </a:p>
        </p:txBody>
      </p:sp>
      <p:sp>
        <p:nvSpPr>
          <p:cNvPr id="3" name="Tijdelijke aanduiding voor tekst 2"/>
          <p:cNvSpPr>
            <a:spLocks noGrp="1"/>
          </p:cNvSpPr>
          <p:nvPr>
            <p:ph type="body" sz="quarter" idx="10"/>
          </p:nvPr>
        </p:nvSpPr>
        <p:spPr/>
        <p:txBody>
          <a:bodyPr/>
          <a:lstStyle/>
          <a:p>
            <a:pPr lvl="0">
              <a:lnSpc>
                <a:spcPct val="100000"/>
              </a:lnSpc>
            </a:pPr>
            <a:r>
              <a:rPr lang="es-PY" sz="2000" dirty="0" smtClean="0">
                <a:solidFill>
                  <a:schemeClr val="accent4"/>
                </a:solidFill>
              </a:rPr>
              <a:t>Módulo 1.2</a:t>
            </a:r>
            <a:r>
              <a:rPr lang="es-PY" sz="2000" dirty="0" smtClean="0"/>
              <a:t> como continuación de la descripción del contexto de la CMNUCC dentro de un país y para conocer más sobre el desarrollo de un sistema nacional de vigilancia forestal para REDD+</a:t>
            </a:r>
          </a:p>
          <a:p>
            <a:pPr lvl="0">
              <a:lnSpc>
                <a:spcPct val="100000"/>
              </a:lnSpc>
              <a:buNone/>
            </a:pPr>
            <a:endParaRPr lang="es-PY" sz="2000" dirty="0" smtClean="0"/>
          </a:p>
          <a:p>
            <a:pPr lvl="0">
              <a:lnSpc>
                <a:spcPct val="100000"/>
              </a:lnSpc>
            </a:pPr>
            <a:r>
              <a:rPr lang="es-PY" sz="2000" dirty="0" smtClean="0">
                <a:solidFill>
                  <a:schemeClr val="accent4"/>
                </a:solidFill>
              </a:rPr>
              <a:t>Módulos 2.1 a 2.8 </a:t>
            </a:r>
            <a:r>
              <a:rPr lang="es-PY" sz="2000" dirty="0" smtClean="0"/>
              <a:t>para continuar aprendiendo sobre la medición y el seguimiento de REDD+</a:t>
            </a:r>
          </a:p>
          <a:p>
            <a:pPr lvl="0">
              <a:lnSpc>
                <a:spcPct val="100000"/>
              </a:lnSpc>
              <a:buNone/>
            </a:pPr>
            <a:endParaRPr lang="es-PY" sz="2000" dirty="0" smtClean="0"/>
          </a:p>
          <a:p>
            <a:pPr lvl="0">
              <a:lnSpc>
                <a:spcPct val="100000"/>
              </a:lnSpc>
            </a:pPr>
            <a:r>
              <a:rPr lang="es-PY" sz="2000" dirty="0" smtClean="0">
                <a:solidFill>
                  <a:schemeClr val="accent4"/>
                </a:solidFill>
              </a:rPr>
              <a:t>Módulos 3.1 a 3.3 </a:t>
            </a:r>
            <a:r>
              <a:rPr lang="es-PY" sz="2000" dirty="0" smtClean="0"/>
              <a:t>para conocer más sobre la evaluación y presentación de informes de REDD+</a:t>
            </a:r>
          </a:p>
          <a:p>
            <a:pPr>
              <a:buNone/>
            </a:pP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Bibliografía</a:t>
            </a:r>
            <a:endParaRPr lang="es-ES" dirty="0"/>
          </a:p>
        </p:txBody>
      </p:sp>
      <p:sp>
        <p:nvSpPr>
          <p:cNvPr id="3" name="Text Placeholder 2"/>
          <p:cNvSpPr>
            <a:spLocks noGrp="1"/>
          </p:cNvSpPr>
          <p:nvPr>
            <p:ph type="body" sz="quarter" idx="10"/>
          </p:nvPr>
        </p:nvSpPr>
        <p:spPr>
          <a:xfrm>
            <a:off x="421200" y="1223167"/>
            <a:ext cx="8521188" cy="4404807"/>
          </a:xfrm>
        </p:spPr>
        <p:txBody>
          <a:bodyPr/>
          <a:lstStyle/>
          <a:p>
            <a:pPr>
              <a:lnSpc>
                <a:spcPct val="150000"/>
              </a:lnSpc>
            </a:pPr>
            <a:r>
              <a:rPr lang="en-GB" sz="1200" dirty="0"/>
              <a:t>Avitabile, V., Herold, M., </a:t>
            </a:r>
            <a:r>
              <a:rPr lang="en-GB" sz="1200" dirty="0" err="1"/>
              <a:t>Heuvelink</a:t>
            </a:r>
            <a:r>
              <a:rPr lang="en-GB" sz="1200" dirty="0"/>
              <a:t>, G. B. M., Lewis, S. L., Phillips, O. L., Asner, G. P., </a:t>
            </a:r>
            <a:r>
              <a:rPr lang="en-GB" sz="1200" dirty="0" err="1"/>
              <a:t>Armston</a:t>
            </a:r>
            <a:r>
              <a:rPr lang="en-GB" sz="1200" dirty="0"/>
              <a:t>, J., Ashton, P. S., </a:t>
            </a:r>
            <a:r>
              <a:rPr lang="en-GB" sz="1200" dirty="0" err="1"/>
              <a:t>Banin</a:t>
            </a:r>
            <a:r>
              <a:rPr lang="en-GB" sz="1200" dirty="0"/>
              <a:t>, L. et al., 2016. An integrated pan-tropical biomass map using multiple reference datasets. Global Change Biology, 22, pp. 1406–1420.</a:t>
            </a:r>
          </a:p>
          <a:p>
            <a:pPr>
              <a:lnSpc>
                <a:spcPct val="150000"/>
              </a:lnSpc>
            </a:pPr>
            <a:r>
              <a:rPr lang="en-US" sz="1200" dirty="0" err="1" smtClean="0"/>
              <a:t>Baccini</a:t>
            </a:r>
            <a:r>
              <a:rPr lang="en-US" sz="1200" dirty="0"/>
              <a:t>, A., S. J. Goetz, W. S. Walker, N. T. Laporte, M. Sun, D. Sulla-Menashe, J. Hackler, P. S. A. Beck, R. Dubayah, M. A. Friedl, et al. 2012. “Estimated Carbon Dioxide Emissions from Tropical Deforestation Improved by Carbon-Density Maps.” </a:t>
            </a:r>
            <a:r>
              <a:rPr lang="fr-FR" sz="1200" i="1" dirty="0"/>
              <a:t>Nature Climate Change</a:t>
            </a:r>
            <a:r>
              <a:rPr lang="fr-FR" sz="1200" dirty="0"/>
              <a:t> 2: 182–185. http://www.nature.com/nclimate/journal/v2/n3/full/nclimate1354.html.</a:t>
            </a:r>
            <a:endParaRPr lang="en-GB" sz="1200" dirty="0"/>
          </a:p>
          <a:p>
            <a:pPr>
              <a:lnSpc>
                <a:spcPct val="150000"/>
              </a:lnSpc>
            </a:pPr>
            <a:r>
              <a:rPr lang="en-US" sz="1200" dirty="0"/>
              <a:t>FAO &amp; JRC, 2012.</a:t>
            </a:r>
            <a:r>
              <a:rPr lang="en-US" sz="1200" i="1" dirty="0"/>
              <a:t> Global forest land-use change 1990–2005</a:t>
            </a:r>
            <a:r>
              <a:rPr lang="en-US" sz="1200" dirty="0"/>
              <a:t> , by E.J. Lindquist, R. D’Annunzio, A. Gerrand, K. MacDicken, F. Achard, R. Beuchle, A. Brink, H.D. Eva, P. Mayaux, J. San-Miguel-Ayanz &amp; H-J. Stibig. FAO Forestry Paper No. 169. Food and Agriculture Organization of the United Nations and European Commission Joint Research Centre. Rome, Italy. Available at: http://www.fao.org/docrep/017/i3110e/i3110e.pdf</a:t>
            </a:r>
            <a:endParaRPr lang="en-GB" sz="1200" dirty="0"/>
          </a:p>
          <a:p>
            <a:pPr marL="0" indent="0">
              <a:lnSpc>
                <a:spcPct val="150000"/>
              </a:lnSpc>
              <a:buNone/>
            </a:pPr>
            <a:endParaRPr lang="es-ES" sz="1200" dirty="0"/>
          </a:p>
        </p:txBody>
      </p:sp>
    </p:spTree>
    <p:extLst>
      <p:ext uri="{BB962C8B-B14F-4D97-AF65-F5344CB8AC3E}">
        <p14:creationId xmlns:p14="http://schemas.microsoft.com/office/powerpoint/2010/main" val="1783240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166292"/>
            <a:ext cx="8521188" cy="4404807"/>
          </a:xfrm>
        </p:spPr>
        <p:txBody>
          <a:bodyPr/>
          <a:lstStyle/>
          <a:p>
            <a:pPr>
              <a:lnSpc>
                <a:spcPct val="150000"/>
              </a:lnSpc>
            </a:pPr>
            <a:r>
              <a:rPr lang="en-US" sz="1200" dirty="0"/>
              <a:t>GFOI (Global Forest Observations Initiative). 2014. </a:t>
            </a:r>
            <a:r>
              <a:rPr lang="en-US" sz="1200" i="1" dirty="0"/>
              <a:t>Integrating Remote-sensing and Ground-based Observations for Estimation of Emissions and Removals of Greenhouse Gases in Forests: Methods and Guidance from the Global Forest Observations Initiative</a:t>
            </a:r>
            <a:r>
              <a:rPr lang="en-US" sz="1200" dirty="0" smtClean="0"/>
              <a:t>. (</a:t>
            </a:r>
            <a:r>
              <a:rPr lang="en-US" sz="1200" dirty="0"/>
              <a:t>Often GFOI MGD.) Geneva, Switzerland: Group on Earth Observations, version 1.0. http://www.gfoi.org/methods-guidance/. </a:t>
            </a:r>
            <a:endParaRPr lang="en-GB" sz="1200" dirty="0"/>
          </a:p>
          <a:p>
            <a:pPr>
              <a:lnSpc>
                <a:spcPct val="150000"/>
              </a:lnSpc>
            </a:pPr>
            <a:r>
              <a:rPr lang="en-US" sz="1200" dirty="0"/>
              <a:t>GOFC-GOLD (Global Observation of Forest Cover and Land Dynamics). 2014. </a:t>
            </a:r>
            <a:r>
              <a:rPr lang="en-US" sz="1200" i="1" dirty="0"/>
              <a:t>A Sourcebook of Methods and Procedures for Monitoring and </a:t>
            </a:r>
            <a:r>
              <a:rPr lang="en-US" sz="1200" i="1" dirty="0" smtClean="0"/>
              <a:t>Reporting Anthropogenic Greenhouse Gas Emissions and Removals </a:t>
            </a:r>
            <a:r>
              <a:rPr lang="en-US" sz="1200" i="1" dirty="0"/>
              <a:t>Associated with Deforestation</a:t>
            </a:r>
            <a:r>
              <a:rPr lang="en-US" sz="1200" i="1" dirty="0" smtClean="0"/>
              <a:t>, Gains and Losses of Carbon Stocks in Forests Remaining </a:t>
            </a:r>
            <a:r>
              <a:rPr lang="en-US" sz="1200" i="1" dirty="0"/>
              <a:t>Forests</a:t>
            </a:r>
            <a:r>
              <a:rPr lang="en-US" sz="1200" i="1" dirty="0" smtClean="0"/>
              <a:t>, and Forestation</a:t>
            </a:r>
            <a:r>
              <a:rPr lang="en-US" sz="1200" dirty="0" smtClean="0"/>
              <a:t>. (</a:t>
            </a:r>
            <a:r>
              <a:rPr lang="en-US" sz="1200" dirty="0"/>
              <a:t>Often GOFC-GOLD Sourcebook.) Netherland: GOFC-GOLD Land Cover Project Office, Wageningen University. http://www.gofcgold.wur.nl/redd/index.</a:t>
            </a:r>
            <a:endParaRPr lang="en-GB" sz="1200" dirty="0"/>
          </a:p>
          <a:p>
            <a:pPr>
              <a:lnSpc>
                <a:spcPct val="150000"/>
              </a:lnSpc>
            </a:pPr>
            <a:r>
              <a:rPr lang="en-US" sz="1200" dirty="0"/>
              <a:t>Hewson, J., M. Steininger, and S. Pesmajoglou, eds. 2013. </a:t>
            </a:r>
            <a:r>
              <a:rPr lang="en-US" sz="1200" i="1" dirty="0"/>
              <a:t>REDD+ Measurement, Reporting and Verification (MRV) Manual.</a:t>
            </a:r>
            <a:r>
              <a:rPr lang="en-US" sz="1200" dirty="0"/>
              <a:t> USAID-supported Forest Carbon, Markets and Communities Program. Washington, DC, USA.</a:t>
            </a:r>
            <a:br>
              <a:rPr lang="en-US" sz="1200" dirty="0"/>
            </a:br>
            <a:r>
              <a:rPr lang="en-US" sz="1200" dirty="0"/>
              <a:t>http://www.fcmcglobal.org/documents/mrvmanual/MRV_Manual.pdf.</a:t>
            </a:r>
            <a:endParaRPr lang="en-GB" sz="1200" dirty="0"/>
          </a:p>
          <a:p>
            <a:pPr>
              <a:lnSpc>
                <a:spcPct val="150000"/>
              </a:lnSpc>
            </a:pPr>
            <a:r>
              <a:rPr lang="en-US" sz="1200" dirty="0"/>
              <a:t>IPCC (Intergovernmental Panel on Climate Change). 1996. </a:t>
            </a:r>
            <a:r>
              <a:rPr lang="en-US" sz="1200" i="1" dirty="0"/>
              <a:t>Revised 1996 IPCC Guidelines for National Greenhouse Gas Inventories</a:t>
            </a:r>
            <a:r>
              <a:rPr lang="en-US" sz="1200" dirty="0"/>
              <a:t>. Geneva, Switzerland: IPCC. http://www.ipcc-nggip.iges.or.jp/public/gl/invs4.html.</a:t>
            </a:r>
            <a:endParaRPr lang="en-GB" sz="1200" dirty="0"/>
          </a:p>
          <a:p>
            <a:pPr>
              <a:lnSpc>
                <a:spcPct val="150000"/>
              </a:lnSpc>
            </a:pPr>
            <a:r>
              <a:rPr lang="en-US" sz="1200" dirty="0"/>
              <a:t>IPCC. 2000. </a:t>
            </a:r>
            <a:r>
              <a:rPr lang="en-US" sz="1200" i="1" dirty="0"/>
              <a:t>Good Practice Guidance and Uncertainty Management in National Greenhouse Gas Inventories</a:t>
            </a:r>
            <a:r>
              <a:rPr lang="en-US" sz="1200" dirty="0"/>
              <a:t>. (Often IPCC GPG.) Geneva, Switzerland: IPCC. http://www.ipcc-nggip.iges.or.jp/public/gp/english/.</a:t>
            </a:r>
            <a:endParaRPr lang="en-GB" sz="1200" dirty="0"/>
          </a:p>
        </p:txBody>
      </p:sp>
    </p:spTree>
    <p:extLst>
      <p:ext uri="{BB962C8B-B14F-4D97-AF65-F5344CB8AC3E}">
        <p14:creationId xmlns:p14="http://schemas.microsoft.com/office/powerpoint/2010/main" val="2654119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165600"/>
            <a:ext cx="8521188" cy="4404807"/>
          </a:xfrm>
        </p:spPr>
        <p:txBody>
          <a:bodyPr/>
          <a:lstStyle/>
          <a:p>
            <a:pPr>
              <a:lnSpc>
                <a:spcPct val="150000"/>
              </a:lnSpc>
            </a:pPr>
            <a:r>
              <a:rPr lang="en-US" sz="1200" dirty="0"/>
              <a:t>IPCC, 2003. </a:t>
            </a:r>
            <a:r>
              <a:rPr lang="en-US" sz="1200" i="1" dirty="0"/>
              <a:t>2003 Good Practice Guidance for Land Use, Land-Use Change and Forestry</a:t>
            </a:r>
            <a:r>
              <a:rPr lang="en-US" sz="1200" dirty="0"/>
              <a:t>, Prepared by the National Greenhouse Gas Inventories Programme, Penman, J., Gytarsky, M., Hiraishi, T., Krug, T., Kruger, D., Pipatti, R., Buendia, L., Miwa, K., Ngara, T., Tanabe, K., Wagner, F. (eds.). Published: IGES, Japan. </a:t>
            </a:r>
            <a:r>
              <a:rPr lang="en-US" sz="1200" u="sng" dirty="0">
                <a:hlinkClick r:id="rId2"/>
              </a:rPr>
              <a:t>http://www.ipcc-nggip.iges.or.jp/public/gpglulucf/gpglulucf.html</a:t>
            </a:r>
            <a:r>
              <a:rPr lang="en-US" sz="1200" dirty="0"/>
              <a:t> (Often referred to as IPCC GPG)</a:t>
            </a:r>
            <a:endParaRPr lang="en-GB" sz="1200" dirty="0"/>
          </a:p>
          <a:p>
            <a:pPr>
              <a:lnSpc>
                <a:spcPct val="150000"/>
              </a:lnSpc>
            </a:pPr>
            <a:r>
              <a:rPr lang="en-US" sz="1200" dirty="0"/>
              <a:t>IPCC 2006. </a:t>
            </a:r>
            <a:r>
              <a:rPr lang="en-US" sz="1200" i="1" dirty="0"/>
              <a:t>2006 IPCC Guidelines for National Greenhouse Gas Inventories</a:t>
            </a:r>
            <a:r>
              <a:rPr lang="en-US" sz="1200" dirty="0"/>
              <a:t>, Prepared by the National Greenhouse Gas Inventories Programme, Eggleston H.S., Buendia L., Miwa K., Ngara T. and Tanabe K. (eds). Published: IGES, Japan. </a:t>
            </a:r>
            <a:r>
              <a:rPr lang="en-US" sz="1200" u="sng" dirty="0">
                <a:hlinkClick r:id="rId3"/>
              </a:rPr>
              <a:t>http://www.ipcc-nggip.iges.or.jp/public/2006gl/vol4.html</a:t>
            </a:r>
            <a:r>
              <a:rPr lang="en-US" sz="1200" dirty="0"/>
              <a:t> (Often referred to as IPCC AFOLU GL)</a:t>
            </a:r>
            <a:endParaRPr lang="en-GB" sz="1200" dirty="0"/>
          </a:p>
          <a:p>
            <a:pPr>
              <a:lnSpc>
                <a:spcPct val="150000"/>
              </a:lnSpc>
            </a:pPr>
            <a:r>
              <a:rPr lang="en-US" sz="1200" dirty="0"/>
              <a:t>IPCC. 2014. </a:t>
            </a:r>
            <a:r>
              <a:rPr lang="en-GB" sz="1200" dirty="0"/>
              <a:t>“Summary for Policy Makers.”</a:t>
            </a:r>
            <a:r>
              <a:rPr lang="en-US" sz="1200" dirty="0"/>
              <a:t> In </a:t>
            </a:r>
            <a:r>
              <a:rPr lang="en-US" sz="1200" i="1" dirty="0"/>
              <a:t>Climate Change 2014: Mitigation of Climate Change;</a:t>
            </a:r>
            <a:r>
              <a:rPr lang="en-GB" sz="1200" i="1" dirty="0"/>
              <a:t> Working Group III Contribution to the Fifth Assessment Report of the IPCC</a:t>
            </a:r>
            <a:r>
              <a:rPr lang="en-GB" sz="1200" dirty="0"/>
              <a:t>, edited by O. Edenhafer, R Pichs-Madruga, Y. Sokona, et al. Cambridge University Press. </a:t>
            </a:r>
            <a:r>
              <a:rPr lang="en-US" sz="1200" dirty="0"/>
              <a:t>http://www.ipcc.ch/report/ar5/; http://mitigation2014.org/report/summary-for-policy-makers.</a:t>
            </a:r>
            <a:endParaRPr lang="en-GB" sz="1200" dirty="0"/>
          </a:p>
          <a:p>
            <a:pPr>
              <a:lnSpc>
                <a:spcPct val="150000"/>
              </a:lnSpc>
            </a:pPr>
            <a:r>
              <a:rPr lang="en-US" sz="1200" dirty="0"/>
              <a:t>Saatchi, S. S., N. L. Harris, S. Brown, M. Lefsky, E. T. A. Mitchard, W. Salas, B. R. Zutta, W. Buermann, S. L Lewis, S. Hagen, et al. 2011. “Benchmark Map of Forest Carbon Stocks in Tropical Regions across Three Continents.” </a:t>
            </a:r>
            <a:r>
              <a:rPr lang="en-US" sz="1200" i="1" dirty="0"/>
              <a:t>Proceedings of the National Academy Sciences</a:t>
            </a:r>
            <a:r>
              <a:rPr lang="en-US" sz="1200" dirty="0"/>
              <a:t> 108: 9899–9904.</a:t>
            </a:r>
            <a:endParaRPr lang="en-GB" sz="1200" dirty="0"/>
          </a:p>
          <a:p>
            <a:pPr>
              <a:lnSpc>
                <a:spcPct val="150000"/>
              </a:lnSpc>
            </a:pPr>
            <a:r>
              <a:rPr lang="en-US" sz="1200" dirty="0" err="1"/>
              <a:t>Streck</a:t>
            </a:r>
            <a:r>
              <a:rPr lang="en-US" sz="1200" dirty="0"/>
              <a:t>, C., 2015. The Paris Agreement, Summary. Climate Focus Briefing Note</a:t>
            </a:r>
            <a:br>
              <a:rPr lang="en-US" sz="1200" dirty="0"/>
            </a:br>
            <a:r>
              <a:rPr lang="en-US" sz="1200" u="sng" dirty="0">
                <a:hlinkClick r:id="rId4"/>
              </a:rPr>
              <a:t>http://www.climatefocus.com/sites/default/files/20151228%20COP%2021%20briefing%20FIN.pdf</a:t>
            </a:r>
            <a:r>
              <a:rPr lang="en-US" sz="1200" dirty="0"/>
              <a:t> </a:t>
            </a:r>
            <a:endParaRPr lang="en-GB" sz="1200" dirty="0"/>
          </a:p>
          <a:p>
            <a:pPr marL="0" indent="0">
              <a:buNone/>
            </a:pPr>
            <a:endParaRPr lang="es-ES" sz="1200" dirty="0"/>
          </a:p>
        </p:txBody>
      </p:sp>
    </p:spTree>
    <p:extLst>
      <p:ext uri="{BB962C8B-B14F-4D97-AF65-F5344CB8AC3E}">
        <p14:creationId xmlns:p14="http://schemas.microsoft.com/office/powerpoint/2010/main" val="3315176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463167"/>
            <a:ext cx="8521188" cy="4404807"/>
          </a:xfrm>
        </p:spPr>
        <p:txBody>
          <a:bodyPr/>
          <a:lstStyle/>
          <a:p>
            <a:pPr>
              <a:lnSpc>
                <a:spcPct val="150000"/>
              </a:lnSpc>
            </a:pPr>
            <a:r>
              <a:rPr lang="en-GB" sz="1200" dirty="0" err="1"/>
              <a:t>Thurner</a:t>
            </a:r>
            <a:r>
              <a:rPr lang="en-GB" sz="1200" dirty="0"/>
              <a:t> M. et al., 2014. Carbon stock and density of northern boreal and temperate forests. </a:t>
            </a:r>
            <a:r>
              <a:rPr lang="en-GB" sz="1200" i="1" dirty="0"/>
              <a:t>Global Ecology and Biogeography</a:t>
            </a:r>
            <a:r>
              <a:rPr lang="en-GB" sz="1200" dirty="0"/>
              <a:t>, 23, 297–310</a:t>
            </a:r>
          </a:p>
          <a:p>
            <a:pPr>
              <a:lnSpc>
                <a:spcPct val="150000"/>
              </a:lnSpc>
            </a:pPr>
            <a:r>
              <a:rPr lang="en-US" sz="1200" dirty="0" smtClean="0"/>
              <a:t>UNFCCC </a:t>
            </a:r>
            <a:r>
              <a:rPr lang="en-US" sz="1200" dirty="0"/>
              <a:t>COP (United Nations Framework Convention on Climate Change Conference of the Parties) Decisions. This module refers to and draws from various UNFCCC COP decisions. Specific decisions for this module are listed in the “Background Material” slides. All COP decisions can be found from the UNFCCC webpage “Search Decisions of the COP and CMP.” http://unfccc.int/documentation/decisions/items/3597.php#beg.</a:t>
            </a:r>
            <a:endParaRPr lang="en-GB" sz="1200" dirty="0"/>
          </a:p>
          <a:p>
            <a:pPr>
              <a:lnSpc>
                <a:spcPct val="150000"/>
              </a:lnSpc>
            </a:pPr>
            <a:r>
              <a:rPr lang="en-GB" sz="1200" dirty="0"/>
              <a:t>UN-REDD, 2013. National Forest Monitoring Systems: Measurement, Reporting and Verification (M &amp; MRV) in the context of REDD+ Activities.</a:t>
            </a:r>
            <a:r>
              <a:rPr lang="en-US" sz="1200" u="sng" dirty="0">
                <a:hlinkClick r:id="rId2"/>
              </a:rPr>
              <a:t> http://www.unredd.net/index.php?option=com_docman&amp;task=doc_download&amp;gid=10305&amp;Itemid=53</a:t>
            </a:r>
            <a:endParaRPr lang="en-GB" sz="1200" dirty="0"/>
          </a:p>
        </p:txBody>
      </p:sp>
    </p:spTree>
    <p:extLst>
      <p:ext uri="{BB962C8B-B14F-4D97-AF65-F5344CB8AC3E}">
        <p14:creationId xmlns:p14="http://schemas.microsoft.com/office/powerpoint/2010/main" val="1692579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91650"/>
          </a:xfrm>
        </p:spPr>
        <p:txBody>
          <a:bodyPr/>
          <a:lstStyle/>
          <a:p>
            <a:r>
              <a:rPr lang="es-ES_tradnl" dirty="0" smtClean="0"/>
              <a:t>Esquema de la conferencia</a:t>
            </a:r>
            <a:endParaRPr lang="es-ES_tradnl" dirty="0"/>
          </a:p>
        </p:txBody>
      </p:sp>
      <p:sp>
        <p:nvSpPr>
          <p:cNvPr id="3" name="Tijdelijke aanduiding voor tekst 2"/>
          <p:cNvSpPr>
            <a:spLocks noGrp="1"/>
          </p:cNvSpPr>
          <p:nvPr>
            <p:ph type="body" sz="quarter" idx="10"/>
          </p:nvPr>
        </p:nvSpPr>
        <p:spPr>
          <a:xfrm>
            <a:off x="421200" y="1473958"/>
            <a:ext cx="8176535" cy="3684896"/>
          </a:xfrm>
        </p:spPr>
        <p:txBody>
          <a:bodyPr/>
          <a:lstStyle/>
          <a:p>
            <a:pPr marL="457200" lvl="0" indent="-457200">
              <a:lnSpc>
                <a:spcPct val="100000"/>
              </a:lnSpc>
              <a:spcBef>
                <a:spcPts val="1500"/>
              </a:spcBef>
              <a:buSzPct val="100000"/>
              <a:buFont typeface="+mj-lt"/>
              <a:buAutoNum type="arabicPeriod"/>
            </a:pPr>
            <a:r>
              <a:rPr lang="es-AR" dirty="0" smtClean="0"/>
              <a:t>Introducción al proceso de REDD+ de la CMNUCC</a:t>
            </a:r>
          </a:p>
          <a:p>
            <a:pPr marL="457200" lvl="0" indent="-457200">
              <a:lnSpc>
                <a:spcPct val="100000"/>
              </a:lnSpc>
              <a:spcBef>
                <a:spcPts val="1500"/>
              </a:spcBef>
              <a:buSzPct val="100000"/>
              <a:buFont typeface="+mj-lt"/>
              <a:buAutoNum type="arabicPeriod"/>
            </a:pPr>
            <a:r>
              <a:rPr lang="es-AR" dirty="0" smtClean="0"/>
              <a:t>Contexto y requisitos de la CMNUCC para la medición de las actividades de REDD+ y la presentación de informes </a:t>
            </a:r>
          </a:p>
          <a:p>
            <a:pPr marL="457200" lvl="0" indent="-457200">
              <a:lnSpc>
                <a:spcPct val="100000"/>
              </a:lnSpc>
              <a:spcBef>
                <a:spcPts val="1500"/>
              </a:spcBef>
              <a:buSzPct val="100000"/>
              <a:buFont typeface="+mj-lt"/>
              <a:buAutoNum type="arabicPeriod"/>
            </a:pPr>
            <a:r>
              <a:rPr lang="es-AR" dirty="0" smtClean="0"/>
              <a:t>Directrices del IPCC para los inventarios nacionales de GEI y para los informes sobre tierras boscosas</a:t>
            </a:r>
          </a:p>
          <a:p>
            <a:pPr marL="1187450" lvl="1" indent="-457200">
              <a:lnSpc>
                <a:spcPct val="100000"/>
              </a:lnSpc>
              <a:spcBef>
                <a:spcPts val="1500"/>
              </a:spcBef>
              <a:buSzPct val="100000"/>
              <a:buFont typeface="+mj-lt"/>
              <a:buAutoNum type="alphaLcPeriod"/>
            </a:pPr>
            <a:r>
              <a:rPr lang="es-AR" dirty="0" smtClean="0"/>
              <a:t>Principios de presentación de la información</a:t>
            </a:r>
          </a:p>
          <a:p>
            <a:pPr marL="1187450" lvl="1" indent="-457200">
              <a:lnSpc>
                <a:spcPct val="100000"/>
              </a:lnSpc>
              <a:spcBef>
                <a:spcPts val="1500"/>
              </a:spcBef>
              <a:buSzPct val="100000"/>
              <a:buFont typeface="+mj-lt"/>
              <a:buAutoNum type="alphaLcPeriod"/>
            </a:pPr>
            <a:r>
              <a:rPr lang="es-AR" dirty="0" smtClean="0"/>
              <a:t>Estimación de las emisiones de carbono</a:t>
            </a:r>
          </a:p>
        </p:txBody>
      </p:sp>
    </p:spTree>
    <p:extLst>
      <p:ext uri="{BB962C8B-B14F-4D97-AF65-F5344CB8AC3E}">
        <p14:creationId xmlns:p14="http://schemas.microsoft.com/office/powerpoint/2010/main" val="2418185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91650"/>
          </a:xfrm>
        </p:spPr>
        <p:txBody>
          <a:bodyPr/>
          <a:lstStyle/>
          <a:p>
            <a:r>
              <a:rPr lang="x-none" dirty="0" smtClean="0"/>
              <a:t>Esquema de la conferencia</a:t>
            </a:r>
            <a:endParaRPr lang="x-none" dirty="0"/>
          </a:p>
        </p:txBody>
      </p:sp>
      <p:sp>
        <p:nvSpPr>
          <p:cNvPr id="4" name="Tijdelijke aanduiding voor tekst 2"/>
          <p:cNvSpPr txBox="1">
            <a:spLocks/>
          </p:cNvSpPr>
          <p:nvPr/>
        </p:nvSpPr>
        <p:spPr bwMode="auto">
          <a:xfrm>
            <a:off x="421199" y="1472400"/>
            <a:ext cx="8461543" cy="36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00000"/>
              </a:lnSpc>
              <a:spcBef>
                <a:spcPts val="1500"/>
              </a:spcBef>
              <a:buSzPct val="100000"/>
              <a:buFont typeface="+mj-lt"/>
              <a:buAutoNum type="arabicPeriod"/>
            </a:pPr>
            <a:r>
              <a:rPr lang="es-ES" b="1" dirty="0" smtClean="0"/>
              <a:t>Introducción al proceso de REDD+ de la CMNUCC</a:t>
            </a:r>
          </a:p>
          <a:p>
            <a:pPr marL="457200" indent="-457200">
              <a:lnSpc>
                <a:spcPct val="100000"/>
              </a:lnSpc>
              <a:spcBef>
                <a:spcPts val="1500"/>
              </a:spcBef>
              <a:buClr>
                <a:schemeClr val="tx1">
                  <a:lumMod val="20000"/>
                  <a:lumOff val="80000"/>
                </a:schemeClr>
              </a:buClr>
              <a:buSzPct val="100000"/>
              <a:buFont typeface="+mj-lt"/>
              <a:buAutoNum type="arabicPeriod"/>
            </a:pPr>
            <a:r>
              <a:rPr lang="es-ES" dirty="0" smtClean="0">
                <a:solidFill>
                  <a:schemeClr val="tx1">
                    <a:lumMod val="20000"/>
                    <a:lumOff val="80000"/>
                  </a:schemeClr>
                </a:solidFill>
              </a:rPr>
              <a:t>Contexto y requisitos de la CMNUCC para la medición </a:t>
            </a:r>
            <a:br>
              <a:rPr lang="es-ES" dirty="0" smtClean="0">
                <a:solidFill>
                  <a:schemeClr val="tx1">
                    <a:lumMod val="20000"/>
                    <a:lumOff val="80000"/>
                  </a:schemeClr>
                </a:solidFill>
              </a:rPr>
            </a:br>
            <a:r>
              <a:rPr lang="es-ES" dirty="0" smtClean="0">
                <a:solidFill>
                  <a:schemeClr val="tx1">
                    <a:lumMod val="20000"/>
                    <a:lumOff val="80000"/>
                  </a:schemeClr>
                </a:solidFill>
              </a:rPr>
              <a:t>de las actividades de REDD</a:t>
            </a:r>
            <a:r>
              <a:rPr lang="es-ES" dirty="0">
                <a:solidFill>
                  <a:schemeClr val="tx1">
                    <a:lumMod val="20000"/>
                    <a:lumOff val="80000"/>
                  </a:schemeClr>
                </a:solidFill>
              </a:rPr>
              <a:t>+ y la presentación de informes </a:t>
            </a:r>
            <a:endParaRPr lang="es-ES" dirty="0" smtClean="0">
              <a:solidFill>
                <a:schemeClr val="tx1">
                  <a:lumMod val="20000"/>
                  <a:lumOff val="80000"/>
                </a:schemeClr>
              </a:solidFill>
            </a:endParaRPr>
          </a:p>
          <a:p>
            <a:pPr marL="457200" indent="-457200">
              <a:lnSpc>
                <a:spcPct val="100000"/>
              </a:lnSpc>
              <a:spcBef>
                <a:spcPts val="1500"/>
              </a:spcBef>
              <a:buClr>
                <a:schemeClr val="tx1">
                  <a:lumMod val="20000"/>
                  <a:lumOff val="80000"/>
                </a:schemeClr>
              </a:buClr>
              <a:buSzPct val="100000"/>
              <a:buFont typeface="+mj-lt"/>
              <a:buAutoNum type="arabicPeriod"/>
            </a:pPr>
            <a:r>
              <a:rPr lang="es-ES" dirty="0" smtClean="0">
                <a:solidFill>
                  <a:schemeClr val="tx1">
                    <a:lumMod val="20000"/>
                    <a:lumOff val="80000"/>
                  </a:schemeClr>
                </a:solidFill>
              </a:rPr>
              <a:t>Directrices del IPCC para los inventarios nacionales </a:t>
            </a:r>
            <a:br>
              <a:rPr lang="es-ES" dirty="0" smtClean="0">
                <a:solidFill>
                  <a:schemeClr val="tx1">
                    <a:lumMod val="20000"/>
                    <a:lumOff val="80000"/>
                  </a:schemeClr>
                </a:solidFill>
              </a:rPr>
            </a:br>
            <a:r>
              <a:rPr lang="es-ES" dirty="0" smtClean="0">
                <a:solidFill>
                  <a:schemeClr val="tx1">
                    <a:lumMod val="20000"/>
                    <a:lumOff val="80000"/>
                  </a:schemeClr>
                </a:solidFill>
              </a:rPr>
              <a:t>de GEI y para los informes sobre tierras boscosas</a:t>
            </a:r>
          </a:p>
          <a:p>
            <a:pPr marL="1187450" lvl="1" indent="-457200">
              <a:lnSpc>
                <a:spcPct val="100000"/>
              </a:lnSpc>
              <a:spcBef>
                <a:spcPts val="1500"/>
              </a:spcBef>
              <a:buClr>
                <a:schemeClr val="tx1">
                  <a:lumMod val="20000"/>
                  <a:lumOff val="80000"/>
                </a:schemeClr>
              </a:buClr>
              <a:buSzPct val="100000"/>
              <a:buFont typeface="+mj-lt"/>
              <a:buAutoNum type="alphaLcPeriod"/>
            </a:pPr>
            <a:r>
              <a:rPr lang="es-ES" dirty="0" smtClean="0">
                <a:solidFill>
                  <a:schemeClr val="tx1">
                    <a:lumMod val="20000"/>
                    <a:lumOff val="80000"/>
                  </a:schemeClr>
                </a:solidFill>
              </a:rPr>
              <a:t>Principios de presentación de la información</a:t>
            </a:r>
          </a:p>
          <a:p>
            <a:pPr marL="1187450" lvl="1" indent="-457200">
              <a:lnSpc>
                <a:spcPct val="100000"/>
              </a:lnSpc>
              <a:spcBef>
                <a:spcPts val="1500"/>
              </a:spcBef>
              <a:buClr>
                <a:schemeClr val="tx1">
                  <a:lumMod val="20000"/>
                  <a:lumOff val="80000"/>
                </a:schemeClr>
              </a:buClr>
              <a:buSzPct val="100000"/>
              <a:buFont typeface="+mj-lt"/>
              <a:buAutoNum type="alphaLcPeriod"/>
            </a:pPr>
            <a:r>
              <a:rPr lang="es-ES" dirty="0" smtClean="0">
                <a:solidFill>
                  <a:schemeClr val="tx1">
                    <a:lumMod val="20000"/>
                    <a:lumOff val="80000"/>
                  </a:schemeClr>
                </a:solidFill>
              </a:rPr>
              <a:t>Estimación de las emisiones de carbono</a:t>
            </a:r>
          </a:p>
        </p:txBody>
      </p:sp>
    </p:spTree>
    <p:extLst>
      <p:ext uri="{BB962C8B-B14F-4D97-AF65-F5344CB8AC3E}">
        <p14:creationId xmlns:p14="http://schemas.microsoft.com/office/powerpoint/2010/main" val="316256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dirty="0" smtClean="0"/>
              <a:t>Bosques tropicales y cambio climático</a:t>
            </a:r>
            <a:endParaRPr lang="es-ES" dirty="0"/>
          </a:p>
        </p:txBody>
      </p:sp>
      <p:sp>
        <p:nvSpPr>
          <p:cNvPr id="3" name="Tijdelijke aanduiding voor tekst 2"/>
          <p:cNvSpPr>
            <a:spLocks noGrp="1"/>
          </p:cNvSpPr>
          <p:nvPr>
            <p:ph type="body" sz="quarter" idx="10"/>
          </p:nvPr>
        </p:nvSpPr>
        <p:spPr>
          <a:xfrm>
            <a:off x="421200" y="1413164"/>
            <a:ext cx="7779825" cy="4301151"/>
          </a:xfrm>
        </p:spPr>
        <p:txBody>
          <a:bodyPr/>
          <a:lstStyle/>
          <a:p>
            <a:r>
              <a:rPr lang="es-PA" sz="2000" dirty="0" smtClean="0">
                <a:solidFill>
                  <a:schemeClr val="tx1"/>
                </a:solidFill>
              </a:rPr>
              <a:t>Los bosques tropicales almacenan cantidades significativas de carbono en la biomasa aérea y subterránea, la madera muerta, la hojarasca y el suelo.</a:t>
            </a:r>
          </a:p>
          <a:p>
            <a:r>
              <a:rPr lang="es-PA" sz="2000" dirty="0" smtClean="0">
                <a:solidFill>
                  <a:schemeClr val="tx1"/>
                </a:solidFill>
              </a:rPr>
              <a:t>La deforestación influye en las emisiones mundiales de GEI al liberar dióxido de carbono (CO</a:t>
            </a:r>
            <a:r>
              <a:rPr lang="es-PA" sz="2000" baseline="-25000" dirty="0" smtClean="0">
                <a:solidFill>
                  <a:schemeClr val="tx1"/>
                </a:solidFill>
              </a:rPr>
              <a:t>2</a:t>
            </a:r>
            <a:r>
              <a:rPr lang="es-PA" sz="2000" dirty="0" smtClean="0">
                <a:solidFill>
                  <a:schemeClr val="tx1"/>
                </a:solidFill>
              </a:rPr>
              <a:t>) a la atmósfera. </a:t>
            </a:r>
          </a:p>
          <a:p>
            <a:r>
              <a:rPr lang="es-PA" sz="2000" dirty="0" smtClean="0">
                <a:solidFill>
                  <a:schemeClr val="tx1"/>
                </a:solidFill>
              </a:rPr>
              <a:t>Una cantidad significativa de las emisiones proviene de la deforestación: vea la diapositiva siguiente.</a:t>
            </a:r>
          </a:p>
          <a:p>
            <a:pPr>
              <a:buNone/>
            </a:pPr>
            <a:endParaRPr lang="es-PA"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65366"/>
          </a:xfrm>
        </p:spPr>
        <p:txBody>
          <a:bodyPr/>
          <a:lstStyle/>
          <a:p>
            <a:pPr>
              <a:lnSpc>
                <a:spcPct val="100000"/>
              </a:lnSpc>
            </a:pPr>
            <a:r>
              <a:rPr lang="" sz="2800" dirty="0" smtClean="0"/>
              <a:t>Emisiones de gases de efecto invernadero </a:t>
            </a:r>
            <a:br>
              <a:rPr lang="" sz="2800" dirty="0" smtClean="0"/>
            </a:br>
            <a:r>
              <a:rPr lang="" sz="2800" dirty="0" smtClean="0"/>
              <a:t>por sectores económicos en 2010</a:t>
            </a:r>
            <a:endParaRPr lang="" sz="2800" dirty="0"/>
          </a:p>
        </p:txBody>
      </p:sp>
      <p:pic>
        <p:nvPicPr>
          <p:cNvPr id="4" name="Picture 3"/>
          <p:cNvPicPr>
            <a:picLocks noChangeAspect="1"/>
          </p:cNvPicPr>
          <p:nvPr/>
        </p:nvPicPr>
        <p:blipFill rotWithShape="1">
          <a:blip r:embed="rId3"/>
          <a:srcRect l="59056" t="39659" r="25262" b="23106"/>
          <a:stretch/>
        </p:blipFill>
        <p:spPr bwMode="auto">
          <a:xfrm>
            <a:off x="2191975" y="1537612"/>
            <a:ext cx="4718338" cy="4091217"/>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125654" y="5258142"/>
            <a:ext cx="1761172" cy="323165"/>
          </a:xfrm>
          <a:prstGeom prst="rect">
            <a:avLst/>
          </a:prstGeom>
          <a:noFill/>
        </p:spPr>
        <p:txBody>
          <a:bodyPr wrap="square" rtlCol="0">
            <a:spAutoFit/>
          </a:bodyPr>
          <a:lstStyle/>
          <a:p>
            <a:pPr>
              <a:lnSpc>
                <a:spcPts val="1800"/>
              </a:lnSpc>
            </a:pPr>
            <a:r>
              <a:rPr lang="en-GB" sz="1200" dirty="0" smtClean="0">
                <a:solidFill>
                  <a:schemeClr val="accent6"/>
                </a:solidFill>
                <a:latin typeface="Verdana" pitchFamily="34" charset="0"/>
              </a:rPr>
              <a:t>Fuente: IPCC, 2014.</a:t>
            </a:r>
          </a:p>
        </p:txBody>
      </p:sp>
      <p:sp>
        <p:nvSpPr>
          <p:cNvPr id="8" name="Rounded Rectangle 7"/>
          <p:cNvSpPr/>
          <p:nvPr/>
        </p:nvSpPr>
        <p:spPr>
          <a:xfrm>
            <a:off x="102625" y="1974863"/>
            <a:ext cx="1304924" cy="438150"/>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Rounded Rectangle 8"/>
          <p:cNvSpPr/>
          <p:nvPr/>
        </p:nvSpPr>
        <p:spPr>
          <a:xfrm>
            <a:off x="7053189" y="4698614"/>
            <a:ext cx="1486304" cy="438150"/>
          </a:xfrm>
          <a:prstGeom prst="roundRect">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TextBox 9"/>
          <p:cNvSpPr txBox="1"/>
          <p:nvPr/>
        </p:nvSpPr>
        <p:spPr>
          <a:xfrm>
            <a:off x="114301" y="1210248"/>
            <a:ext cx="1714500" cy="784830"/>
          </a:xfrm>
          <a:prstGeom prst="rect">
            <a:avLst/>
          </a:prstGeom>
          <a:noFill/>
        </p:spPr>
        <p:txBody>
          <a:bodyPr wrap="square" rtlCol="0">
            <a:spAutoFit/>
          </a:bodyPr>
          <a:lstStyle/>
          <a:p>
            <a:pPr>
              <a:lnSpc>
                <a:spcPts val="1800"/>
              </a:lnSpc>
            </a:pPr>
            <a:r>
              <a:rPr lang="" sz="1400" dirty="0" smtClean="0">
                <a:latin typeface="Verdana" pitchFamily="34" charset="0"/>
              </a:rPr>
              <a:t>Electricidad </a:t>
            </a:r>
            <a:br>
              <a:rPr lang="" sz="1400" dirty="0" smtClean="0">
                <a:latin typeface="Verdana" pitchFamily="34" charset="0"/>
              </a:rPr>
            </a:br>
            <a:r>
              <a:rPr lang="" sz="1400" dirty="0" smtClean="0">
                <a:latin typeface="Verdana" pitchFamily="34" charset="0"/>
              </a:rPr>
              <a:t>y producción </a:t>
            </a:r>
            <a:br>
              <a:rPr lang="" sz="1400" dirty="0" smtClean="0">
                <a:latin typeface="Verdana" pitchFamily="34" charset="0"/>
              </a:rPr>
            </a:br>
            <a:r>
              <a:rPr lang="" sz="1400" dirty="0" smtClean="0">
                <a:latin typeface="Verdana" pitchFamily="34" charset="0"/>
              </a:rPr>
              <a:t>de calor 25%</a:t>
            </a:r>
          </a:p>
        </p:txBody>
      </p:sp>
      <p:sp>
        <p:nvSpPr>
          <p:cNvPr id="11" name="TextBox 10"/>
          <p:cNvSpPr txBox="1"/>
          <p:nvPr/>
        </p:nvSpPr>
        <p:spPr>
          <a:xfrm>
            <a:off x="140856" y="2070798"/>
            <a:ext cx="1266693" cy="302712"/>
          </a:xfrm>
          <a:prstGeom prst="rect">
            <a:avLst/>
          </a:prstGeom>
          <a:noFill/>
        </p:spPr>
        <p:txBody>
          <a:bodyPr wrap="none" rtlCol="0">
            <a:spAutoFit/>
          </a:bodyPr>
          <a:lstStyle/>
          <a:p>
            <a:pPr>
              <a:lnSpc>
                <a:spcPts val="1800"/>
              </a:lnSpc>
            </a:pPr>
            <a:r>
              <a:rPr lang="en-GB" sz="1400" dirty="0" smtClean="0">
                <a:latin typeface="Verdana" pitchFamily="34" charset="0"/>
              </a:rPr>
              <a:t>AFOLU 24%</a:t>
            </a:r>
          </a:p>
        </p:txBody>
      </p:sp>
      <p:sp>
        <p:nvSpPr>
          <p:cNvPr id="12" name="TextBox 11"/>
          <p:cNvSpPr txBox="1"/>
          <p:nvPr/>
        </p:nvSpPr>
        <p:spPr>
          <a:xfrm>
            <a:off x="131331" y="2556573"/>
            <a:ext cx="1552028" cy="302712"/>
          </a:xfrm>
          <a:prstGeom prst="rect">
            <a:avLst/>
          </a:prstGeom>
          <a:noFill/>
        </p:spPr>
        <p:txBody>
          <a:bodyPr wrap="none" rtlCol="0">
            <a:spAutoFit/>
          </a:bodyPr>
          <a:lstStyle/>
          <a:p>
            <a:pPr>
              <a:lnSpc>
                <a:spcPts val="1800"/>
              </a:lnSpc>
            </a:pPr>
            <a:r>
              <a:rPr lang="en-GB" sz="1400" dirty="0" smtClean="0">
                <a:latin typeface="Verdana" pitchFamily="34" charset="0"/>
              </a:rPr>
              <a:t>Edificios 6,4%</a:t>
            </a:r>
          </a:p>
        </p:txBody>
      </p:sp>
      <p:sp>
        <p:nvSpPr>
          <p:cNvPr id="13" name="TextBox 12"/>
          <p:cNvSpPr txBox="1"/>
          <p:nvPr/>
        </p:nvSpPr>
        <p:spPr>
          <a:xfrm>
            <a:off x="140856" y="3308039"/>
            <a:ext cx="1518557" cy="302712"/>
          </a:xfrm>
          <a:prstGeom prst="rect">
            <a:avLst/>
          </a:prstGeom>
          <a:noFill/>
        </p:spPr>
        <p:txBody>
          <a:bodyPr wrap="none" rtlCol="0">
            <a:spAutoFit/>
          </a:bodyPr>
          <a:lstStyle/>
          <a:p>
            <a:pPr>
              <a:lnSpc>
                <a:spcPts val="1800"/>
              </a:lnSpc>
            </a:pPr>
            <a:r>
              <a:rPr lang="en-GB" sz="1400" dirty="0" smtClean="0">
                <a:latin typeface="Verdana" pitchFamily="34" charset="0"/>
              </a:rPr>
              <a:t>Transporte 14%</a:t>
            </a:r>
          </a:p>
        </p:txBody>
      </p:sp>
      <p:sp>
        <p:nvSpPr>
          <p:cNvPr id="14" name="TextBox 13"/>
          <p:cNvSpPr txBox="1"/>
          <p:nvPr/>
        </p:nvSpPr>
        <p:spPr>
          <a:xfrm>
            <a:off x="145752" y="3898589"/>
            <a:ext cx="1430200" cy="302712"/>
          </a:xfrm>
          <a:prstGeom prst="rect">
            <a:avLst/>
          </a:prstGeom>
          <a:noFill/>
        </p:spPr>
        <p:txBody>
          <a:bodyPr wrap="none" rtlCol="0">
            <a:spAutoFit/>
          </a:bodyPr>
          <a:lstStyle/>
          <a:p>
            <a:pPr>
              <a:lnSpc>
                <a:spcPts val="1800"/>
              </a:lnSpc>
            </a:pPr>
            <a:r>
              <a:rPr lang="en-GB" sz="1400" dirty="0" smtClean="0">
                <a:latin typeface="Verdana" pitchFamily="34" charset="0"/>
              </a:rPr>
              <a:t>Industria 21%</a:t>
            </a:r>
          </a:p>
        </p:txBody>
      </p:sp>
      <p:sp>
        <p:nvSpPr>
          <p:cNvPr id="15" name="TextBox 14"/>
          <p:cNvSpPr txBox="1"/>
          <p:nvPr/>
        </p:nvSpPr>
        <p:spPr>
          <a:xfrm>
            <a:off x="143488" y="4556082"/>
            <a:ext cx="1930337" cy="323165"/>
          </a:xfrm>
          <a:prstGeom prst="rect">
            <a:avLst/>
          </a:prstGeom>
          <a:noFill/>
        </p:spPr>
        <p:txBody>
          <a:bodyPr wrap="none" rtlCol="0">
            <a:spAutoFit/>
          </a:bodyPr>
          <a:lstStyle/>
          <a:p>
            <a:pPr>
              <a:lnSpc>
                <a:spcPts val="1800"/>
              </a:lnSpc>
            </a:pPr>
            <a:r>
              <a:rPr lang="en-GB" sz="1400" dirty="0" smtClean="0">
                <a:latin typeface="Verdana" pitchFamily="34" charset="0"/>
              </a:rPr>
              <a:t>Otra energía 9,6%</a:t>
            </a:r>
          </a:p>
        </p:txBody>
      </p:sp>
      <p:sp>
        <p:nvSpPr>
          <p:cNvPr id="16" name="TextBox 15"/>
          <p:cNvSpPr txBox="1"/>
          <p:nvPr/>
        </p:nvSpPr>
        <p:spPr>
          <a:xfrm>
            <a:off x="7044889" y="1663239"/>
            <a:ext cx="1364476" cy="302712"/>
          </a:xfrm>
          <a:prstGeom prst="rect">
            <a:avLst/>
          </a:prstGeom>
          <a:noFill/>
        </p:spPr>
        <p:txBody>
          <a:bodyPr wrap="none" rtlCol="0">
            <a:spAutoFit/>
          </a:bodyPr>
          <a:lstStyle/>
          <a:p>
            <a:pPr>
              <a:lnSpc>
                <a:spcPts val="1800"/>
              </a:lnSpc>
            </a:pPr>
            <a:r>
              <a:rPr lang="en-GB" sz="1400" dirty="0" smtClean="0">
                <a:latin typeface="Verdana" pitchFamily="34" charset="0"/>
              </a:rPr>
              <a:t>Energía 1,4%</a:t>
            </a:r>
          </a:p>
        </p:txBody>
      </p:sp>
      <p:sp>
        <p:nvSpPr>
          <p:cNvPr id="17" name="TextBox 16"/>
          <p:cNvSpPr txBox="1"/>
          <p:nvPr/>
        </p:nvSpPr>
        <p:spPr>
          <a:xfrm>
            <a:off x="7044889" y="2413013"/>
            <a:ext cx="1430200" cy="302712"/>
          </a:xfrm>
          <a:prstGeom prst="rect">
            <a:avLst/>
          </a:prstGeom>
          <a:noFill/>
        </p:spPr>
        <p:txBody>
          <a:bodyPr wrap="none" rtlCol="0">
            <a:spAutoFit/>
          </a:bodyPr>
          <a:lstStyle/>
          <a:p>
            <a:pPr>
              <a:lnSpc>
                <a:spcPts val="1800"/>
              </a:lnSpc>
            </a:pPr>
            <a:r>
              <a:rPr lang="en-GB" sz="1400" dirty="0" smtClean="0">
                <a:latin typeface="Verdana" pitchFamily="34" charset="0"/>
              </a:rPr>
              <a:t>Industria 11%</a:t>
            </a:r>
          </a:p>
        </p:txBody>
      </p:sp>
      <p:sp>
        <p:nvSpPr>
          <p:cNvPr id="18" name="TextBox 17"/>
          <p:cNvSpPr txBox="1"/>
          <p:nvPr/>
        </p:nvSpPr>
        <p:spPr>
          <a:xfrm>
            <a:off x="7035364" y="3157783"/>
            <a:ext cx="1584280" cy="302712"/>
          </a:xfrm>
          <a:prstGeom prst="rect">
            <a:avLst/>
          </a:prstGeom>
          <a:noFill/>
        </p:spPr>
        <p:txBody>
          <a:bodyPr wrap="none" rtlCol="0">
            <a:spAutoFit/>
          </a:bodyPr>
          <a:lstStyle/>
          <a:p>
            <a:pPr>
              <a:lnSpc>
                <a:spcPts val="1800"/>
              </a:lnSpc>
            </a:pPr>
            <a:r>
              <a:rPr lang="en-GB" sz="1400" dirty="0" smtClean="0">
                <a:latin typeface="Verdana" pitchFamily="34" charset="0"/>
              </a:rPr>
              <a:t>Transporte 0,3%</a:t>
            </a:r>
          </a:p>
        </p:txBody>
      </p:sp>
      <p:sp>
        <p:nvSpPr>
          <p:cNvPr id="19" name="TextBox 18"/>
          <p:cNvSpPr txBox="1"/>
          <p:nvPr/>
        </p:nvSpPr>
        <p:spPr>
          <a:xfrm>
            <a:off x="7034139" y="3930860"/>
            <a:ext cx="1486304" cy="302712"/>
          </a:xfrm>
          <a:prstGeom prst="rect">
            <a:avLst/>
          </a:prstGeom>
          <a:noFill/>
        </p:spPr>
        <p:txBody>
          <a:bodyPr wrap="none" rtlCol="0">
            <a:spAutoFit/>
          </a:bodyPr>
          <a:lstStyle/>
          <a:p>
            <a:pPr>
              <a:lnSpc>
                <a:spcPts val="1800"/>
              </a:lnSpc>
            </a:pPr>
            <a:r>
              <a:rPr lang="en-GB" sz="1400" dirty="0" smtClean="0">
                <a:latin typeface="Verdana" pitchFamily="34" charset="0"/>
              </a:rPr>
              <a:t>Edificios 12%</a:t>
            </a:r>
          </a:p>
        </p:txBody>
      </p:sp>
      <p:sp>
        <p:nvSpPr>
          <p:cNvPr id="20" name="TextBox 19"/>
          <p:cNvSpPr txBox="1"/>
          <p:nvPr/>
        </p:nvSpPr>
        <p:spPr>
          <a:xfrm>
            <a:off x="7084352" y="4763544"/>
            <a:ext cx="1446230" cy="302712"/>
          </a:xfrm>
          <a:prstGeom prst="rect">
            <a:avLst/>
          </a:prstGeom>
          <a:noFill/>
        </p:spPr>
        <p:txBody>
          <a:bodyPr wrap="none" rtlCol="0">
            <a:spAutoFit/>
          </a:bodyPr>
          <a:lstStyle/>
          <a:p>
            <a:pPr>
              <a:lnSpc>
                <a:spcPts val="1800"/>
              </a:lnSpc>
            </a:pPr>
            <a:r>
              <a:rPr lang="en-GB" sz="1400" dirty="0" smtClean="0">
                <a:latin typeface="Verdana" pitchFamily="34" charset="0"/>
              </a:rPr>
              <a:t>AFOLU 0,87%</a:t>
            </a:r>
          </a:p>
        </p:txBody>
      </p:sp>
      <p:sp>
        <p:nvSpPr>
          <p:cNvPr id="3" name="TextBox 2"/>
          <p:cNvSpPr txBox="1"/>
          <p:nvPr/>
        </p:nvSpPr>
        <p:spPr>
          <a:xfrm>
            <a:off x="380015" y="5664535"/>
            <a:ext cx="5397631" cy="323165"/>
          </a:xfrm>
          <a:prstGeom prst="rect">
            <a:avLst/>
          </a:prstGeom>
          <a:noFill/>
        </p:spPr>
        <p:txBody>
          <a:bodyPr wrap="none" rtlCol="0">
            <a:spAutoFit/>
          </a:bodyPr>
          <a:lstStyle/>
          <a:p>
            <a:pPr marL="285750" indent="-285750">
              <a:lnSpc>
                <a:spcPts val="1800"/>
              </a:lnSpc>
              <a:buFont typeface="Wingdings" panose="05000000000000000000" pitchFamily="2" charset="2"/>
              <a:buChar char="Ø"/>
            </a:pPr>
            <a:r>
              <a:rPr lang="en-GB" sz="1600" dirty="0" smtClean="0">
                <a:latin typeface="Verdana" pitchFamily="34" charset="0"/>
              </a:rPr>
              <a:t>AFOLU: agricultura, silvicultura y otros usos de la tierra</a:t>
            </a:r>
          </a:p>
        </p:txBody>
      </p:sp>
    </p:spTree>
    <p:extLst>
      <p:ext uri="{BB962C8B-B14F-4D97-AF65-F5344CB8AC3E}">
        <p14:creationId xmlns:p14="http://schemas.microsoft.com/office/powerpoint/2010/main" val="303245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493200" y="230400"/>
            <a:ext cx="7969832" cy="840125"/>
          </a:xfrm>
        </p:spPr>
        <p:txBody>
          <a:bodyPr/>
          <a:lstStyle/>
          <a:p>
            <a:r>
              <a:rPr lang="en-GB" sz="2800" b="0" dirty="0" smtClean="0"/>
              <a:t>Distribución de la biomasa forestal aérea</a:t>
            </a:r>
          </a:p>
        </p:txBody>
      </p:sp>
      <p:pic>
        <p:nvPicPr>
          <p:cNvPr id="43010" name="Picture 2" descr="D:\mh\My Documents\ppt\oxford\AGB_World_Forests_v3.jpg"/>
          <p:cNvPicPr>
            <a:picLocks noChangeAspect="1" noChangeArrowheads="1"/>
          </p:cNvPicPr>
          <p:nvPr/>
        </p:nvPicPr>
        <p:blipFill>
          <a:blip r:embed="rId3" cstate="print">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238126" y="1598220"/>
            <a:ext cx="8677143" cy="3905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49673" y="5291910"/>
            <a:ext cx="3148252" cy="764376"/>
          </a:xfrm>
          <a:prstGeom prst="rect">
            <a:avLst/>
          </a:prstGeom>
          <a:noFill/>
        </p:spPr>
        <p:txBody>
          <a:bodyPr wrap="square" rtlCol="0">
            <a:spAutoFit/>
          </a:bodyPr>
          <a:lstStyle/>
          <a:p>
            <a:pPr>
              <a:lnSpc>
                <a:spcPts val="1800"/>
              </a:lnSpc>
            </a:pPr>
            <a:r>
              <a:rPr lang="es-CL" sz="1400" dirty="0" smtClean="0">
                <a:solidFill>
                  <a:schemeClr val="accent6"/>
                </a:solidFill>
                <a:latin typeface="Verdana" pitchFamily="34" charset="0"/>
              </a:rPr>
              <a:t>Fuente: </a:t>
            </a:r>
            <a:r>
              <a:rPr lang="fr-FR" sz="1400" dirty="0">
                <a:solidFill>
                  <a:schemeClr val="accent6"/>
                </a:solidFill>
                <a:latin typeface="Verdana" pitchFamily="34" charset="0"/>
              </a:rPr>
              <a:t>Avitabile et al. 2016; </a:t>
            </a:r>
            <a:r>
              <a:rPr lang="fr-FR" sz="1400" dirty="0" err="1">
                <a:solidFill>
                  <a:schemeClr val="accent6"/>
                </a:solidFill>
                <a:latin typeface="Verdana" pitchFamily="34" charset="0"/>
              </a:rPr>
              <a:t>Santoro</a:t>
            </a:r>
            <a:r>
              <a:rPr lang="fr-FR" sz="1400" dirty="0">
                <a:solidFill>
                  <a:schemeClr val="accent6"/>
                </a:solidFill>
                <a:latin typeface="Verdana" pitchFamily="34" charset="0"/>
              </a:rPr>
              <a:t> et al. 2015</a:t>
            </a:r>
            <a:br>
              <a:rPr lang="fr-FR" sz="1400" dirty="0">
                <a:solidFill>
                  <a:schemeClr val="accent6"/>
                </a:solidFill>
                <a:latin typeface="Verdana" pitchFamily="34" charset="0"/>
              </a:rPr>
            </a:br>
            <a:r>
              <a:rPr lang="fr-FR" sz="1400" dirty="0">
                <a:solidFill>
                  <a:schemeClr val="accent6"/>
                </a:solidFill>
                <a:latin typeface="Verdana" pitchFamily="34" charset="0"/>
              </a:rPr>
              <a:t>http://lucid.wur.nl/</a:t>
            </a:r>
          </a:p>
        </p:txBody>
      </p:sp>
    </p:spTree>
    <p:extLst>
      <p:ext uri="{BB962C8B-B14F-4D97-AF65-F5344CB8AC3E}">
        <p14:creationId xmlns:p14="http://schemas.microsoft.com/office/powerpoint/2010/main" val="1173098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22472</TotalTime>
  <Words>7819</Words>
  <Application>Microsoft Office PowerPoint</Application>
  <PresentationFormat>On-screen Show (4:3)</PresentationFormat>
  <Paragraphs>582</Paragraphs>
  <Slides>46</Slides>
  <Notes>43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Wageningen UR</vt:lpstr>
      <vt:lpstr>Equation</vt:lpstr>
      <vt:lpstr>Visio</vt:lpstr>
      <vt:lpstr>Módulo 1.1: Contexto y requisitos de la CMNUCC e introducción a las directrices del IPCC</vt:lpstr>
      <vt:lpstr>Material de referencia</vt:lpstr>
      <vt:lpstr>Material de referencia</vt:lpstr>
      <vt:lpstr>Material de referencia</vt:lpstr>
      <vt:lpstr>Esquema de la conferencia</vt:lpstr>
      <vt:lpstr>Esquema de la conferencia</vt:lpstr>
      <vt:lpstr>Bosques tropicales y cambio climático</vt:lpstr>
      <vt:lpstr>Emisiones de gases de efecto invernadero  por sectores económicos en 2010</vt:lpstr>
      <vt:lpstr>Distribución de la biomasa forestal aérea</vt:lpstr>
      <vt:lpstr>Patrones de cambio de los bosques,  2000-2005</vt:lpstr>
      <vt:lpstr>REDD+ en el marco de la mitigación del cambio climático</vt:lpstr>
      <vt:lpstr>Desarrollo de la política de REDD+ Conferencias de las Partes (CP)</vt:lpstr>
      <vt:lpstr>Esquema de la conferencia</vt:lpstr>
      <vt:lpstr>CMNUCC COP 21: Acuerdo de París (1 / CP.21) (1/3)</vt:lpstr>
      <vt:lpstr>CMNUCC COP 21: Acuerdo de París (2/3)</vt:lpstr>
      <vt:lpstr>CMNUCC COP 21: Acuerdo de París (3/3)</vt:lpstr>
      <vt:lpstr>Mecanismo de REDD+ de la CMNUCC</vt:lpstr>
      <vt:lpstr>Orientaciones surgidas de las negociaciones climáticas de la ONU sobre la MNV de las actividades de REDD+</vt:lpstr>
      <vt:lpstr>Enfoque de REDD+ por etapas</vt:lpstr>
      <vt:lpstr>Modalidades para desarrollar sistemas nacionales de vigilancia forestal (11/CP.19)</vt:lpstr>
      <vt:lpstr>Conceptos sobre la MNV de las actividades  de REDD+ y sobre los sistemas nacionales  de vigilancia forestal</vt:lpstr>
      <vt:lpstr>Modalidades para abordar los factores impulsores (15/CP.19) y las salvaguardias (12/CP.19)</vt:lpstr>
      <vt:lpstr>Modalidades relativas a los niveles de referencia de las emisiones forestales (NREF) y los niveles de referencia forestal (NRF)  (12/II CP.17 y Anexo) </vt:lpstr>
      <vt:lpstr>Modalidades para la medición, notificación  y verificación (14/CP.19)</vt:lpstr>
      <vt:lpstr>Esquema de la conferencia</vt:lpstr>
      <vt:lpstr>Presentación de informes  sobre las emisiones/reducciones de GEI</vt:lpstr>
      <vt:lpstr>Orientaciones y directrices del IPCC sobre buenas prácticas</vt:lpstr>
      <vt:lpstr>Principios de buenas prácticas del IPCC</vt:lpstr>
      <vt:lpstr>Definiciones de bosque</vt:lpstr>
      <vt:lpstr>Esquema de la conferencia</vt:lpstr>
      <vt:lpstr>Estimación de las emisiones de carbono</vt:lpstr>
      <vt:lpstr>Estimación de las emisiones de carbono</vt:lpstr>
      <vt:lpstr>Orientaciones del IPCC sobre la evaluación de los datos de actividad</vt:lpstr>
      <vt:lpstr>Definición y medición de la biomasa vegetal </vt:lpstr>
      <vt:lpstr>Orientación del IPCC sobre los factores  de emisión</vt:lpstr>
      <vt:lpstr>Orientación del IPCC sobre los factores de emisión</vt:lpstr>
      <vt:lpstr>Métodos para estimar las emisiones de C </vt:lpstr>
      <vt:lpstr>Depósitos y flujos de C en los bosques (Fuente: IPCC [2003], OBP)</vt:lpstr>
      <vt:lpstr>Estimación de las emisiones de C causadas  por la deforestación y la degradación de los bosques a partir de la matriz de perturbaciones</vt:lpstr>
      <vt:lpstr>En resumen </vt:lpstr>
      <vt:lpstr>Ejemplos de países y ejercicios</vt:lpstr>
      <vt:lpstr>Módulos recomendados como seguimiento</vt:lpstr>
      <vt:lpstr>Bibliografía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Carter, Sarah</cp:lastModifiedBy>
  <cp:revision>1422</cp:revision>
  <dcterms:created xsi:type="dcterms:W3CDTF">2011-09-29T08:30:03Z</dcterms:created>
  <dcterms:modified xsi:type="dcterms:W3CDTF">2017-02-16T13:55:03Z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