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0"/>
  </p:notesMasterIdLst>
  <p:handoutMasterIdLst>
    <p:handoutMasterId r:id="rId11"/>
  </p:handoutMasterIdLst>
  <p:sldIdLst>
    <p:sldId id="280" r:id="rId2"/>
    <p:sldId id="379" r:id="rId3"/>
    <p:sldId id="406" r:id="rId4"/>
    <p:sldId id="405" r:id="rId5"/>
    <p:sldId id="364" r:id="rId6"/>
    <p:sldId id="391" r:id="rId7"/>
    <p:sldId id="408" r:id="rId8"/>
    <p:sldId id="407" r:id="rId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3F9C35"/>
    <a:srgbClr val="34B233"/>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8" autoAdjust="0"/>
    <p:restoredTop sz="84020" autoAdjust="0"/>
  </p:normalViewPr>
  <p:slideViewPr>
    <p:cSldViewPr snapToGrid="0" showGuides="1">
      <p:cViewPr varScale="1">
        <p:scale>
          <a:sx n="108" d="100"/>
          <a:sy n="108" d="100"/>
        </p:scale>
        <p:origin x="-1620" y="-84"/>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12-5-2015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nl-NL"/>
          </a:p>
        </p:txBody>
      </p:sp>
    </p:spTree>
    <p:extLst>
      <p:ext uri="{BB962C8B-B14F-4D97-AF65-F5344CB8AC3E}">
        <p14:creationId xmlns:p14="http://schemas.microsoft.com/office/powerpoint/2010/main" val="1224536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12/05/2015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n-GB"/>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ofcgold.wur.n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ofcgold.wur.nl/redd/"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fcmcglobal.org/mrvmanual.html" TargetMode="External"/><Relationship Id="rId4" Type="http://schemas.openxmlformats.org/officeDocument/2006/relationships/hyperlink" Target="http://www.gfoi.org/methods-guidance-document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solidFill>
                  <a:schemeClr val="bg2"/>
                </a:solidFill>
                <a:latin typeface="Verdana" pitchFamily="34" charset="0"/>
              </a:rPr>
              <a:t>The sourcebook is the outcome of an ad-hoc REDD+ working group of </a:t>
            </a:r>
            <a:r>
              <a:rPr lang="en-US" sz="1200" b="1" dirty="0" smtClean="0">
                <a:solidFill>
                  <a:schemeClr val="bg2"/>
                </a:solidFill>
                <a:latin typeface="Verdana" pitchFamily="34" charset="0"/>
              </a:rPr>
              <a:t>Global Observation of Forest and Land Cover Dynamics </a:t>
            </a:r>
            <a:r>
              <a:rPr lang="en-US" sz="1200" dirty="0" smtClean="0">
                <a:solidFill>
                  <a:schemeClr val="bg2"/>
                </a:solidFill>
                <a:latin typeface="Verdana" pitchFamily="34" charset="0"/>
              </a:rPr>
              <a:t>(GOFC-GOLD), a technical panel of the Global Terrestrial Observing System (GTOS) </a:t>
            </a:r>
            <a:r>
              <a:rPr lang="en-US" sz="1200" dirty="0" smtClean="0">
                <a:solidFill>
                  <a:schemeClr val="bg2"/>
                </a:solidFill>
                <a:latin typeface="Verdana" pitchFamily="34" charset="0"/>
                <a:hlinkClick r:id="rId3"/>
              </a:rPr>
              <a:t>http://www.gofcgold.wur.nl/</a:t>
            </a:r>
            <a:endParaRPr lang="en-US" sz="1200" dirty="0" smtClean="0">
              <a:solidFill>
                <a:schemeClr val="bg2"/>
              </a:solidFill>
              <a:latin typeface="Verdana"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The sourcebook provides a consensus perspective from the global community of earth observation and carbon experts on methodological issues relating to quantifying greenhouse gas (GHG) impacts of implementing mitigation activities related to the forest land use in developing countries (REDD+); it emphasizes the role of satellite remote sensing as an important tool for monitoring changes in forest cover; it provides guidance on how to obtain credible estimates of forest carbon stocks and related changes; and it provides clarification on the use of IPCC Guidelines for estimating and reporting GHG emissions and removals from forest lands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The Global Forest Observations Initiative (GFOI) was established by the Group on Earth Observations in 2011, to assist countries to produce reliable, consistent and comparable reports on change in forest cover and forest use and associated anthropogenic greenhouse gas emissions or removals.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The purpose of the Methods and Guidance Document is to provide methodological advice on the use of remotely sensed data together with ground-based observations to estimate and report greenhouse gas emissions and removals associated with forests in a manner consistent with the greenhouse gas inventory guidance from Intergovernmental Panel on Climate Change (IPCC), as required by decisions by the United Nations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F2F94904-B664-4042-BE4D-FBC042F3781D}" type="slidenum">
              <a:rPr lang="en-GB" smtClean="0"/>
              <a:t>2</a:t>
            </a:fld>
            <a:endParaRPr lang="en-GB"/>
          </a:p>
        </p:txBody>
      </p:sp>
    </p:spTree>
    <p:extLst>
      <p:ext uri="{BB962C8B-B14F-4D97-AF65-F5344CB8AC3E}">
        <p14:creationId xmlns:p14="http://schemas.microsoft.com/office/powerpoint/2010/main" val="265439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a:t>
            </a:fld>
            <a:endParaRPr lang="en-GB"/>
          </a:p>
        </p:txBody>
      </p:sp>
    </p:spTree>
    <p:extLst>
      <p:ext uri="{BB962C8B-B14F-4D97-AF65-F5344CB8AC3E}">
        <p14:creationId xmlns:p14="http://schemas.microsoft.com/office/powerpoint/2010/main" val="394835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training modules follow the outline of the GOFC-GOLD REDD+ Sourcebook. A set of fourteen modules under three main components are available: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 REDD+ background and design</a:t>
            </a:r>
          </a:p>
          <a:p>
            <a:r>
              <a:rPr lang="en-GB" sz="1200" kern="1200" dirty="0" smtClean="0">
                <a:solidFill>
                  <a:schemeClr val="tx1"/>
                </a:solidFill>
                <a:effectLst/>
                <a:latin typeface="+mn-lt"/>
                <a:ea typeface="+mn-ea"/>
                <a:cs typeface="+mn-cs"/>
              </a:rPr>
              <a:t>2. REDD+ measuring and monitoring</a:t>
            </a:r>
          </a:p>
          <a:p>
            <a:r>
              <a:rPr lang="en-GB" sz="1200" kern="1200" dirty="0" smtClean="0">
                <a:solidFill>
                  <a:schemeClr val="tx1"/>
                </a:solidFill>
                <a:effectLst/>
                <a:latin typeface="+mn-lt"/>
                <a:ea typeface="+mn-ea"/>
                <a:cs typeface="+mn-cs"/>
              </a:rPr>
              <a:t>3. REDD+ assessment and reporting</a:t>
            </a:r>
          </a:p>
          <a:p>
            <a:pPr marL="171450" indent="-171450">
              <a:buFontTx/>
              <a:buChar char="-"/>
            </a:pPr>
            <a:endParaRPr lang="en-GB" dirty="0" smtClean="0"/>
          </a:p>
          <a:p>
            <a:pPr marL="171450" indent="-171450">
              <a:buFontTx/>
              <a:buChar char="-"/>
            </a:pPr>
            <a:r>
              <a:rPr lang="en-GB" dirty="0" smtClean="0"/>
              <a:t>REDD+ Background and Design: 3 modules related to REDD+ policy and setting up national forest monitoring</a:t>
            </a:r>
            <a:r>
              <a:rPr lang="en-GB" baseline="0" dirty="0" smtClean="0"/>
              <a:t> systems</a:t>
            </a:r>
          </a:p>
          <a:p>
            <a:pPr marL="171450" indent="-171450">
              <a:buFontTx/>
              <a:buChar char="-"/>
            </a:pPr>
            <a:r>
              <a:rPr lang="en-GB" baseline="0" dirty="0" smtClean="0"/>
              <a:t>REDD+ Measuring and Monitoring: 8 modules related to actual measurement and monitoring. It includes modules on using different remote sensing techniques to assess forest cover change (also evolving technologies); community based approaches, approaches to measure and estimate carbon stocks and emissions, to assess biomass burning and to estimate uncertainties</a:t>
            </a:r>
          </a:p>
          <a:p>
            <a:pPr marL="171450" indent="-171450">
              <a:buFontTx/>
              <a:buChar char="-"/>
            </a:pPr>
            <a:r>
              <a:rPr lang="en-GB" baseline="0" dirty="0" smtClean="0"/>
              <a:t>REDD+ Assessment and Reporting: 3 modules on organizing the data, developing reference emission levels and on reporting REDD+ performance</a:t>
            </a:r>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a:t>
            </a:fld>
            <a:endParaRPr lang="en-GB"/>
          </a:p>
        </p:txBody>
      </p:sp>
    </p:spTree>
    <p:extLst>
      <p:ext uri="{BB962C8B-B14F-4D97-AF65-F5344CB8AC3E}">
        <p14:creationId xmlns:p14="http://schemas.microsoft.com/office/powerpoint/2010/main" val="58061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Design of the training materials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make the materials useful for different levels of knowledge and capacity needs, each module includes a lecture, concrete country examples and short tutorials or exercises to respond to the broad scope of capacity needs ranging from basic knowledge on the theoretical underpinnings to sharing practical experiences and understanding implications of monitoring choices and costs.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Intended use and audience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training materials are intended for different actors involved in capacity development, such as international agencies, donors, country experts, consultants and researchers and can be used in combination and complementary to available guidance documents (i.e. GOFC-GOLD Sourcebook </a:t>
            </a:r>
            <a:r>
              <a:rPr lang="en-GB" sz="1200" u="sng" kern="1200" dirty="0" smtClean="0">
                <a:solidFill>
                  <a:schemeClr val="tx1"/>
                </a:solidFill>
                <a:effectLst/>
                <a:latin typeface="+mn-lt"/>
                <a:ea typeface="+mn-ea"/>
                <a:cs typeface="+mn-cs"/>
                <a:hlinkClick r:id="rId3"/>
              </a:rPr>
              <a:t>http://www.gofcgold.wur.nl/redd/</a:t>
            </a:r>
            <a:r>
              <a:rPr lang="en-GB" sz="1200" kern="1200" dirty="0" smtClean="0">
                <a:solidFill>
                  <a:schemeClr val="tx1"/>
                </a:solidFill>
                <a:effectLst/>
                <a:latin typeface="+mn-lt"/>
                <a:ea typeface="+mn-ea"/>
                <a:cs typeface="+mn-cs"/>
              </a:rPr>
              <a:t>, GFOI MGD </a:t>
            </a:r>
            <a:r>
              <a:rPr lang="en-GB" sz="1200" u="sng" kern="1200" dirty="0" smtClean="0">
                <a:solidFill>
                  <a:schemeClr val="tx1"/>
                </a:solidFill>
                <a:effectLst/>
                <a:latin typeface="+mn-lt"/>
                <a:ea typeface="+mn-ea"/>
                <a:cs typeface="+mn-cs"/>
                <a:hlinkClick r:id="rId4"/>
              </a:rPr>
              <a:t>http://www.gfoi.org/methods-guidance-documentation</a:t>
            </a:r>
            <a:r>
              <a:rPr lang="en-GB" sz="1200" kern="1200" dirty="0" smtClean="0">
                <a:solidFill>
                  <a:schemeClr val="tx1"/>
                </a:solidFill>
                <a:effectLst/>
                <a:latin typeface="+mn-lt"/>
                <a:ea typeface="+mn-ea"/>
                <a:cs typeface="+mn-cs"/>
              </a:rPr>
              <a:t>, FCMC MRV manual </a:t>
            </a:r>
            <a:r>
              <a:rPr lang="en-GB" sz="1200" u="sng" kern="1200" dirty="0" smtClean="0">
                <a:solidFill>
                  <a:schemeClr val="tx1"/>
                </a:solidFill>
                <a:effectLst/>
                <a:latin typeface="+mn-lt"/>
                <a:ea typeface="+mn-ea"/>
                <a:cs typeface="+mn-cs"/>
                <a:hlinkClick r:id="rId5"/>
              </a:rPr>
              <a:t>http://www.fcmcglobal.org/mrvmanual.html</a:t>
            </a:r>
            <a:r>
              <a:rPr lang="en-GB" sz="1200" kern="1200" dirty="0" smtClean="0">
                <a:solidFill>
                  <a:schemeClr val="tx1"/>
                </a:solidFill>
                <a:effectLst/>
                <a:latin typeface="+mn-lt"/>
                <a:ea typeface="+mn-ea"/>
                <a:cs typeface="+mn-cs"/>
              </a:rPr>
              <a:t>). The materials are self-explanatory and can also be used by individuals who wish to learn more about a certain tropic.</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Background lectures (+/- 2 hours presentation)</a:t>
            </a:r>
            <a:br>
              <a:rPr lang="en-GB" sz="1200" b="1" kern="1200" dirty="0" smtClean="0">
                <a:solidFill>
                  <a:schemeClr val="tx1"/>
                </a:solidFill>
                <a:effectLst/>
                <a:latin typeface="+mn-lt"/>
                <a:ea typeface="+mn-ea"/>
                <a:cs typeface="+mn-cs"/>
              </a:rPr>
            </a:br>
            <a:r>
              <a:rPr lang="en-GB" sz="1200" b="0" kern="1200" dirty="0" smtClean="0">
                <a:solidFill>
                  <a:schemeClr val="tx1"/>
                </a:solidFill>
                <a:effectLst/>
                <a:latin typeface="+mn-lt"/>
                <a:ea typeface="+mn-ea"/>
                <a:cs typeface="+mn-cs"/>
              </a:rPr>
              <a:t>Content: Introducing the background, relevance of topic; and providing an overview of possible methodological options and approaches.</a:t>
            </a:r>
          </a:p>
          <a:p>
            <a:r>
              <a:rPr lang="en-GB" sz="1200" b="0" kern="1200" dirty="0" smtClean="0">
                <a:solidFill>
                  <a:schemeClr val="tx1"/>
                </a:solidFill>
                <a:effectLst/>
                <a:latin typeface="+mn-lt"/>
                <a:ea typeface="+mn-ea"/>
                <a:cs typeface="+mn-cs"/>
              </a:rPr>
              <a:t>Format: </a:t>
            </a:r>
            <a:r>
              <a:rPr lang="en-GB" sz="1200" kern="1200" dirty="0" smtClean="0">
                <a:solidFill>
                  <a:schemeClr val="tx1"/>
                </a:solidFill>
                <a:effectLst/>
                <a:latin typeface="+mn-lt"/>
                <a:ea typeface="+mn-ea"/>
                <a:cs typeface="+mn-cs"/>
              </a:rPr>
              <a:t>Self-explanatory slideshow (</a:t>
            </a:r>
            <a:r>
              <a:rPr lang="en-GB" sz="1200" kern="1200" dirty="0" err="1" smtClean="0">
                <a:solidFill>
                  <a:schemeClr val="tx1"/>
                </a:solidFill>
                <a:effectLst/>
                <a:latin typeface="+mn-lt"/>
                <a:ea typeface="+mn-ea"/>
                <a:cs typeface="+mn-cs"/>
              </a:rPr>
              <a:t>Powerpoint</a:t>
            </a:r>
            <a:r>
              <a:rPr lang="en-GB" sz="1200" kern="1200" dirty="0" smtClean="0">
                <a:solidFill>
                  <a:schemeClr val="tx1"/>
                </a:solidFill>
                <a:effectLst/>
                <a:latin typeface="+mn-lt"/>
                <a:ea typeface="+mn-ea"/>
                <a:cs typeface="+mn-cs"/>
              </a:rPr>
              <a:t>) with annotations</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Target users</a:t>
            </a:r>
            <a:r>
              <a:rPr lang="en-GB" sz="1200" b="0" kern="1200" baseline="0" dirty="0" smtClean="0">
                <a:solidFill>
                  <a:schemeClr val="tx1"/>
                </a:solidFill>
                <a:effectLst/>
                <a:latin typeface="+mn-lt"/>
                <a:ea typeface="+mn-ea"/>
                <a:cs typeface="+mn-cs"/>
              </a:rPr>
              <a:t> for training: </a:t>
            </a:r>
            <a:r>
              <a:rPr lang="en-GB" sz="1200" kern="1200" dirty="0" smtClean="0">
                <a:solidFill>
                  <a:schemeClr val="tx1"/>
                </a:solidFill>
                <a:effectLst/>
                <a:latin typeface="+mn-lt"/>
                <a:ea typeface="+mn-ea"/>
                <a:cs typeface="+mn-cs"/>
              </a:rPr>
              <a:t>REDD+ national and international policy makers, project managers and technical staff</a:t>
            </a:r>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Country examples (+/-</a:t>
            </a:r>
            <a:r>
              <a:rPr lang="en-GB" sz="1200" b="1" kern="1200" baseline="0" dirty="0" smtClean="0">
                <a:solidFill>
                  <a:schemeClr val="tx1"/>
                </a:solidFill>
                <a:effectLst/>
                <a:latin typeface="+mn-lt"/>
                <a:ea typeface="+mn-ea"/>
                <a:cs typeface="+mn-cs"/>
              </a:rPr>
              <a:t> 0.5 hour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Content: </a:t>
            </a:r>
            <a:r>
              <a:rPr lang="en-GB" sz="1200" kern="1200" dirty="0" smtClean="0">
                <a:solidFill>
                  <a:schemeClr val="tx1"/>
                </a:solidFill>
                <a:effectLst/>
                <a:latin typeface="+mn-lt"/>
                <a:ea typeface="+mn-ea"/>
                <a:cs typeface="+mn-cs"/>
              </a:rPr>
              <a:t>Practical examples of successful implementation activities in developing countries, experiences presenting different national circumstances (i.e. low and high capacity countries, low and high deforestation rates, different drivers and different continents)</a:t>
            </a:r>
          </a:p>
          <a:p>
            <a:r>
              <a:rPr lang="en-GB" sz="1200" b="0" kern="1200" dirty="0" smtClean="0">
                <a:solidFill>
                  <a:schemeClr val="tx1"/>
                </a:solidFill>
                <a:effectLst/>
                <a:latin typeface="+mn-lt"/>
                <a:ea typeface="+mn-ea"/>
                <a:cs typeface="+mn-cs"/>
              </a:rPr>
              <a:t>Format: </a:t>
            </a:r>
            <a:r>
              <a:rPr lang="en-GB" sz="1200" kern="1200" dirty="0" smtClean="0">
                <a:solidFill>
                  <a:schemeClr val="tx1"/>
                </a:solidFill>
                <a:effectLst/>
                <a:latin typeface="+mn-lt"/>
                <a:ea typeface="+mn-ea"/>
                <a:cs typeface="+mn-cs"/>
              </a:rPr>
              <a:t>Self-explanatory slideshow (</a:t>
            </a:r>
            <a:r>
              <a:rPr lang="en-GB" sz="1200" kern="1200" dirty="0" err="1" smtClean="0">
                <a:solidFill>
                  <a:schemeClr val="tx1"/>
                </a:solidFill>
                <a:effectLst/>
                <a:latin typeface="+mn-lt"/>
                <a:ea typeface="+mn-ea"/>
                <a:cs typeface="+mn-cs"/>
              </a:rPr>
              <a:t>Powerpoint</a:t>
            </a:r>
            <a:r>
              <a:rPr lang="en-GB" sz="1200" kern="1200" dirty="0" smtClean="0">
                <a:solidFill>
                  <a:schemeClr val="tx1"/>
                </a:solidFill>
                <a:effectLst/>
                <a:latin typeface="+mn-lt"/>
                <a:ea typeface="+mn-ea"/>
                <a:cs typeface="+mn-cs"/>
              </a:rPr>
              <a:t>) with annotations</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Target users</a:t>
            </a:r>
            <a:r>
              <a:rPr lang="en-GB" sz="1200" b="0" kern="1200" baseline="0" dirty="0" smtClean="0">
                <a:solidFill>
                  <a:schemeClr val="tx1"/>
                </a:solidFill>
                <a:effectLst/>
                <a:latin typeface="+mn-lt"/>
                <a:ea typeface="+mn-ea"/>
                <a:cs typeface="+mn-cs"/>
              </a:rPr>
              <a:t> for training: </a:t>
            </a:r>
            <a:r>
              <a:rPr lang="en-GB" sz="1200" kern="1200" dirty="0" smtClean="0">
                <a:solidFill>
                  <a:schemeClr val="tx1"/>
                </a:solidFill>
                <a:effectLst/>
                <a:latin typeface="+mn-lt"/>
                <a:ea typeface="+mn-ea"/>
                <a:cs typeface="+mn-cs"/>
              </a:rPr>
              <a:t>MRV project manager / designers, Technical staff</a:t>
            </a:r>
            <a:endParaRPr lang="en-GB" sz="1200" b="0" kern="1200" dirty="0" smtClean="0">
              <a:solidFill>
                <a:schemeClr val="tx1"/>
              </a:solidFill>
              <a:effectLst/>
              <a:latin typeface="+mn-lt"/>
              <a:ea typeface="+mn-ea"/>
              <a:cs typeface="+mn-cs"/>
            </a:endParaRPr>
          </a:p>
          <a:p>
            <a:endParaRPr lang="en-GB" sz="1200" b="1" kern="1200" baseline="0" dirty="0" smtClean="0">
              <a:solidFill>
                <a:schemeClr val="tx1"/>
              </a:solidFill>
              <a:effectLst/>
              <a:latin typeface="+mn-lt"/>
              <a:ea typeface="+mn-ea"/>
              <a:cs typeface="+mn-cs"/>
            </a:endParaRPr>
          </a:p>
          <a:p>
            <a:r>
              <a:rPr lang="en-GB" sz="1200" b="1" kern="1200" baseline="0" dirty="0" smtClean="0">
                <a:solidFill>
                  <a:schemeClr val="tx1"/>
                </a:solidFill>
                <a:effectLst/>
                <a:latin typeface="+mn-lt"/>
                <a:ea typeface="+mn-ea"/>
                <a:cs typeface="+mn-cs"/>
              </a:rPr>
              <a:t>Practical exercises (varies per module and intensity of training; 0.5-2 hour workshop)</a:t>
            </a:r>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Content: </a:t>
            </a:r>
            <a:r>
              <a:rPr lang="en-GB" sz="1200" kern="1200" dirty="0" smtClean="0">
                <a:solidFill>
                  <a:schemeClr val="tx1"/>
                </a:solidFill>
                <a:effectLst/>
                <a:latin typeface="+mn-lt"/>
                <a:ea typeface="+mn-ea"/>
                <a:cs typeface="+mn-cs"/>
              </a:rPr>
              <a:t>Practical exercises and short tutorials meant to reinforce the topic and/or to provide simple hands-on exercises for implementation, data processing and analysis</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Format: </a:t>
            </a:r>
            <a:r>
              <a:rPr lang="en-GB" sz="1200" kern="1200" dirty="0" smtClean="0">
                <a:solidFill>
                  <a:schemeClr val="tx1"/>
                </a:solidFill>
                <a:effectLst/>
                <a:latin typeface="+mn-lt"/>
                <a:ea typeface="+mn-ea"/>
                <a:cs typeface="+mn-cs"/>
              </a:rPr>
              <a:t>Report / tutorial (MS Word), slideshows (</a:t>
            </a:r>
            <a:r>
              <a:rPr lang="en-GB" sz="1200" kern="1200" dirty="0" err="1" smtClean="0">
                <a:solidFill>
                  <a:schemeClr val="tx1"/>
                </a:solidFill>
                <a:effectLst/>
                <a:latin typeface="+mn-lt"/>
                <a:ea typeface="+mn-ea"/>
                <a:cs typeface="+mn-cs"/>
              </a:rPr>
              <a:t>Powerpoint</a:t>
            </a:r>
            <a:r>
              <a:rPr lang="en-GB" sz="1200" kern="1200" dirty="0" smtClean="0">
                <a:solidFill>
                  <a:schemeClr val="tx1"/>
                </a:solidFill>
                <a:effectLst/>
                <a:latin typeface="+mn-lt"/>
                <a:ea typeface="+mn-ea"/>
                <a:cs typeface="+mn-cs"/>
              </a:rPr>
              <a:t>),  calculation spreadsheets</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Target users</a:t>
            </a:r>
            <a:r>
              <a:rPr lang="en-GB" sz="1200" b="0" kern="1200" baseline="0" dirty="0" smtClean="0">
                <a:solidFill>
                  <a:schemeClr val="tx1"/>
                </a:solidFill>
                <a:effectLst/>
                <a:latin typeface="+mn-lt"/>
                <a:ea typeface="+mn-ea"/>
                <a:cs typeface="+mn-cs"/>
              </a:rPr>
              <a:t> for training: Technical staff</a:t>
            </a:r>
            <a:endParaRPr lang="en-GB" sz="1200" b="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5</a:t>
            </a:fld>
            <a:endParaRPr lang="en-GB"/>
          </a:p>
        </p:txBody>
      </p:sp>
    </p:spTree>
    <p:extLst>
      <p:ext uri="{BB962C8B-B14F-4D97-AF65-F5344CB8AC3E}">
        <p14:creationId xmlns:p14="http://schemas.microsoft.com/office/powerpoint/2010/main" val="200171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6</a:t>
            </a:fld>
            <a:endParaRPr lang="en-GB"/>
          </a:p>
        </p:txBody>
      </p:sp>
    </p:spTree>
    <p:extLst>
      <p:ext uri="{BB962C8B-B14F-4D97-AF65-F5344CB8AC3E}">
        <p14:creationId xmlns:p14="http://schemas.microsoft.com/office/powerpoint/2010/main" val="134776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smtClean="0">
                <a:solidFill>
                  <a:schemeClr val="accent3"/>
                </a:solidFill>
              </a:rPr>
              <a:t>Space</a:t>
            </a:r>
            <a:r>
              <a:rPr lang="en-GB" sz="1000" baseline="0" smtClean="0">
                <a:solidFill>
                  <a:schemeClr val="accent3"/>
                </a:solidFill>
              </a:rPr>
              <a:t> for partner logo’s </a:t>
            </a:r>
            <a:br>
              <a:rPr lang="en-GB" sz="1000" baseline="0" smtClean="0">
                <a:solidFill>
                  <a:schemeClr val="accent3"/>
                </a:solidFill>
              </a:rPr>
            </a:br>
            <a:r>
              <a:rPr lang="en-GB" sz="800" baseline="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12-5-2015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A9096D49-DAE3-40DE-93E0-41688E0A5016}" type="slidenum">
              <a:rPr lang="nl-NL" smtClean="0"/>
              <a:t>‹#›</a:t>
            </a:fld>
            <a:endParaRPr lang="nl-NL"/>
          </a:p>
        </p:txBody>
      </p:sp>
    </p:spTree>
    <p:extLst>
      <p:ext uri="{BB962C8B-B14F-4D97-AF65-F5344CB8AC3E}">
        <p14:creationId xmlns:p14="http://schemas.microsoft.com/office/powerpoint/2010/main" val="127820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smtClean="0">
                <a:solidFill>
                  <a:schemeClr val="accent3"/>
                </a:solidFill>
              </a:rPr>
              <a:t>Space</a:t>
            </a:r>
            <a:r>
              <a:rPr lang="en-GB" sz="1000" baseline="0" smtClean="0">
                <a:solidFill>
                  <a:schemeClr val="accent3"/>
                </a:solidFill>
              </a:rPr>
              <a:t> for partner logo’s </a:t>
            </a:r>
            <a:br>
              <a:rPr lang="en-GB" sz="1000" baseline="0" smtClean="0">
                <a:solidFill>
                  <a:schemeClr val="accent3"/>
                </a:solidFill>
              </a:rPr>
            </a:br>
            <a:r>
              <a:rPr lang="en-GB" sz="800" baseline="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gi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3"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5" name="Rectangle 14"/>
          <p:cNvSpPr/>
          <p:nvPr userDrawn="1"/>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6" name="Picture 15"/>
          <p:cNvPicPr>
            <a:picLocks/>
          </p:cNvPicPr>
          <p:nvPr userDrawn="1"/>
        </p:nvPicPr>
        <p:blipFill rotWithShape="1">
          <a:blip r:embed="rId24"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7" name="Picture 16" descr="GOFC-Gold Tray cover only 2010_200dpi"/>
          <p:cNvPicPr/>
          <p:nvPr userDrawn="1"/>
        </p:nvPicPr>
        <p:blipFill>
          <a:blip r:embed="rId2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8" name="Afbeelding 11" descr="logo_WB FCPF.gif"/>
          <p:cNvPicPr>
            <a:picLocks noChangeAspect="1"/>
          </p:cNvPicPr>
          <p:nvPr userDrawn="1"/>
        </p:nvPicPr>
        <p:blipFill>
          <a:blip r:embed="rId26" cstate="print"/>
          <a:stretch>
            <a:fillRect/>
          </a:stretch>
        </p:blipFill>
        <p:spPr>
          <a:xfrm>
            <a:off x="6022523" y="5994951"/>
            <a:ext cx="972687" cy="710810"/>
          </a:xfrm>
          <a:prstGeom prst="rect">
            <a:avLst/>
          </a:prstGeom>
        </p:spPr>
      </p:pic>
      <p:cxnSp>
        <p:nvCxnSpPr>
          <p:cNvPr id="19" name="Rechte verbindingslijn 8"/>
          <p:cNvCxnSpPr/>
          <p:nvPr userDrawn="1"/>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7"/>
          <a:stretch>
            <a:fillRect/>
          </a:stretch>
        </p:blipFill>
        <p:spPr>
          <a:xfrm>
            <a:off x="7363042" y="6080676"/>
            <a:ext cx="1499126" cy="440638"/>
          </a:xfrm>
          <a:prstGeom prst="rect">
            <a:avLst/>
          </a:prstGeom>
          <a:ln>
            <a:solidFill>
              <a:srgbClr val="000000"/>
            </a:solidFill>
          </a:ln>
        </p:spPr>
      </p:pic>
      <p:sp>
        <p:nvSpPr>
          <p:cNvPr id="22" name="Rectangle 21"/>
          <p:cNvSpPr/>
          <p:nvPr userDrawn="1"/>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75" r:id="rId21"/>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4.gif"/><Relationship Id="rId10"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eativecommons.org/licenses/by-nd/4.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gofcgold.wur.nl/redd/Training_materials.php" TargetMode="External"/><Relationship Id="rId4" Type="http://schemas.openxmlformats.org/officeDocument/2006/relationships/image" Target="../media/image8.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515" y="230188"/>
            <a:ext cx="8442796" cy="840125"/>
          </a:xfrm>
        </p:spPr>
        <p:txBody>
          <a:bodyPr/>
          <a:lstStyle/>
          <a:p>
            <a:pPr algn="ctr"/>
            <a:r>
              <a:rPr lang="en-GB" dirty="0" smtClean="0"/>
              <a:t>Introduction to REDD+ training materials</a:t>
            </a:r>
            <a:endParaRPr lang="en-GB" dirty="0"/>
          </a:p>
        </p:txBody>
      </p:sp>
      <p:pic>
        <p:nvPicPr>
          <p:cNvPr id="6" name="Picture 5" descr="D:\WUR_GOFC_GOLD\Training material GOFC-GOLD\Images used in ppts\Selected Pics\DSCF0244.JPG"/>
          <p:cNvPicPr>
            <a:picLocks noChangeAspect="1"/>
          </p:cNvPicPr>
          <p:nvPr/>
        </p:nvPicPr>
        <p:blipFill rotWithShape="1">
          <a:blip r:embed="rId2" cstate="print">
            <a:extLst>
              <a:ext uri="{28A0092B-C50C-407E-A947-70E740481C1C}">
                <a14:useLocalDpi xmlns:a14="http://schemas.microsoft.com/office/drawing/2010/main" val="0"/>
              </a:ext>
            </a:extLst>
          </a:blip>
          <a:srcRect t="18212" b="27702"/>
          <a:stretch/>
        </p:blipFill>
        <p:spPr bwMode="auto">
          <a:xfrm>
            <a:off x="2231135" y="1769884"/>
            <a:ext cx="4729381" cy="1901368"/>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D:\Guyana - Roadmap 2 Workshop\Photos\IMGP1915.JPG"/>
          <p:cNvPicPr>
            <a:picLocks noChangeAspect="1"/>
          </p:cNvPicPr>
          <p:nvPr/>
        </p:nvPicPr>
        <p:blipFill rotWithShape="1">
          <a:blip r:embed="rId3" cstate="print">
            <a:extLst>
              <a:ext uri="{28A0092B-C50C-407E-A947-70E740481C1C}">
                <a14:useLocalDpi xmlns:a14="http://schemas.microsoft.com/office/drawing/2010/main" val="0"/>
              </a:ext>
            </a:extLst>
          </a:blip>
          <a:srcRect t="10296"/>
          <a:stretch/>
        </p:blipFill>
        <p:spPr bwMode="auto">
          <a:xfrm>
            <a:off x="390143" y="1769884"/>
            <a:ext cx="1590103" cy="1901368"/>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descr="D:\Guyana - Roadmap 2 Workshop\Photos\IMGP1852.JPG"/>
          <p:cNvPicPr>
            <a:picLocks noChangeAspect="1"/>
          </p:cNvPicPr>
          <p:nvPr/>
        </p:nvPicPr>
        <p:blipFill rotWithShape="1">
          <a:blip r:embed="rId4" cstate="print">
            <a:extLst>
              <a:ext uri="{28A0092B-C50C-407E-A947-70E740481C1C}">
                <a14:useLocalDpi xmlns:a14="http://schemas.microsoft.com/office/drawing/2010/main" val="0"/>
              </a:ext>
            </a:extLst>
          </a:blip>
          <a:srcRect t="10256"/>
          <a:stretch/>
        </p:blipFill>
        <p:spPr bwMode="auto">
          <a:xfrm>
            <a:off x="7228440" y="1769884"/>
            <a:ext cx="1597361" cy="1901368"/>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402336" y="4454759"/>
            <a:ext cx="5889307" cy="1200329"/>
          </a:xfrm>
          <a:prstGeom prst="rect">
            <a:avLst/>
          </a:prstGeom>
        </p:spPr>
        <p:txBody>
          <a:bodyPr wrap="square">
            <a:spAutoFit/>
          </a:bodyPr>
          <a:lstStyle/>
          <a:p>
            <a:r>
              <a:rPr lang="en-GB" b="1" dirty="0">
                <a:latin typeface="+mj-lt"/>
              </a:rPr>
              <a:t>Coordinated by:</a:t>
            </a:r>
            <a:endParaRPr lang="en-GB" dirty="0">
              <a:latin typeface="+mj-lt"/>
            </a:endParaRPr>
          </a:p>
          <a:p>
            <a:pPr lvl="0"/>
            <a:r>
              <a:rPr lang="en-GB" dirty="0" smtClean="0">
                <a:latin typeface="+mj-lt"/>
              </a:rPr>
              <a:t>GOFC-GOLD </a:t>
            </a:r>
            <a:r>
              <a:rPr lang="en-GB" dirty="0">
                <a:latin typeface="+mj-lt"/>
              </a:rPr>
              <a:t>LC PO &amp; Wageningen University </a:t>
            </a:r>
            <a:endParaRPr lang="en-GB" dirty="0" smtClean="0">
              <a:latin typeface="+mj-lt"/>
            </a:endParaRPr>
          </a:p>
          <a:p>
            <a:pPr lvl="0"/>
            <a:r>
              <a:rPr lang="en-GB" dirty="0" smtClean="0">
                <a:latin typeface="+mj-lt"/>
              </a:rPr>
              <a:t>In partnership with the World </a:t>
            </a:r>
            <a:r>
              <a:rPr lang="en-GB" dirty="0">
                <a:latin typeface="+mj-lt"/>
              </a:rPr>
              <a:t>Bank FCPF</a:t>
            </a:r>
          </a:p>
          <a:p>
            <a:pPr lvl="0"/>
            <a:endParaRPr lang="en-GB" dirty="0">
              <a:latin typeface="+mj-lt"/>
            </a:endParaRPr>
          </a:p>
        </p:txBody>
      </p:sp>
      <p:sp>
        <p:nvSpPr>
          <p:cNvPr id="17" name="TextBox 16"/>
          <p:cNvSpPr txBox="1"/>
          <p:nvPr/>
        </p:nvSpPr>
        <p:spPr>
          <a:xfrm flipH="1">
            <a:off x="6815328" y="5439460"/>
            <a:ext cx="2046840" cy="323165"/>
          </a:xfrm>
          <a:prstGeom prst="rect">
            <a:avLst/>
          </a:prstGeom>
          <a:noFill/>
        </p:spPr>
        <p:txBody>
          <a:bodyPr wrap="square" rtlCol="0">
            <a:spAutoFit/>
          </a:bodyPr>
          <a:lstStyle/>
          <a:p>
            <a:pPr algn="r">
              <a:lnSpc>
                <a:spcPts val="1800"/>
              </a:lnSpc>
            </a:pPr>
            <a:r>
              <a:rPr lang="en-GB" sz="1200" dirty="0" smtClean="0">
                <a:latin typeface="Verdana" pitchFamily="34" charset="0"/>
              </a:rPr>
              <a:t>Version 1, </a:t>
            </a:r>
            <a:r>
              <a:rPr lang="en-GB" sz="1200" dirty="0" smtClean="0">
                <a:latin typeface="Verdana" pitchFamily="34" charset="0"/>
              </a:rPr>
              <a:t>May </a:t>
            </a:r>
            <a:r>
              <a:rPr lang="en-GB" sz="1200" dirty="0" smtClean="0">
                <a:latin typeface="Verdana" pitchFamily="34" charset="0"/>
              </a:rPr>
              <a:t>2015 </a:t>
            </a:r>
          </a:p>
        </p:txBody>
      </p:sp>
    </p:spTree>
    <p:extLst>
      <p:ext uri="{BB962C8B-B14F-4D97-AF65-F5344CB8AC3E}">
        <p14:creationId xmlns:p14="http://schemas.microsoft.com/office/powerpoint/2010/main" val="1897064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205892" y="153988"/>
            <a:ext cx="8442796" cy="840125"/>
          </a:xfrm>
        </p:spPr>
        <p:txBody>
          <a:bodyPr/>
          <a:lstStyle/>
          <a:p>
            <a:r>
              <a:rPr lang="en-US" dirty="0" smtClean="0"/>
              <a:t>Objectives of training materials</a:t>
            </a:r>
            <a:endParaRPr lang="en-US" dirty="0">
              <a:solidFill>
                <a:srgbClr val="FF0000"/>
              </a:solidFill>
            </a:endParaRPr>
          </a:p>
        </p:txBody>
      </p:sp>
      <p:pic>
        <p:nvPicPr>
          <p:cNvPr id="6" name="Afbeelding 9" descr="Sourcebook image.jpg"/>
          <p:cNvPicPr>
            <a:picLocks noChangeAspect="1"/>
          </p:cNvPicPr>
          <p:nvPr/>
        </p:nvPicPr>
        <p:blipFill>
          <a:blip r:embed="rId3" cstate="print"/>
          <a:srcRect l="12597" t="23550" r="13506" b="19307"/>
          <a:stretch>
            <a:fillRect/>
          </a:stretch>
        </p:blipFill>
        <p:spPr>
          <a:xfrm>
            <a:off x="129833" y="1198620"/>
            <a:ext cx="2778287" cy="1611309"/>
          </a:xfrm>
          <a:prstGeom prst="rect">
            <a:avLst/>
          </a:prstGeom>
        </p:spPr>
      </p:pic>
      <p:sp>
        <p:nvSpPr>
          <p:cNvPr id="2" name="Rectangle 1"/>
          <p:cNvSpPr/>
          <p:nvPr/>
        </p:nvSpPr>
        <p:spPr>
          <a:xfrm>
            <a:off x="2840736" y="1038144"/>
            <a:ext cx="6072631" cy="4875181"/>
          </a:xfrm>
          <a:prstGeom prst="rect">
            <a:avLst/>
          </a:prstGeom>
        </p:spPr>
        <p:txBody>
          <a:bodyPr wrap="square">
            <a:spAutoFit/>
          </a:bodyPr>
          <a:lstStyle/>
          <a:p>
            <a:pPr marL="252000" indent="-252000">
              <a:lnSpc>
                <a:spcPct val="120000"/>
              </a:lnSpc>
              <a:spcBef>
                <a:spcPts val="1200"/>
              </a:spcBef>
              <a:buSzPct val="14000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Respond to the need for technical assistance and guidance for countries to </a:t>
            </a:r>
            <a:r>
              <a:rPr lang="en-US" dirty="0" smtClean="0">
                <a:latin typeface="Verdana" panose="020B0604030504040204" pitchFamily="34" charset="0"/>
                <a:ea typeface="Verdana" panose="020B0604030504040204" pitchFamily="34" charset="0"/>
                <a:cs typeface="Verdana" panose="020B0604030504040204" pitchFamily="34" charset="0"/>
              </a:rPr>
              <a:t>develop </a:t>
            </a:r>
            <a:r>
              <a:rPr lang="en-US" dirty="0">
                <a:latin typeface="Verdana" panose="020B0604030504040204" pitchFamily="34" charset="0"/>
                <a:ea typeface="Verdana" panose="020B0604030504040204" pitchFamily="34" charset="0"/>
                <a:cs typeface="Verdana" panose="020B0604030504040204" pitchFamily="34" charset="0"/>
              </a:rPr>
              <a:t>capacities and implement REDD+ monitoring and </a:t>
            </a:r>
            <a:r>
              <a:rPr lang="en-US" dirty="0" smtClean="0">
                <a:latin typeface="Verdana" panose="020B0604030504040204" pitchFamily="34" charset="0"/>
                <a:ea typeface="Verdana" panose="020B0604030504040204" pitchFamily="34" charset="0"/>
                <a:cs typeface="Verdana" panose="020B0604030504040204" pitchFamily="34" charset="0"/>
              </a:rPr>
              <a:t>reporting</a:t>
            </a:r>
          </a:p>
          <a:p>
            <a:pPr marL="252000" indent="-252000">
              <a:lnSpc>
                <a:spcPct val="120000"/>
              </a:lnSpc>
              <a:spcBef>
                <a:spcPts val="1200"/>
              </a:spcBef>
              <a:buSzPct val="14000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Provide a set of modular training materials that can be used in combination with complementary guidance documents (i.e. IPCC GPG, GOFC-GOLD Sourcebook, </a:t>
            </a:r>
            <a:r>
              <a:rPr lang="en-GB" dirty="0" smtClean="0">
                <a:latin typeface="Verdana" panose="020B0604030504040204" pitchFamily="34" charset="0"/>
                <a:ea typeface="Verdana" panose="020B0604030504040204" pitchFamily="34" charset="0"/>
                <a:cs typeface="Verdana" panose="020B0604030504040204" pitchFamily="34" charset="0"/>
              </a:rPr>
              <a:t>GFOI </a:t>
            </a:r>
            <a:r>
              <a:rPr lang="en-GB" dirty="0">
                <a:latin typeface="Verdana" panose="020B0604030504040204" pitchFamily="34" charset="0"/>
                <a:ea typeface="Verdana" panose="020B0604030504040204" pitchFamily="34" charset="0"/>
                <a:cs typeface="Verdana" panose="020B0604030504040204" pitchFamily="34" charset="0"/>
              </a:rPr>
              <a:t>MGD, WB FCPF documents, FAO/UN-REDD documents)</a:t>
            </a:r>
          </a:p>
          <a:p>
            <a:pPr marL="252000" indent="-252000">
              <a:lnSpc>
                <a:spcPct val="120000"/>
              </a:lnSpc>
              <a:spcBef>
                <a:spcPts val="1200"/>
              </a:spcBef>
              <a:buSzPct val="14000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Based on GOFC-GOLD Sourcebook, building upon the GOFC-GOLD expert network, supported by independent review process</a:t>
            </a:r>
          </a:p>
          <a:p>
            <a:pPr marL="252000" indent="-252000">
              <a:lnSpc>
                <a:spcPct val="120000"/>
              </a:lnSpc>
              <a:spcBef>
                <a:spcPts val="1200"/>
              </a:spcBef>
              <a:buSzPct val="14000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For developing countries and capacity development </a:t>
            </a:r>
            <a:r>
              <a:rPr lang="en-GB" dirty="0" smtClean="0">
                <a:latin typeface="Verdana" panose="020B0604030504040204" pitchFamily="34" charset="0"/>
                <a:ea typeface="Verdana" panose="020B0604030504040204" pitchFamily="34" charset="0"/>
                <a:cs typeface="Verdana" panose="020B0604030504040204" pitchFamily="34" charset="0"/>
              </a:rPr>
              <a:t>efforts</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rotWithShape="1">
          <a:blip r:embed="rId4"/>
          <a:srcRect l="58087" t="12195" r="23990" b="16725"/>
          <a:stretch/>
        </p:blipFill>
        <p:spPr bwMode="auto">
          <a:xfrm>
            <a:off x="436916" y="3137148"/>
            <a:ext cx="1802648" cy="26109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346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86329"/>
          </a:xfrm>
        </p:spPr>
        <p:txBody>
          <a:bodyPr/>
          <a:lstStyle/>
          <a:p>
            <a:r>
              <a:rPr lang="en-GB" sz="2800" dirty="0" smtClean="0"/>
              <a:t>Coordination team, Developers &amp; Reviewers</a:t>
            </a:r>
            <a:endParaRPr lang="en-GB" sz="2800" dirty="0"/>
          </a:p>
        </p:txBody>
      </p:sp>
      <p:sp>
        <p:nvSpPr>
          <p:cNvPr id="5" name="Text Placeholder 2"/>
          <p:cNvSpPr txBox="1">
            <a:spLocks/>
          </p:cNvSpPr>
          <p:nvPr/>
        </p:nvSpPr>
        <p:spPr>
          <a:xfrm>
            <a:off x="421200" y="1146654"/>
            <a:ext cx="8521188" cy="4685975"/>
          </a:xfrm>
          <a:prstGeom prst="rect">
            <a:avLst/>
          </a:prstGeom>
        </p:spPr>
        <p:txBody>
          <a:bodyPr/>
          <a:ls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GB" sz="1600" b="1" dirty="0" smtClean="0">
                <a:latin typeface="+mj-lt"/>
              </a:rPr>
              <a:t>Coordination team:</a:t>
            </a:r>
          </a:p>
          <a:p>
            <a:pPr marL="285750" indent="-285750">
              <a:buFont typeface="Arial" panose="020B0604020202020204" pitchFamily="34" charset="0"/>
              <a:buChar char="•"/>
            </a:pPr>
            <a:r>
              <a:rPr lang="en-GB" sz="1400" dirty="0" smtClean="0">
                <a:latin typeface="+mj-lt"/>
              </a:rPr>
              <a:t>World </a:t>
            </a:r>
            <a:r>
              <a:rPr lang="en-GB" sz="1400" dirty="0">
                <a:latin typeface="+mj-lt"/>
              </a:rPr>
              <a:t>Bank </a:t>
            </a:r>
            <a:r>
              <a:rPr lang="en-GB" sz="1400" dirty="0" smtClean="0">
                <a:latin typeface="+mj-lt"/>
              </a:rPr>
              <a:t>FCPF</a:t>
            </a:r>
          </a:p>
          <a:p>
            <a:pPr lvl="1"/>
            <a:r>
              <a:rPr lang="en-GB" sz="1400" dirty="0" smtClean="0">
                <a:latin typeface="+mj-lt"/>
              </a:rPr>
              <a:t>Alexander </a:t>
            </a:r>
            <a:r>
              <a:rPr lang="en-GB" sz="1400" dirty="0" err="1" smtClean="0">
                <a:latin typeface="+mj-lt"/>
              </a:rPr>
              <a:t>Lotsch</a:t>
            </a:r>
            <a:endParaRPr lang="en-GB" sz="1400" dirty="0">
              <a:latin typeface="+mj-lt"/>
            </a:endParaRPr>
          </a:p>
          <a:p>
            <a:pPr marL="285750" indent="-285750">
              <a:buFont typeface="Arial" panose="020B0604020202020204" pitchFamily="34" charset="0"/>
              <a:buChar char="•"/>
            </a:pPr>
            <a:r>
              <a:rPr lang="en-GB" sz="1400" dirty="0" smtClean="0">
                <a:latin typeface="+mj-lt"/>
              </a:rPr>
              <a:t>GOFC-GOLD </a:t>
            </a:r>
            <a:r>
              <a:rPr lang="en-GB" sz="1400" dirty="0">
                <a:latin typeface="+mj-lt"/>
              </a:rPr>
              <a:t>LC PO &amp; </a:t>
            </a:r>
            <a:r>
              <a:rPr lang="en-GB" sz="1400" dirty="0" err="1">
                <a:latin typeface="+mj-lt"/>
              </a:rPr>
              <a:t>Wageningen</a:t>
            </a:r>
            <a:r>
              <a:rPr lang="en-GB" sz="1400" dirty="0">
                <a:latin typeface="+mj-lt"/>
              </a:rPr>
              <a:t> </a:t>
            </a:r>
            <a:r>
              <a:rPr lang="en-GB" sz="1400" dirty="0" smtClean="0">
                <a:latin typeface="+mj-lt"/>
              </a:rPr>
              <a:t>University </a:t>
            </a:r>
          </a:p>
          <a:p>
            <a:pPr lvl="1"/>
            <a:r>
              <a:rPr lang="en-GB" sz="1400" dirty="0" smtClean="0">
                <a:latin typeface="+mj-lt"/>
              </a:rPr>
              <a:t>Martin Herold - Overall </a:t>
            </a:r>
            <a:r>
              <a:rPr lang="en-GB" sz="1400" dirty="0">
                <a:latin typeface="+mj-lt"/>
              </a:rPr>
              <a:t>project leader</a:t>
            </a:r>
            <a:endParaRPr lang="en-GB" sz="1400" dirty="0" smtClean="0">
              <a:latin typeface="+mj-lt"/>
            </a:endParaRPr>
          </a:p>
          <a:p>
            <a:pPr lvl="1"/>
            <a:r>
              <a:rPr lang="en-GB" sz="1400" dirty="0" smtClean="0">
                <a:latin typeface="+mj-lt"/>
              </a:rPr>
              <a:t>Brice Mora - Coordination </a:t>
            </a:r>
            <a:r>
              <a:rPr lang="en-GB" sz="1400" dirty="0">
                <a:latin typeface="+mj-lt"/>
              </a:rPr>
              <a:t>and cooperation with </a:t>
            </a:r>
            <a:r>
              <a:rPr lang="en-GB" sz="1400" dirty="0" smtClean="0">
                <a:latin typeface="+mj-lt"/>
              </a:rPr>
              <a:t>international </a:t>
            </a:r>
            <a:r>
              <a:rPr lang="en-GB" sz="1400" dirty="0">
                <a:latin typeface="+mj-lt"/>
              </a:rPr>
              <a:t>experts and institutions</a:t>
            </a:r>
            <a:endParaRPr lang="en-GB" sz="1400" dirty="0" smtClean="0">
              <a:latin typeface="+mj-lt"/>
            </a:endParaRPr>
          </a:p>
          <a:p>
            <a:pPr lvl="1"/>
            <a:r>
              <a:rPr lang="en-GB" sz="1400" dirty="0" smtClean="0">
                <a:latin typeface="+mj-lt"/>
              </a:rPr>
              <a:t>Erika Romijn - </a:t>
            </a:r>
            <a:r>
              <a:rPr lang="en-GB" sz="1400" dirty="0">
                <a:latin typeface="+mj-lt"/>
              </a:rPr>
              <a:t>Coordination of the technical and organizational </a:t>
            </a:r>
            <a:r>
              <a:rPr lang="en-GB" sz="1400" dirty="0" smtClean="0">
                <a:latin typeface="+mj-lt"/>
              </a:rPr>
              <a:t>implementation</a:t>
            </a:r>
            <a:endParaRPr lang="en-GB" sz="1400" dirty="0">
              <a:latin typeface="+mj-lt"/>
            </a:endParaRPr>
          </a:p>
          <a:p>
            <a:pPr lvl="1"/>
            <a:endParaRPr lang="en-GB" sz="1600" b="1" dirty="0">
              <a:latin typeface="+mj-lt"/>
            </a:endParaRPr>
          </a:p>
          <a:p>
            <a:r>
              <a:rPr lang="en-GB" sz="1600" b="1" dirty="0" smtClean="0">
                <a:latin typeface="+mj-lt"/>
              </a:rPr>
              <a:t>Development team: </a:t>
            </a:r>
          </a:p>
          <a:p>
            <a:r>
              <a:rPr lang="en-GB" sz="1400" dirty="0" err="1" smtClean="0">
                <a:latin typeface="+mj-lt"/>
              </a:rPr>
              <a:t>Suvi</a:t>
            </a:r>
            <a:r>
              <a:rPr lang="en-GB" sz="1400" dirty="0" smtClean="0">
                <a:latin typeface="+mj-lt"/>
              </a:rPr>
              <a:t> </a:t>
            </a:r>
            <a:r>
              <a:rPr lang="en-GB" sz="1400" dirty="0" err="1" smtClean="0">
                <a:latin typeface="+mj-lt"/>
              </a:rPr>
              <a:t>Monni</a:t>
            </a:r>
            <a:r>
              <a:rPr lang="en-GB" sz="1400" dirty="0" smtClean="0">
                <a:latin typeface="+mj-lt"/>
              </a:rPr>
              <a:t> (</a:t>
            </a:r>
            <a:r>
              <a:rPr lang="en-GB" sz="1400" i="1" dirty="0" err="1" smtClean="0">
                <a:latin typeface="+mj-lt"/>
              </a:rPr>
              <a:t>Benviroc</a:t>
            </a:r>
            <a:r>
              <a:rPr lang="en-GB" sz="1400" dirty="0" smtClean="0">
                <a:latin typeface="+mj-lt"/>
              </a:rPr>
              <a:t>), Frédéric </a:t>
            </a:r>
            <a:r>
              <a:rPr lang="en-GB" sz="1400" dirty="0" err="1" smtClean="0">
                <a:latin typeface="+mj-lt"/>
              </a:rPr>
              <a:t>Achard</a:t>
            </a:r>
            <a:r>
              <a:rPr lang="en-GB" sz="1400" dirty="0" smtClean="0">
                <a:latin typeface="+mj-lt"/>
              </a:rPr>
              <a:t>, Giacomo Grassi, Andreas </a:t>
            </a:r>
            <a:r>
              <a:rPr lang="en-GB" sz="1400" dirty="0" err="1" smtClean="0">
                <a:latin typeface="+mj-lt"/>
              </a:rPr>
              <a:t>Langner</a:t>
            </a:r>
            <a:r>
              <a:rPr lang="en-GB" sz="1400" dirty="0" smtClean="0">
                <a:latin typeface="+mj-lt"/>
              </a:rPr>
              <a:t>, Jukka Miettinen, </a:t>
            </a:r>
            <a:r>
              <a:rPr lang="en-GB" sz="1400" dirty="0" err="1" smtClean="0">
                <a:latin typeface="+mj-lt"/>
              </a:rPr>
              <a:t>Yosio</a:t>
            </a:r>
            <a:r>
              <a:rPr lang="en-GB" sz="1400" dirty="0" smtClean="0">
                <a:latin typeface="+mj-lt"/>
              </a:rPr>
              <a:t> Shimabukuro (</a:t>
            </a:r>
            <a:r>
              <a:rPr lang="en-GB" sz="1400" i="1" dirty="0" smtClean="0">
                <a:latin typeface="+mj-lt"/>
              </a:rPr>
              <a:t>European Commission, Joint Research Centre</a:t>
            </a:r>
            <a:r>
              <a:rPr lang="en-GB" sz="1400" dirty="0" smtClean="0">
                <a:latin typeface="+mj-lt"/>
              </a:rPr>
              <a:t>), Carlos Souza (</a:t>
            </a:r>
            <a:r>
              <a:rPr lang="en-GB" sz="1400" i="1" dirty="0" err="1" smtClean="0">
                <a:latin typeface="+mj-lt"/>
              </a:rPr>
              <a:t>Imazon</a:t>
            </a:r>
            <a:r>
              <a:rPr lang="en-GB" sz="1400" dirty="0" smtClean="0">
                <a:latin typeface="+mj-lt"/>
              </a:rPr>
              <a:t>), Luigi Boschetti (</a:t>
            </a:r>
            <a:r>
              <a:rPr lang="en-GB" sz="1400" i="1" dirty="0" smtClean="0">
                <a:latin typeface="+mj-lt"/>
              </a:rPr>
              <a:t>University of Idaho</a:t>
            </a:r>
            <a:r>
              <a:rPr lang="en-GB" sz="1400" dirty="0" smtClean="0">
                <a:latin typeface="+mj-lt"/>
              </a:rPr>
              <a:t>), Arturo Balderas Torres, Margaret Skutsch (</a:t>
            </a:r>
            <a:r>
              <a:rPr lang="en-GB" sz="1400" i="1" dirty="0" smtClean="0">
                <a:latin typeface="+mj-lt"/>
              </a:rPr>
              <a:t>Universidad Nacional </a:t>
            </a:r>
            <a:r>
              <a:rPr lang="en-GB" sz="1400" i="1" dirty="0" err="1" smtClean="0">
                <a:latin typeface="+mj-lt"/>
              </a:rPr>
              <a:t>Autónoma</a:t>
            </a:r>
            <a:r>
              <a:rPr lang="en-GB" sz="1400" i="1" dirty="0" smtClean="0">
                <a:latin typeface="+mj-lt"/>
              </a:rPr>
              <a:t> de Mexico</a:t>
            </a:r>
            <a:r>
              <a:rPr lang="en-GB" sz="1400" dirty="0" smtClean="0">
                <a:latin typeface="+mj-lt"/>
              </a:rPr>
              <a:t>), </a:t>
            </a:r>
            <a:r>
              <a:rPr lang="en-GB" sz="1400" dirty="0">
                <a:latin typeface="+mj-lt"/>
              </a:rPr>
              <a:t>Veronique De Sy, Martin </a:t>
            </a:r>
            <a:r>
              <a:rPr lang="en-GB" sz="1400" dirty="0" smtClean="0">
                <a:latin typeface="+mj-lt"/>
              </a:rPr>
              <a:t>Herold, Brice Mora, Erika Romijn (</a:t>
            </a:r>
            <a:r>
              <a:rPr lang="en-GB" sz="1400" i="1" dirty="0" smtClean="0">
                <a:latin typeface="+mj-lt"/>
              </a:rPr>
              <a:t>Wageningen University</a:t>
            </a:r>
            <a:r>
              <a:rPr lang="en-GB" sz="1400" dirty="0" smtClean="0">
                <a:latin typeface="+mj-lt"/>
              </a:rPr>
              <a:t>), Sandra Brown, Felipe </a:t>
            </a:r>
            <a:r>
              <a:rPr lang="en-GB" sz="1400" dirty="0" err="1" smtClean="0">
                <a:latin typeface="+mj-lt"/>
              </a:rPr>
              <a:t>Casarim</a:t>
            </a:r>
            <a:r>
              <a:rPr lang="en-GB" sz="1400" dirty="0" smtClean="0">
                <a:latin typeface="+mj-lt"/>
              </a:rPr>
              <a:t>, Lara Murray (</a:t>
            </a:r>
            <a:r>
              <a:rPr lang="en-GB" sz="1400" i="1" dirty="0" err="1" smtClean="0">
                <a:latin typeface="+mj-lt"/>
              </a:rPr>
              <a:t>Winrock</a:t>
            </a:r>
            <a:r>
              <a:rPr lang="en-GB" sz="1400" i="1" dirty="0" smtClean="0">
                <a:latin typeface="+mj-lt"/>
              </a:rPr>
              <a:t> International</a:t>
            </a:r>
            <a:r>
              <a:rPr lang="en-GB" sz="1400" dirty="0" smtClean="0">
                <a:latin typeface="+mj-lt"/>
              </a:rPr>
              <a:t>)</a:t>
            </a:r>
          </a:p>
          <a:p>
            <a:endParaRPr lang="en-GB" sz="1600" dirty="0" smtClean="0">
              <a:latin typeface="+mj-lt"/>
            </a:endParaRPr>
          </a:p>
          <a:p>
            <a:r>
              <a:rPr lang="en-GB" sz="1600" b="1" dirty="0" smtClean="0">
                <a:latin typeface="+mj-lt"/>
              </a:rPr>
              <a:t>Independent reviewers: </a:t>
            </a:r>
          </a:p>
          <a:p>
            <a:r>
              <a:rPr lang="en-GB" sz="1400" dirty="0" err="1" smtClean="0">
                <a:latin typeface="+mj-lt"/>
              </a:rPr>
              <a:t>Naikoa</a:t>
            </a:r>
            <a:r>
              <a:rPr lang="en-GB" sz="1400" dirty="0" smtClean="0">
                <a:latin typeface="+mj-lt"/>
              </a:rPr>
              <a:t> Aguilar-</a:t>
            </a:r>
            <a:r>
              <a:rPr lang="en-GB" sz="1400" dirty="0" err="1" smtClean="0">
                <a:latin typeface="+mj-lt"/>
              </a:rPr>
              <a:t>Amuchastegui</a:t>
            </a:r>
            <a:r>
              <a:rPr lang="en-GB" sz="1400" dirty="0" smtClean="0">
                <a:latin typeface="+mj-lt"/>
              </a:rPr>
              <a:t>, Valerio Avitabile, Veronique De Sy, </a:t>
            </a:r>
            <a:r>
              <a:rPr lang="it-IT" sz="1400" dirty="0" smtClean="0">
                <a:latin typeface="+mj-lt"/>
              </a:rPr>
              <a:t>Sandro Federici, </a:t>
            </a:r>
            <a:r>
              <a:rPr lang="en-GB" sz="1400" dirty="0" smtClean="0">
                <a:latin typeface="+mj-lt"/>
              </a:rPr>
              <a:t>Carly Green, </a:t>
            </a:r>
            <a:r>
              <a:rPr lang="en-GB" sz="1400" dirty="0" err="1" smtClean="0">
                <a:latin typeface="+mj-lt"/>
              </a:rPr>
              <a:t>Inge</a:t>
            </a:r>
            <a:r>
              <a:rPr lang="en-GB" sz="1400" dirty="0" smtClean="0">
                <a:latin typeface="+mj-lt"/>
              </a:rPr>
              <a:t> </a:t>
            </a:r>
            <a:r>
              <a:rPr lang="en-GB" sz="1400" dirty="0" err="1" smtClean="0">
                <a:latin typeface="+mj-lt"/>
              </a:rPr>
              <a:t>Jonckheere</a:t>
            </a:r>
            <a:r>
              <a:rPr lang="en-GB" sz="1400" dirty="0" smtClean="0">
                <a:latin typeface="+mj-lt"/>
              </a:rPr>
              <a:t>, Ben de Jong, Gabrielle Kissinger, Pham </a:t>
            </a:r>
            <a:r>
              <a:rPr lang="en-GB" sz="1400" dirty="0" err="1" smtClean="0">
                <a:latin typeface="+mj-lt"/>
              </a:rPr>
              <a:t>Manh</a:t>
            </a:r>
            <a:r>
              <a:rPr lang="en-GB" sz="1400" dirty="0" smtClean="0">
                <a:latin typeface="+mj-lt"/>
              </a:rPr>
              <a:t> </a:t>
            </a:r>
            <a:r>
              <a:rPr lang="en-GB" sz="1400" dirty="0" err="1" smtClean="0">
                <a:latin typeface="+mj-lt"/>
              </a:rPr>
              <a:t>Cuong</a:t>
            </a:r>
            <a:r>
              <a:rPr lang="en-GB" sz="1400" dirty="0" smtClean="0">
                <a:latin typeface="+mj-lt"/>
              </a:rPr>
              <a:t>, Ron </a:t>
            </a:r>
            <a:r>
              <a:rPr lang="en-GB" sz="1400" dirty="0" err="1" smtClean="0">
                <a:latin typeface="+mj-lt"/>
              </a:rPr>
              <a:t>McRoberts</a:t>
            </a:r>
            <a:r>
              <a:rPr lang="en-GB" sz="1400" dirty="0" smtClean="0">
                <a:latin typeface="+mj-lt"/>
              </a:rPr>
              <a:t>, </a:t>
            </a:r>
            <a:r>
              <a:rPr lang="en-GB" sz="1400" dirty="0" err="1" smtClean="0">
                <a:latin typeface="+mj-lt"/>
              </a:rPr>
              <a:t>Anthea</a:t>
            </a:r>
            <a:r>
              <a:rPr lang="en-GB" sz="1400" dirty="0" smtClean="0">
                <a:latin typeface="+mj-lt"/>
              </a:rPr>
              <a:t> Mitchel, Jim Penman, </a:t>
            </a:r>
            <a:r>
              <a:rPr lang="it-IT" sz="1400" dirty="0" smtClean="0">
                <a:latin typeface="+mj-lt"/>
              </a:rPr>
              <a:t>Rosa Maria Roman Cuesta, Arief Wijaya, </a:t>
            </a:r>
            <a:r>
              <a:rPr lang="en-US" sz="1400" dirty="0" smtClean="0">
                <a:latin typeface="+mj-lt"/>
              </a:rPr>
              <a:t>Sylvia Wilson</a:t>
            </a:r>
            <a:endParaRPr lang="en-GB" sz="1400" dirty="0" smtClean="0">
              <a:latin typeface="+mj-lt"/>
            </a:endParaRPr>
          </a:p>
          <a:p>
            <a:endParaRPr lang="en-GB" sz="1600" dirty="0">
              <a:latin typeface="+mj-lt"/>
            </a:endParaRPr>
          </a:p>
        </p:txBody>
      </p:sp>
      <p:sp>
        <p:nvSpPr>
          <p:cNvPr id="4" name="Rechthoek 13"/>
          <p:cNvSpPr/>
          <p:nvPr/>
        </p:nvSpPr>
        <p:spPr>
          <a:xfrm>
            <a:off x="-1" y="5974329"/>
            <a:ext cx="9132649" cy="854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l="4425" t="90816" r="68800" b="2632"/>
          <a:stretch>
            <a:fillRect/>
          </a:stretch>
        </p:blipFill>
        <p:spPr bwMode="hidden">
          <a:xfrm>
            <a:off x="23750" y="6320979"/>
            <a:ext cx="1866680" cy="363344"/>
          </a:xfrm>
          <a:prstGeom prst="rect">
            <a:avLst/>
          </a:prstGeom>
        </p:spPr>
      </p:pic>
      <p:pic>
        <p:nvPicPr>
          <p:cNvPr id="7" name="Picture 5" descr="GOFC-Gold Tray cover only 2010_200dpi"/>
          <p:cNvPicPr>
            <a:picLocks noChangeAspect="1"/>
          </p:cNvPicPr>
          <p:nvPr/>
        </p:nvPicPr>
        <p:blipFill>
          <a:blip r:embed="rId4" cstate="print"/>
          <a:srcRect l="20703" t="85967" r="20917" b="3633"/>
          <a:stretch>
            <a:fillRect/>
          </a:stretch>
        </p:blipFill>
        <p:spPr bwMode="auto">
          <a:xfrm>
            <a:off x="1902305" y="6320979"/>
            <a:ext cx="1883852" cy="327542"/>
          </a:xfrm>
          <a:prstGeom prst="rect">
            <a:avLst/>
          </a:prstGeom>
          <a:noFill/>
          <a:ln w="9525">
            <a:noFill/>
            <a:miter lim="800000"/>
            <a:headEnd/>
            <a:tailEnd/>
          </a:ln>
        </p:spPr>
      </p:pic>
      <p:pic>
        <p:nvPicPr>
          <p:cNvPr id="8" name="Afbeelding 16" descr="C:\Users\Eigenaar\Documents\WUR_GOFC_GOLD\Training material GOFC-GOLD\Images ppts\logo_WB FCPF.gif"/>
          <p:cNvPicPr>
            <a:picLocks noChangeAspect="1"/>
          </p:cNvPicPr>
          <p:nvPr/>
        </p:nvPicPr>
        <p:blipFill>
          <a:blip r:embed="rId5" cstate="print"/>
          <a:srcRect/>
          <a:stretch>
            <a:fillRect/>
          </a:stretch>
        </p:blipFill>
        <p:spPr bwMode="auto">
          <a:xfrm>
            <a:off x="3868165" y="6190354"/>
            <a:ext cx="734819" cy="535114"/>
          </a:xfrm>
          <a:prstGeom prst="rect">
            <a:avLst/>
          </a:prstGeom>
          <a:noFill/>
          <a:ln w="9525">
            <a:noFill/>
            <a:miter lim="800000"/>
            <a:headEnd/>
            <a:tailEnd/>
          </a:ln>
        </p:spPr>
      </p:pic>
      <p:pic>
        <p:nvPicPr>
          <p:cNvPr id="9" name="Imagen 1" descr="logo_redd_3x4cm_75dpi[1]"/>
          <p:cNvPicPr>
            <a:picLocks noChangeAspect="1"/>
          </p:cNvPicPr>
          <p:nvPr/>
        </p:nvPicPr>
        <p:blipFill>
          <a:blip r:embed="rId6" cstate="print"/>
          <a:srcRect/>
          <a:stretch>
            <a:fillRect/>
          </a:stretch>
        </p:blipFill>
        <p:spPr bwMode="auto">
          <a:xfrm>
            <a:off x="8399259" y="6058213"/>
            <a:ext cx="531279" cy="666180"/>
          </a:xfrm>
          <a:prstGeom prst="rect">
            <a:avLst/>
          </a:prstGeom>
          <a:noFill/>
          <a:ln w="9525">
            <a:noFill/>
            <a:miter lim="800000"/>
            <a:headEnd/>
            <a:tailEnd/>
          </a:ln>
        </p:spPr>
      </p:pic>
      <p:pic>
        <p:nvPicPr>
          <p:cNvPr id="10" name="Picture 2" descr="C:\Users\Eigenaar\Documents\WUR_GOFC_GOLD\Training material GOFC-GOLD\Overview slides of training material\logo_ec-jrc_standard_positive_rgb.jpg"/>
          <p:cNvPicPr>
            <a:picLocks noChangeAspect="1" noChangeArrowheads="1"/>
          </p:cNvPicPr>
          <p:nvPr/>
        </p:nvPicPr>
        <p:blipFill>
          <a:blip r:embed="rId7" cstate="print"/>
          <a:srcRect/>
          <a:stretch>
            <a:fillRect/>
          </a:stretch>
        </p:blipFill>
        <p:spPr bwMode="auto">
          <a:xfrm>
            <a:off x="5611096" y="5974330"/>
            <a:ext cx="1111490" cy="753045"/>
          </a:xfrm>
          <a:prstGeom prst="rect">
            <a:avLst/>
          </a:prstGeom>
          <a:noFill/>
        </p:spPr>
      </p:pic>
      <p:pic>
        <p:nvPicPr>
          <p:cNvPr id="11" name="Picture 2" descr="C:\Users\Eigenaar\Documents\WUR_GOFC_GOLD\Training material GOFC-GOLD\Overview slides of training material\01UICNR-metallic_logo_Boschetti.jpg"/>
          <p:cNvPicPr>
            <a:picLocks noChangeAspect="1" noChangeArrowheads="1"/>
          </p:cNvPicPr>
          <p:nvPr/>
        </p:nvPicPr>
        <p:blipFill>
          <a:blip r:embed="rId8" cstate="print"/>
          <a:srcRect/>
          <a:stretch>
            <a:fillRect/>
          </a:stretch>
        </p:blipFill>
        <p:spPr bwMode="auto">
          <a:xfrm>
            <a:off x="6693237" y="6411509"/>
            <a:ext cx="1656184" cy="382196"/>
          </a:xfrm>
          <a:prstGeom prst="rect">
            <a:avLst/>
          </a:prstGeom>
          <a:noFill/>
        </p:spPr>
      </p:pic>
      <p:pic>
        <p:nvPicPr>
          <p:cNvPr id="12" name="Picture 3" descr="C:\Users\Eigenaar\Documents\WUR_GOFC_GOLD\Training material GOFC-GOLD\Overview slides of training material\logo Imazon.png"/>
          <p:cNvPicPr>
            <a:picLocks noChangeAspect="1" noChangeArrowheads="1"/>
          </p:cNvPicPr>
          <p:nvPr/>
        </p:nvPicPr>
        <p:blipFill>
          <a:blip r:embed="rId9" cstate="print"/>
          <a:srcRect/>
          <a:stretch>
            <a:fillRect/>
          </a:stretch>
        </p:blipFill>
        <p:spPr bwMode="auto">
          <a:xfrm>
            <a:off x="7050368" y="6019990"/>
            <a:ext cx="1107980" cy="369326"/>
          </a:xfrm>
          <a:prstGeom prst="rect">
            <a:avLst/>
          </a:prstGeom>
          <a:noFill/>
        </p:spPr>
      </p:pic>
      <p:pic>
        <p:nvPicPr>
          <p:cNvPr id="13" name="Picture 4" descr="C:\Users\Eigenaar\Documents\WUR_GOFC_GOLD\Training material GOFC-GOLD\Overview slides of training material\logo winrock.jpg"/>
          <p:cNvPicPr>
            <a:picLocks noChangeAspect="1" noChangeArrowheads="1"/>
          </p:cNvPicPr>
          <p:nvPr/>
        </p:nvPicPr>
        <p:blipFill>
          <a:blip r:embed="rId10" cstate="print"/>
          <a:srcRect/>
          <a:stretch>
            <a:fillRect/>
          </a:stretch>
        </p:blipFill>
        <p:spPr bwMode="auto">
          <a:xfrm>
            <a:off x="4674992" y="6190354"/>
            <a:ext cx="864096" cy="536649"/>
          </a:xfrm>
          <a:prstGeom prst="rect">
            <a:avLst/>
          </a:prstGeom>
          <a:noFill/>
        </p:spPr>
      </p:pic>
    </p:spTree>
    <p:extLst>
      <p:ext uri="{BB962C8B-B14F-4D97-AF65-F5344CB8AC3E}">
        <p14:creationId xmlns:p14="http://schemas.microsoft.com/office/powerpoint/2010/main" val="3074470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57"/>
          <p:cNvSpPr/>
          <p:nvPr/>
        </p:nvSpPr>
        <p:spPr>
          <a:xfrm>
            <a:off x="0" y="5804560"/>
            <a:ext cx="9124950" cy="1015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491642" y="230188"/>
            <a:ext cx="8442796" cy="650345"/>
          </a:xfrm>
        </p:spPr>
        <p:txBody>
          <a:bodyPr/>
          <a:lstStyle/>
          <a:p>
            <a:r>
              <a:rPr lang="en-US" sz="2600" dirty="0" smtClean="0"/>
              <a:t>Overview </a:t>
            </a:r>
            <a:r>
              <a:rPr lang="en-US" sz="2600" dirty="0"/>
              <a:t>of </a:t>
            </a:r>
            <a:r>
              <a:rPr lang="en-US" sz="2600" dirty="0" smtClean="0"/>
              <a:t>Modules REDD+ training materials</a:t>
            </a:r>
            <a:endParaRPr lang="en-GB" sz="2600" dirty="0"/>
          </a:p>
        </p:txBody>
      </p:sp>
      <p:grpSp>
        <p:nvGrpSpPr>
          <p:cNvPr id="4" name="Group 3"/>
          <p:cNvGrpSpPr/>
          <p:nvPr/>
        </p:nvGrpSpPr>
        <p:grpSpPr>
          <a:xfrm>
            <a:off x="786270" y="1116425"/>
            <a:ext cx="925200" cy="1415108"/>
            <a:chOff x="513504" y="239496"/>
            <a:chExt cx="802792" cy="1146846"/>
          </a:xfrm>
        </p:grpSpPr>
        <p:sp>
          <p:nvSpPr>
            <p:cNvPr id="5" name="Chevron 4"/>
            <p:cNvSpPr/>
            <p:nvPr/>
          </p:nvSpPr>
          <p:spPr>
            <a:xfrm rot="5400000">
              <a:off x="341477" y="411523"/>
              <a:ext cx="1146846" cy="802792"/>
            </a:xfrm>
            <a:prstGeom prst="chevron">
              <a:avLst/>
            </a:prstGeom>
            <a:solidFill>
              <a:schemeClr val="tx2">
                <a:lumMod val="40000"/>
                <a:lumOff val="60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Chevron 4"/>
            <p:cNvSpPr/>
            <p:nvPr/>
          </p:nvSpPr>
          <p:spPr>
            <a:xfrm>
              <a:off x="513504" y="640892"/>
              <a:ext cx="802792" cy="344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1000" b="1" kern="1200" dirty="0" smtClean="0">
                  <a:solidFill>
                    <a:schemeClr val="accent6">
                      <a:lumMod val="95000"/>
                      <a:lumOff val="5000"/>
                    </a:schemeClr>
                  </a:solidFill>
                </a:rPr>
                <a:t>REDD+ Background and Design</a:t>
              </a:r>
              <a:endParaRPr lang="en-GB" sz="1000" b="1" kern="1200" dirty="0">
                <a:solidFill>
                  <a:schemeClr val="accent6">
                    <a:lumMod val="95000"/>
                    <a:lumOff val="5000"/>
                  </a:schemeClr>
                </a:solidFill>
              </a:endParaRPr>
            </a:p>
          </p:txBody>
        </p:sp>
      </p:grpSp>
      <p:grpSp>
        <p:nvGrpSpPr>
          <p:cNvPr id="7" name="Group 6"/>
          <p:cNvGrpSpPr/>
          <p:nvPr/>
        </p:nvGrpSpPr>
        <p:grpSpPr>
          <a:xfrm>
            <a:off x="786270" y="2421466"/>
            <a:ext cx="925200" cy="3012683"/>
            <a:chOff x="513504" y="2026755"/>
            <a:chExt cx="802792" cy="1146846"/>
          </a:xfrm>
        </p:grpSpPr>
        <p:sp>
          <p:nvSpPr>
            <p:cNvPr id="8" name="Chevron 7"/>
            <p:cNvSpPr/>
            <p:nvPr/>
          </p:nvSpPr>
          <p:spPr>
            <a:xfrm rot="5400000">
              <a:off x="341477" y="2198782"/>
              <a:ext cx="1146846" cy="802792"/>
            </a:xfrm>
            <a:prstGeom prst="chevron">
              <a:avLst/>
            </a:prstGeom>
            <a:solidFill>
              <a:schemeClr val="accent1">
                <a:lumMod val="40000"/>
                <a:lumOff val="60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Chevron 4"/>
            <p:cNvSpPr/>
            <p:nvPr/>
          </p:nvSpPr>
          <p:spPr>
            <a:xfrm>
              <a:off x="513504" y="2467337"/>
              <a:ext cx="802792" cy="344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1000" b="1" kern="1200" dirty="0" smtClean="0">
                  <a:solidFill>
                    <a:schemeClr val="accent6">
                      <a:lumMod val="85000"/>
                      <a:lumOff val="15000"/>
                    </a:schemeClr>
                  </a:solidFill>
                </a:rPr>
                <a:t>REDD+ Measuring and Monitoring</a:t>
              </a:r>
              <a:endParaRPr lang="en-GB" sz="1000" b="1" kern="1200" dirty="0">
                <a:solidFill>
                  <a:schemeClr val="accent6">
                    <a:lumMod val="85000"/>
                    <a:lumOff val="15000"/>
                  </a:schemeClr>
                </a:solidFill>
              </a:endParaRPr>
            </a:p>
          </p:txBody>
        </p:sp>
      </p:grpSp>
      <p:grpSp>
        <p:nvGrpSpPr>
          <p:cNvPr id="10" name="Group 9"/>
          <p:cNvGrpSpPr/>
          <p:nvPr/>
        </p:nvGrpSpPr>
        <p:grpSpPr>
          <a:xfrm>
            <a:off x="786270" y="5282051"/>
            <a:ext cx="925200" cy="1417278"/>
            <a:chOff x="513504" y="3942140"/>
            <a:chExt cx="802792" cy="1146846"/>
          </a:xfrm>
        </p:grpSpPr>
        <p:sp>
          <p:nvSpPr>
            <p:cNvPr id="11" name="Chevron 10"/>
            <p:cNvSpPr/>
            <p:nvPr/>
          </p:nvSpPr>
          <p:spPr>
            <a:xfrm rot="5400000">
              <a:off x="341477" y="4114167"/>
              <a:ext cx="1146846" cy="802792"/>
            </a:xfrm>
            <a:prstGeom prst="chevron">
              <a:avLst/>
            </a:prstGeom>
            <a:solidFill>
              <a:schemeClr val="accent4">
                <a:lumMod val="40000"/>
                <a:lumOff val="60000"/>
              </a:schemeClr>
            </a:solidFill>
            <a:ln>
              <a:solidFill>
                <a:schemeClr val="accent4">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Chevron 4"/>
            <p:cNvSpPr/>
            <p:nvPr/>
          </p:nvSpPr>
          <p:spPr>
            <a:xfrm>
              <a:off x="513504" y="4364090"/>
              <a:ext cx="802792" cy="405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1000" b="1" kern="1200" dirty="0" smtClean="0">
                  <a:solidFill>
                    <a:schemeClr val="accent6">
                      <a:lumMod val="85000"/>
                      <a:lumOff val="15000"/>
                    </a:schemeClr>
                  </a:solidFill>
                </a:rPr>
                <a:t>REDD+ Assessment and </a:t>
              </a:r>
              <a:br>
                <a:rPr lang="en-GB" sz="1000" b="1" kern="1200" dirty="0" smtClean="0">
                  <a:solidFill>
                    <a:schemeClr val="accent6">
                      <a:lumMod val="85000"/>
                      <a:lumOff val="15000"/>
                    </a:schemeClr>
                  </a:solidFill>
                </a:rPr>
              </a:br>
              <a:r>
                <a:rPr lang="en-GB" sz="1000" b="1" kern="1200" dirty="0" smtClean="0">
                  <a:solidFill>
                    <a:schemeClr val="accent6">
                      <a:lumMod val="85000"/>
                      <a:lumOff val="15000"/>
                    </a:schemeClr>
                  </a:solidFill>
                </a:rPr>
                <a:t>Reporting</a:t>
              </a:r>
              <a:endParaRPr lang="en-GB" sz="1000" b="1" kern="1200" dirty="0">
                <a:solidFill>
                  <a:schemeClr val="accent6">
                    <a:lumMod val="85000"/>
                    <a:lumOff val="15000"/>
                  </a:schemeClr>
                </a:solidFill>
              </a:endParaRPr>
            </a:p>
          </p:txBody>
        </p:sp>
      </p:grpSp>
      <p:grpSp>
        <p:nvGrpSpPr>
          <p:cNvPr id="13" name="Group 12"/>
          <p:cNvGrpSpPr/>
          <p:nvPr/>
        </p:nvGrpSpPr>
        <p:grpSpPr>
          <a:xfrm>
            <a:off x="2034929" y="1097287"/>
            <a:ext cx="6203381" cy="1145851"/>
            <a:chOff x="1848478" y="72932"/>
            <a:chExt cx="5555624" cy="1070259"/>
          </a:xfrm>
        </p:grpSpPr>
        <p:sp>
          <p:nvSpPr>
            <p:cNvPr id="14" name="Round Same Side Corner Rectangle 13"/>
            <p:cNvSpPr/>
            <p:nvPr/>
          </p:nvSpPr>
          <p:spPr>
            <a:xfrm rot="5400000">
              <a:off x="4091160" y="-2169750"/>
              <a:ext cx="1070259" cy="5555624"/>
            </a:xfrm>
            <a:prstGeom prst="round2SameRect">
              <a:avLst/>
            </a:prstGeom>
            <a:solidFill>
              <a:schemeClr val="tx2">
                <a:lumMod val="40000"/>
                <a:lumOff val="60000"/>
                <a:alpha val="90000"/>
              </a:schemeClr>
            </a:solidFill>
            <a:ln>
              <a:solidFill>
                <a:schemeClr val="tx2">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 Same Side Corner Rectangle 4"/>
            <p:cNvSpPr/>
            <p:nvPr/>
          </p:nvSpPr>
          <p:spPr>
            <a:xfrm>
              <a:off x="1848478" y="117046"/>
              <a:ext cx="5555624" cy="9657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1.1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UNFCCC context and requirements and introduction to IPCC guidelines </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M. Herold, E. Romijn, B. Mora</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1.2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Framework for building national forest monitoring systems for REDD+</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E. Romijn, M. Herold, B. Mora</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1.3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Assessing and analyzing drivers of deforestation and forest degradation </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E. Romijn, M. Herold</a:t>
              </a:r>
              <a:endParaRPr lang="en-GB" sz="1100" kern="1200" dirty="0">
                <a:solidFill>
                  <a:schemeClr val="accent6">
                    <a:lumMod val="85000"/>
                    <a:lumOff val="15000"/>
                  </a:schemeClr>
                </a:solidFill>
              </a:endParaRPr>
            </a:p>
          </p:txBody>
        </p:sp>
      </p:grpSp>
      <p:grpSp>
        <p:nvGrpSpPr>
          <p:cNvPr id="16" name="Group 15"/>
          <p:cNvGrpSpPr/>
          <p:nvPr/>
        </p:nvGrpSpPr>
        <p:grpSpPr>
          <a:xfrm>
            <a:off x="2034928" y="2365064"/>
            <a:ext cx="6203381" cy="2786352"/>
            <a:chOff x="1846626" y="1152323"/>
            <a:chExt cx="5381911" cy="2597184"/>
          </a:xfrm>
        </p:grpSpPr>
        <p:sp>
          <p:nvSpPr>
            <p:cNvPr id="17" name="Round Same Side Corner Rectangle 16"/>
            <p:cNvSpPr/>
            <p:nvPr/>
          </p:nvSpPr>
          <p:spPr>
            <a:xfrm rot="5400000">
              <a:off x="3238990" y="-240041"/>
              <a:ext cx="2597184" cy="5381911"/>
            </a:xfrm>
            <a:prstGeom prst="round2SameRect">
              <a:avLst/>
            </a:prstGeom>
            <a:solidFill>
              <a:schemeClr val="accent1">
                <a:lumMod val="40000"/>
                <a:lumOff val="60000"/>
                <a:alpha val="90000"/>
              </a:schemeClr>
            </a:solidFill>
            <a:ln>
              <a:solidFill>
                <a:schemeClr val="accent1">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4"/>
            <p:cNvSpPr/>
            <p:nvPr/>
          </p:nvSpPr>
          <p:spPr>
            <a:xfrm>
              <a:off x="1846626" y="1287573"/>
              <a:ext cx="5179400" cy="23436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271463" lvl="1" indent="-271463" defTabSz="444500">
                <a:lnSpc>
                  <a:spcPct val="90000"/>
                </a:lnSpc>
                <a:spcAft>
                  <a:spcPct val="15000"/>
                </a:spcAft>
              </a:pPr>
              <a:r>
                <a:rPr lang="en-GB" sz="1100" b="1" kern="1200" dirty="0" smtClean="0">
                  <a:solidFill>
                    <a:schemeClr val="accent6">
                      <a:lumMod val="85000"/>
                      <a:lumOff val="15000"/>
                    </a:schemeClr>
                  </a:solidFill>
                </a:rPr>
                <a:t>2.1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Monitoring activity data for forests using remote sensing </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lang="en-US" sz="1100" i="1" dirty="0">
                  <a:solidFill>
                    <a:schemeClr val="accent6">
                      <a:lumMod val="85000"/>
                      <a:lumOff val="15000"/>
                    </a:schemeClr>
                  </a:solidFill>
                  <a:latin typeface="Verdana" pitchFamily="34" charset="0"/>
                  <a:ea typeface="Verdana" pitchFamily="34" charset="0"/>
                  <a:cs typeface="Verdana" pitchFamily="34" charset="0"/>
                </a:rPr>
                <a:t>F. </a:t>
              </a:r>
              <a:r>
                <a:rPr lang="en-US" sz="1100" i="1" dirty="0" err="1">
                  <a:solidFill>
                    <a:schemeClr val="accent6">
                      <a:lumMod val="85000"/>
                      <a:lumOff val="15000"/>
                    </a:schemeClr>
                  </a:solidFill>
                  <a:latin typeface="Verdana" pitchFamily="34" charset="0"/>
                  <a:ea typeface="Verdana" pitchFamily="34" charset="0"/>
                  <a:cs typeface="Verdana" pitchFamily="34" charset="0"/>
                </a:rPr>
                <a:t>Achard</a:t>
              </a:r>
              <a:r>
                <a:rPr lang="en-US" sz="1100" i="1" dirty="0">
                  <a:solidFill>
                    <a:schemeClr val="accent6">
                      <a:lumMod val="85000"/>
                      <a:lumOff val="15000"/>
                    </a:schemeClr>
                  </a:solidFill>
                  <a:latin typeface="Verdana" pitchFamily="34" charset="0"/>
                  <a:ea typeface="Verdana" pitchFamily="34" charset="0"/>
                  <a:cs typeface="Verdana" pitchFamily="34" charset="0"/>
                </a:rPr>
                <a:t>, J</a:t>
              </a: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Miettinen, B. Mora</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2.2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Monitoring activity data for forests remaining forests (incl. forest </a:t>
              </a:r>
              <a:r>
                <a:rPr kumimoji="0" lang="en-US" sz="1100" b="0" i="0"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degr</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C. Souza, S. Brown, J. Miettinen, F. </a:t>
              </a:r>
              <a:r>
                <a:rPr kumimoji="0" lang="en-US" sz="1100" b="0" i="1"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Achard</a:t>
              </a: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M. Herold</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2.3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Estimating emission factors for forest cover change (def. and </a:t>
              </a:r>
              <a:r>
                <a:rPr kumimoji="0" lang="en-US" sz="1100" b="0" i="0"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degr</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lang="en-US" sz="1100" i="1" kern="1200" dirty="0" smtClean="0">
                  <a:solidFill>
                    <a:schemeClr val="accent6">
                      <a:lumMod val="85000"/>
                      <a:lumOff val="15000"/>
                    </a:schemeClr>
                  </a:solidFill>
                  <a:latin typeface="Verdana" pitchFamily="34" charset="0"/>
                  <a:ea typeface="Verdana" pitchFamily="34" charset="0"/>
                  <a:cs typeface="Verdana" pitchFamily="34" charset="0"/>
                </a:rPr>
                <a:t>S. Brown, L. Murray, </a:t>
              </a:r>
              <a:r>
                <a:rPr lang="en-US" sz="1100" i="1" kern="1200" dirty="0" err="1" smtClean="0">
                  <a:solidFill>
                    <a:schemeClr val="accent6">
                      <a:lumMod val="85000"/>
                      <a:lumOff val="15000"/>
                    </a:schemeClr>
                  </a:solidFill>
                  <a:latin typeface="Verdana" pitchFamily="34" charset="0"/>
                  <a:ea typeface="Verdana" pitchFamily="34" charset="0"/>
                  <a:cs typeface="Verdana" pitchFamily="34" charset="0"/>
                </a:rPr>
                <a:t>F.Casarim</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2.4 </a:t>
              </a:r>
              <a:r>
                <a:rPr lang="en-GB" sz="1100" kern="1200" dirty="0" smtClean="0">
                  <a:solidFill>
                    <a:schemeClr val="accent6">
                      <a:lumMod val="85000"/>
                      <a:lumOff val="15000"/>
                    </a:schemeClr>
                  </a:solidFill>
                  <a:latin typeface="Verdana" pitchFamily="34" charset="0"/>
                  <a:ea typeface="Verdana" pitchFamily="34" charset="0"/>
                  <a:cs typeface="Verdana" pitchFamily="34" charset="0"/>
                </a:rPr>
                <a:t>Incorporating community based approaches in national REDD+ monitoring  </a:t>
              </a:r>
              <a:br>
                <a:rPr lang="en-GB" sz="1100" kern="1200" dirty="0" smtClean="0">
                  <a:solidFill>
                    <a:schemeClr val="accent6">
                      <a:lumMod val="85000"/>
                      <a:lumOff val="15000"/>
                    </a:schemeClr>
                  </a:solidFill>
                  <a:latin typeface="Verdana" pitchFamily="34" charset="0"/>
                  <a:ea typeface="Verdana" pitchFamily="34" charset="0"/>
                  <a:cs typeface="Verdana" pitchFamily="34" charset="0"/>
                </a:rPr>
              </a:b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M. Skutsch</a:t>
              </a:r>
              <a:r>
                <a:rPr lang="en-US" sz="1100" i="1" kern="1200" dirty="0" smtClean="0">
                  <a:solidFill>
                    <a:schemeClr val="accent6">
                      <a:lumMod val="85000"/>
                      <a:lumOff val="15000"/>
                    </a:schemeClr>
                  </a:solidFill>
                  <a:latin typeface="Verdana" pitchFamily="34" charset="0"/>
                  <a:ea typeface="Verdana" pitchFamily="34" charset="0"/>
                  <a:cs typeface="Verdana" pitchFamily="34" charset="0"/>
                </a:rPr>
                <a:t>, A. Balderas Torres</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2.5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Estimation of carbon emissions from deforestation and forest degradation </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S. Brown, L. Murray</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2.6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Estimation of GHG emissions from biomass burning </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L. Boschetti</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2.7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Estimation of uncertainties </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G. Grassi, S. </a:t>
              </a:r>
              <a:r>
                <a:rPr kumimoji="0" lang="en-US" sz="1100" b="0" i="1"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Monni</a:t>
              </a: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F. </a:t>
              </a:r>
              <a:r>
                <a:rPr kumimoji="0" lang="en-US" sz="1100" b="0" i="1"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Achard</a:t>
              </a: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a:t>
              </a:r>
              <a:r>
                <a:rPr lang="en-US" sz="1100" i="1" kern="1200" dirty="0" smtClean="0">
                  <a:solidFill>
                    <a:schemeClr val="accent6">
                      <a:lumMod val="85000"/>
                      <a:lumOff val="15000"/>
                    </a:schemeClr>
                  </a:solidFill>
                  <a:latin typeface="Verdana" pitchFamily="34" charset="0"/>
                  <a:ea typeface="Verdana" pitchFamily="34" charset="0"/>
                  <a:cs typeface="Verdana" pitchFamily="34" charset="0"/>
                </a:rPr>
                <a:t>A. </a:t>
              </a:r>
              <a:r>
                <a:rPr lang="en-US" sz="1100" i="1" kern="1200" dirty="0" err="1" smtClean="0">
                  <a:solidFill>
                    <a:schemeClr val="accent6">
                      <a:lumMod val="85000"/>
                      <a:lumOff val="15000"/>
                    </a:schemeClr>
                  </a:solidFill>
                  <a:latin typeface="Verdana" pitchFamily="34" charset="0"/>
                  <a:ea typeface="Verdana" pitchFamily="34" charset="0"/>
                  <a:cs typeface="Verdana" pitchFamily="34" charset="0"/>
                </a:rPr>
                <a:t>Langner</a:t>
              </a:r>
              <a:r>
                <a:rPr lang="en-US" sz="1100" i="1" kern="1200" dirty="0" smtClean="0">
                  <a:solidFill>
                    <a:schemeClr val="accent6">
                      <a:lumMod val="85000"/>
                      <a:lumOff val="15000"/>
                    </a:schemeClr>
                  </a:solidFill>
                  <a:latin typeface="Verdana" pitchFamily="34" charset="0"/>
                  <a:ea typeface="Verdana" pitchFamily="34" charset="0"/>
                  <a:cs typeface="Verdana" pitchFamily="34" charset="0"/>
                </a:rPr>
                <a:t>, M</a:t>
              </a: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Herold</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2.8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Overview and status of evolving technologies </a:t>
              </a:r>
              <a:b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B. Mora, E. Romijn</a:t>
              </a:r>
              <a:endParaRPr lang="en-GB" sz="1100" kern="1200" dirty="0">
                <a:solidFill>
                  <a:schemeClr val="accent6">
                    <a:lumMod val="85000"/>
                    <a:lumOff val="15000"/>
                  </a:schemeClr>
                </a:solidFill>
              </a:endParaRPr>
            </a:p>
          </p:txBody>
        </p:sp>
      </p:grpSp>
      <p:grpSp>
        <p:nvGrpSpPr>
          <p:cNvPr id="19" name="Group 18"/>
          <p:cNvGrpSpPr/>
          <p:nvPr/>
        </p:nvGrpSpPr>
        <p:grpSpPr>
          <a:xfrm>
            <a:off x="2034930" y="5272250"/>
            <a:ext cx="6203379" cy="1147076"/>
            <a:chOff x="1847682" y="3962636"/>
            <a:chExt cx="5714350" cy="1022645"/>
          </a:xfrm>
        </p:grpSpPr>
        <p:sp>
          <p:nvSpPr>
            <p:cNvPr id="20" name="Round Same Side Corner Rectangle 19"/>
            <p:cNvSpPr/>
            <p:nvPr/>
          </p:nvSpPr>
          <p:spPr>
            <a:xfrm rot="5400000">
              <a:off x="4193534" y="1616784"/>
              <a:ext cx="1022645" cy="5714350"/>
            </a:xfrm>
            <a:prstGeom prst="round2SameRect">
              <a:avLst/>
            </a:prstGeom>
            <a:solidFill>
              <a:schemeClr val="accent4">
                <a:lumMod val="40000"/>
                <a:lumOff val="60000"/>
                <a:alpha val="90000"/>
              </a:schemeClr>
            </a:solidFill>
            <a:ln>
              <a:solidFill>
                <a:schemeClr val="accent4">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 Same Side Corner Rectangle 4"/>
            <p:cNvSpPr/>
            <p:nvPr/>
          </p:nvSpPr>
          <p:spPr>
            <a:xfrm>
              <a:off x="1847682" y="4012558"/>
              <a:ext cx="5664429" cy="9228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3.1 </a:t>
              </a:r>
              <a:r>
                <a:rPr kumimoji="0" lang="en-US"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National data organization</a:t>
              </a:r>
              <a:r>
                <a:rPr kumimoji="0" lang="en-US" sz="1100" b="0" i="0" u="none" strike="noStrike" kern="1200" cap="none" spc="0" normalizeH="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and management</a:t>
              </a:r>
              <a:br>
                <a:rPr kumimoji="0" lang="en-US" sz="1100" b="0" i="0" u="none" strike="noStrike" kern="1200" cap="none" spc="0" normalizeH="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lang="en-US" sz="1100" i="1" kern="1200" dirty="0" smtClean="0">
                  <a:solidFill>
                    <a:schemeClr val="accent6">
                      <a:lumMod val="85000"/>
                      <a:lumOff val="15000"/>
                    </a:schemeClr>
                  </a:solidFill>
                  <a:latin typeface="Verdana" pitchFamily="34" charset="0"/>
                  <a:ea typeface="Verdana" pitchFamily="34" charset="0"/>
                  <a:cs typeface="Verdana" pitchFamily="34" charset="0"/>
                </a:rPr>
                <a:t>E. Romijn, V. De Sy</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3.2 </a:t>
              </a:r>
              <a:r>
                <a:rPr lang="en-US" sz="1100" kern="1200" dirty="0" smtClean="0">
                  <a:solidFill>
                    <a:schemeClr val="accent6">
                      <a:lumMod val="85000"/>
                      <a:lumOff val="15000"/>
                    </a:schemeClr>
                  </a:solidFill>
                  <a:latin typeface="Verdana" pitchFamily="34" charset="0"/>
                  <a:ea typeface="Verdana" pitchFamily="34" charset="0"/>
                  <a:cs typeface="Verdana" pitchFamily="34" charset="0"/>
                </a:rPr>
                <a:t>Data and guidance on developing REDD+ reference levels </a:t>
              </a:r>
              <a:br>
                <a:rPr lang="en-US" sz="1100" kern="1200" dirty="0" smtClean="0">
                  <a:solidFill>
                    <a:schemeClr val="accent6">
                      <a:lumMod val="85000"/>
                      <a:lumOff val="15000"/>
                    </a:schemeClr>
                  </a:solidFill>
                  <a:latin typeface="Verdana" pitchFamily="34" charset="0"/>
                  <a:ea typeface="Verdana" pitchFamily="34" charset="0"/>
                  <a:cs typeface="Verdana" pitchFamily="34" charset="0"/>
                </a:rPr>
              </a:br>
              <a:r>
                <a:rPr lang="en-US" sz="1100" i="1" kern="1200" dirty="0" smtClean="0">
                  <a:solidFill>
                    <a:schemeClr val="accent6">
                      <a:lumMod val="85000"/>
                      <a:lumOff val="15000"/>
                    </a:schemeClr>
                  </a:solidFill>
                  <a:latin typeface="Verdana" pitchFamily="34" charset="0"/>
                  <a:ea typeface="Verdana" pitchFamily="34" charset="0"/>
                  <a:cs typeface="Verdana" pitchFamily="34" charset="0"/>
                </a:rPr>
                <a:t>M. Herold, E. Romijn, S. Brown</a:t>
              </a:r>
              <a:endParaRPr lang="en-GB" sz="1100" kern="1200" dirty="0">
                <a:solidFill>
                  <a:schemeClr val="accent6">
                    <a:lumMod val="85000"/>
                    <a:lumOff val="15000"/>
                  </a:schemeClr>
                </a:solidFill>
              </a:endParaRPr>
            </a:p>
            <a:p>
              <a:pPr marL="271463" lvl="1" indent="-271463" algn="l" defTabSz="444500">
                <a:lnSpc>
                  <a:spcPct val="90000"/>
                </a:lnSpc>
                <a:spcBef>
                  <a:spcPct val="0"/>
                </a:spcBef>
                <a:spcAft>
                  <a:spcPct val="15000"/>
                </a:spcAft>
              </a:pPr>
              <a:r>
                <a:rPr lang="en-GB" sz="1100" b="1" kern="1200" dirty="0" smtClean="0">
                  <a:solidFill>
                    <a:schemeClr val="accent6">
                      <a:lumMod val="85000"/>
                      <a:lumOff val="15000"/>
                    </a:schemeClr>
                  </a:solidFill>
                </a:rPr>
                <a:t>3.3 </a:t>
              </a:r>
              <a:r>
                <a:rPr kumimoji="0" lang="nl-NL" sz="1100" b="0" i="0"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Guidance</a:t>
              </a:r>
              <a:r>
                <a:rPr kumimoji="0" lang="nl-NL"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on </a:t>
              </a:r>
              <a:r>
                <a:rPr kumimoji="0" lang="nl-NL" sz="1100" b="0" i="0"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reporting</a:t>
              </a:r>
              <a:r>
                <a:rPr kumimoji="0" lang="nl-NL"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REDD+ performance </a:t>
              </a:r>
              <a:r>
                <a:rPr kumimoji="0" lang="nl-NL" sz="1100" b="0" i="0"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using</a:t>
              </a:r>
              <a:r>
                <a:rPr kumimoji="0" lang="nl-NL"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IPCC </a:t>
              </a:r>
              <a:r>
                <a:rPr kumimoji="0" lang="nl-NL" sz="1100" b="0" i="0"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Guidelines</a:t>
              </a:r>
              <a:r>
                <a:rPr kumimoji="0" lang="nl-NL"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a:t>
              </a:r>
              <a:r>
                <a:rPr kumimoji="0" lang="nl-NL" sz="1100" b="0" i="0"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and</a:t>
              </a:r>
              <a:r>
                <a:rPr kumimoji="0" lang="nl-NL"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a:t>
              </a:r>
              <a:r>
                <a:rPr kumimoji="0" lang="nl-NL" sz="1100" b="0" i="0"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Guidance</a:t>
              </a:r>
              <a:r>
                <a:rPr kumimoji="0" lang="nl-NL"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a:t>
              </a:r>
              <a:br>
                <a:rPr kumimoji="0" lang="nl-NL" sz="1100" b="0" i="0"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br>
              <a:r>
                <a:rPr kumimoji="0" lang="nl-NL" sz="1100" b="0" i="1" u="none" strike="noStrike" kern="1200" cap="none" spc="0" normalizeH="0" baseline="0" noProof="0" dirty="0" err="1"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G.Grassi</a:t>
              </a:r>
              <a:r>
                <a:rPr kumimoji="0" lang="nl-NL"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 </a:t>
              </a:r>
              <a:r>
                <a:rPr kumimoji="0" lang="en-US" sz="1100" b="0" i="1" u="none" strike="noStrike" kern="1200" cap="none" spc="0" normalizeH="0" baseline="0" noProof="0" dirty="0" smtClean="0">
                  <a:ln>
                    <a:noFill/>
                  </a:ln>
                  <a:solidFill>
                    <a:schemeClr val="accent6">
                      <a:lumMod val="85000"/>
                      <a:lumOff val="15000"/>
                    </a:schemeClr>
                  </a:solidFill>
                  <a:effectLst/>
                  <a:uLnTx/>
                  <a:uFillTx/>
                  <a:latin typeface="Verdana" pitchFamily="34" charset="0"/>
                  <a:ea typeface="Verdana" pitchFamily="34" charset="0"/>
                  <a:cs typeface="Verdana" pitchFamily="34" charset="0"/>
                </a:rPr>
                <a:t>E. </a:t>
              </a:r>
              <a:r>
                <a:rPr lang="en-US" sz="1100" i="1" kern="1200" dirty="0" smtClean="0">
                  <a:solidFill>
                    <a:schemeClr val="accent6">
                      <a:lumMod val="85000"/>
                      <a:lumOff val="15000"/>
                    </a:schemeClr>
                  </a:solidFill>
                  <a:latin typeface="Verdana" pitchFamily="34" charset="0"/>
                  <a:ea typeface="Verdana" pitchFamily="34" charset="0"/>
                  <a:cs typeface="Verdana" pitchFamily="34" charset="0"/>
                </a:rPr>
                <a:t>Romijn, M. Herold</a:t>
              </a:r>
              <a:endParaRPr lang="en-GB" sz="1100" kern="1200" dirty="0">
                <a:solidFill>
                  <a:schemeClr val="accent6">
                    <a:lumMod val="85000"/>
                    <a:lumOff val="15000"/>
                  </a:schemeClr>
                </a:solidFill>
              </a:endParaRPr>
            </a:p>
          </p:txBody>
        </p:sp>
      </p:grpSp>
    </p:spTree>
    <p:extLst>
      <p:ext uri="{BB962C8B-B14F-4D97-AF65-F5344CB8AC3E}">
        <p14:creationId xmlns:p14="http://schemas.microsoft.com/office/powerpoint/2010/main" val="4094082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hthoek 75"/>
          <p:cNvSpPr/>
          <p:nvPr/>
        </p:nvSpPr>
        <p:spPr>
          <a:xfrm>
            <a:off x="0" y="5842660"/>
            <a:ext cx="9144000" cy="1015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el 1"/>
          <p:cNvSpPr>
            <a:spLocks noGrp="1"/>
          </p:cNvSpPr>
          <p:nvPr>
            <p:ph type="title"/>
          </p:nvPr>
        </p:nvSpPr>
        <p:spPr>
          <a:xfrm>
            <a:off x="186842" y="230189"/>
            <a:ext cx="8442796" cy="648188"/>
          </a:xfrm>
        </p:spPr>
        <p:txBody>
          <a:bodyPr/>
          <a:lstStyle/>
          <a:p>
            <a:r>
              <a:rPr lang="en-US" dirty="0" smtClean="0"/>
              <a:t>Set up of Modules &amp; Target users</a:t>
            </a:r>
            <a:endParaRPr lang="en-US" dirty="0"/>
          </a:p>
        </p:txBody>
      </p:sp>
      <p:sp>
        <p:nvSpPr>
          <p:cNvPr id="43" name="Rectangle 13"/>
          <p:cNvSpPr>
            <a:spLocks noChangeArrowheads="1"/>
          </p:cNvSpPr>
          <p:nvPr/>
        </p:nvSpPr>
        <p:spPr bwMode="auto">
          <a:xfrm>
            <a:off x="1045000" y="4618439"/>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12" name="Pfeil nach rechts 6"/>
          <p:cNvSpPr/>
          <p:nvPr/>
        </p:nvSpPr>
        <p:spPr bwMode="auto">
          <a:xfrm>
            <a:off x="2616415" y="1558479"/>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3" name="Pfeil nach rechts 6"/>
          <p:cNvSpPr/>
          <p:nvPr/>
        </p:nvSpPr>
        <p:spPr bwMode="auto">
          <a:xfrm>
            <a:off x="2618687" y="3471471"/>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4" name="Pfeil nach rechts 6"/>
          <p:cNvSpPr/>
          <p:nvPr/>
        </p:nvSpPr>
        <p:spPr bwMode="auto">
          <a:xfrm>
            <a:off x="2620959" y="5439055"/>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5" name="Tekstvak 14"/>
          <p:cNvSpPr txBox="1"/>
          <p:nvPr/>
        </p:nvSpPr>
        <p:spPr>
          <a:xfrm>
            <a:off x="3916904" y="1050877"/>
            <a:ext cx="5049671" cy="1938992"/>
          </a:xfrm>
          <a:prstGeom prst="rect">
            <a:avLst/>
          </a:prstGeom>
          <a:solidFill>
            <a:schemeClr val="accent3"/>
          </a:solidFill>
        </p:spPr>
        <p:txBody>
          <a:bodyPr wrap="square" rtlCol="0">
            <a:spAutoFit/>
          </a:bodyPr>
          <a:lstStyle/>
          <a:p>
            <a:r>
              <a:rPr lang="en-US" sz="1600" b="1" dirty="0" smtClean="0">
                <a:latin typeface="+mj-lt"/>
              </a:rPr>
              <a:t>Background lectures</a:t>
            </a:r>
          </a:p>
          <a:p>
            <a:r>
              <a:rPr lang="en-GB" sz="1600" dirty="0" smtClean="0">
                <a:latin typeface="+mj-lt"/>
              </a:rPr>
              <a:t>Introducing and presenting the background; relevance of topic &amp; overview of possible methodological options and approaches</a:t>
            </a:r>
            <a:br>
              <a:rPr lang="en-GB" sz="1600" dirty="0" smtClean="0">
                <a:latin typeface="+mj-lt"/>
              </a:rPr>
            </a:br>
            <a:endParaRPr lang="en-US" sz="400" dirty="0" smtClean="0">
              <a:latin typeface="+mj-lt"/>
            </a:endParaRPr>
          </a:p>
          <a:p>
            <a:r>
              <a:rPr lang="en-US" sz="1600" i="1" dirty="0" smtClean="0">
                <a:latin typeface="+mj-lt"/>
              </a:rPr>
              <a:t>Intended for: REDD+ national and international policy makers; Project managers and Technical staff</a:t>
            </a:r>
          </a:p>
        </p:txBody>
      </p:sp>
      <p:sp>
        <p:nvSpPr>
          <p:cNvPr id="16" name="Tekstvak 15"/>
          <p:cNvSpPr txBox="1"/>
          <p:nvPr/>
        </p:nvSpPr>
        <p:spPr>
          <a:xfrm>
            <a:off x="3913632" y="3084393"/>
            <a:ext cx="5052944" cy="1631216"/>
          </a:xfrm>
          <a:prstGeom prst="rect">
            <a:avLst/>
          </a:prstGeom>
          <a:solidFill>
            <a:schemeClr val="accent3"/>
          </a:solidFill>
        </p:spPr>
        <p:txBody>
          <a:bodyPr wrap="square" rtlCol="0">
            <a:spAutoFit/>
          </a:bodyPr>
          <a:lstStyle/>
          <a:p>
            <a:pPr lvl="0">
              <a:spcBef>
                <a:spcPts val="1200"/>
              </a:spcBef>
              <a:buClr>
                <a:srgbClr val="005172"/>
              </a:buClr>
              <a:buSzPct val="140000"/>
            </a:pPr>
            <a:r>
              <a:rPr lang="en-GB" sz="1600" b="1" dirty="0" smtClean="0">
                <a:solidFill>
                  <a:srgbClr val="005172"/>
                </a:solidFill>
                <a:latin typeface="+mj-lt"/>
              </a:rPr>
              <a:t>Practical examples </a:t>
            </a:r>
            <a:br>
              <a:rPr lang="en-GB" sz="1600" b="1" dirty="0" smtClean="0">
                <a:solidFill>
                  <a:srgbClr val="005172"/>
                </a:solidFill>
                <a:latin typeface="+mj-lt"/>
              </a:rPr>
            </a:br>
            <a:r>
              <a:rPr lang="en-GB" sz="1600" dirty="0">
                <a:solidFill>
                  <a:srgbClr val="005172"/>
                </a:solidFill>
                <a:latin typeface="+mj-lt"/>
              </a:rPr>
              <a:t>O</a:t>
            </a:r>
            <a:r>
              <a:rPr lang="en-GB" sz="1600" dirty="0" smtClean="0">
                <a:solidFill>
                  <a:srgbClr val="005172"/>
                </a:solidFill>
                <a:latin typeface="+mj-lt"/>
              </a:rPr>
              <a:t>f successful implementation activities in developing countries; experiences presenting different national circumstances</a:t>
            </a:r>
            <a:br>
              <a:rPr lang="en-GB" sz="1600" dirty="0" smtClean="0">
                <a:solidFill>
                  <a:srgbClr val="005172"/>
                </a:solidFill>
                <a:latin typeface="+mj-lt"/>
              </a:rPr>
            </a:br>
            <a:endParaRPr lang="en-GB" sz="400" dirty="0" smtClean="0">
              <a:solidFill>
                <a:srgbClr val="005172"/>
              </a:solidFill>
              <a:latin typeface="+mj-lt"/>
            </a:endParaRPr>
          </a:p>
          <a:p>
            <a:r>
              <a:rPr lang="en-US" sz="1600" i="1" dirty="0" smtClean="0">
                <a:latin typeface="+mj-lt"/>
              </a:rPr>
              <a:t>Intended for: MRV project managers &amp; Designers and Technical staff</a:t>
            </a:r>
          </a:p>
        </p:txBody>
      </p:sp>
      <p:sp>
        <p:nvSpPr>
          <p:cNvPr id="17" name="Tekstvak 16"/>
          <p:cNvSpPr txBox="1"/>
          <p:nvPr/>
        </p:nvSpPr>
        <p:spPr>
          <a:xfrm>
            <a:off x="3930552" y="5268041"/>
            <a:ext cx="5036024" cy="1077218"/>
          </a:xfrm>
          <a:prstGeom prst="rect">
            <a:avLst/>
          </a:prstGeom>
          <a:solidFill>
            <a:schemeClr val="accent3"/>
          </a:solidFill>
        </p:spPr>
        <p:txBody>
          <a:bodyPr wrap="square" rtlCol="0">
            <a:spAutoFit/>
          </a:bodyPr>
          <a:lstStyle/>
          <a:p>
            <a:pPr lvl="0">
              <a:spcBef>
                <a:spcPts val="1200"/>
              </a:spcBef>
              <a:buClr>
                <a:srgbClr val="005172"/>
              </a:buClr>
              <a:buSzPct val="140000"/>
            </a:pPr>
            <a:r>
              <a:rPr lang="en-GB" sz="1600" b="1" dirty="0" smtClean="0">
                <a:solidFill>
                  <a:srgbClr val="005172"/>
                </a:solidFill>
                <a:latin typeface="+mj-lt"/>
              </a:rPr>
              <a:t>Practical exercises and short tutorials </a:t>
            </a:r>
            <a:br>
              <a:rPr lang="en-GB" sz="1600" b="1" dirty="0" smtClean="0">
                <a:solidFill>
                  <a:srgbClr val="005172"/>
                </a:solidFill>
                <a:latin typeface="+mj-lt"/>
              </a:rPr>
            </a:br>
            <a:r>
              <a:rPr lang="en-GB" sz="1600" dirty="0" smtClean="0">
                <a:solidFill>
                  <a:srgbClr val="005172"/>
                </a:solidFill>
                <a:latin typeface="+mj-lt"/>
              </a:rPr>
              <a:t>To reinforce the topic and/or to provide simple hands-on exercises for implementation</a:t>
            </a:r>
            <a:endParaRPr lang="en-US" sz="400" dirty="0" smtClean="0">
              <a:latin typeface="+mj-lt"/>
            </a:endParaRPr>
          </a:p>
          <a:p>
            <a:r>
              <a:rPr lang="en-US" sz="1600" i="1" dirty="0" smtClean="0">
                <a:latin typeface="+mj-lt"/>
              </a:rPr>
              <a:t>Intended for: Technical staff</a:t>
            </a:r>
          </a:p>
        </p:txBody>
      </p:sp>
      <p:grpSp>
        <p:nvGrpSpPr>
          <p:cNvPr id="56" name="Groep 55"/>
          <p:cNvGrpSpPr/>
          <p:nvPr/>
        </p:nvGrpSpPr>
        <p:grpSpPr>
          <a:xfrm>
            <a:off x="195508" y="878377"/>
            <a:ext cx="2257349" cy="1874419"/>
            <a:chOff x="-1114700" y="619065"/>
            <a:chExt cx="2257349" cy="1874419"/>
          </a:xfrm>
        </p:grpSpPr>
        <p:sp>
          <p:nvSpPr>
            <p:cNvPr id="38" name="Tekstvak 37"/>
            <p:cNvSpPr txBox="1"/>
            <p:nvPr/>
          </p:nvSpPr>
          <p:spPr>
            <a:xfrm>
              <a:off x="-1114700" y="619065"/>
              <a:ext cx="225734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79646">
                      <a:lumMod val="75000"/>
                    </a:srgbClr>
                  </a:solidFill>
                  <a:effectLst/>
                  <a:uLnTx/>
                  <a:uFillTx/>
                  <a:latin typeface="Verdana" pitchFamily="34" charset="0"/>
                  <a:ea typeface="Verdana" pitchFamily="34" charset="0"/>
                  <a:cs typeface="Verdana" pitchFamily="34" charset="0"/>
                </a:rPr>
                <a:t>Background lectures</a:t>
              </a:r>
              <a:endParaRPr kumimoji="0" lang="en-US" sz="1400" b="1" i="1" u="none" strike="noStrike" kern="0" cap="none" spc="0" normalizeH="0" baseline="0" noProof="0" dirty="0">
                <a:ln>
                  <a:noFill/>
                </a:ln>
                <a:solidFill>
                  <a:srgbClr val="F79646">
                    <a:lumMod val="75000"/>
                  </a:srgbClr>
                </a:solidFill>
                <a:effectLst/>
                <a:uLnTx/>
                <a:uFillTx/>
                <a:latin typeface="Verdana" pitchFamily="34" charset="0"/>
                <a:ea typeface="Verdana" pitchFamily="34" charset="0"/>
                <a:cs typeface="Verdana" pitchFamily="34" charset="0"/>
              </a:endParaRPr>
            </a:p>
          </p:txBody>
        </p:sp>
        <p:grpSp>
          <p:nvGrpSpPr>
            <p:cNvPr id="39" name="Groep 38"/>
            <p:cNvGrpSpPr/>
            <p:nvPr/>
          </p:nvGrpSpPr>
          <p:grpSpPr>
            <a:xfrm>
              <a:off x="-1044116" y="960822"/>
              <a:ext cx="2088232" cy="1532662"/>
              <a:chOff x="-27384" y="6300192"/>
              <a:chExt cx="2088232" cy="1532662"/>
            </a:xfrm>
          </p:grpSpPr>
          <p:sp>
            <p:nvSpPr>
              <p:cNvPr id="40" name="Afgeronde rechthoek 39"/>
              <p:cNvSpPr/>
              <p:nvPr/>
            </p:nvSpPr>
            <p:spPr>
              <a:xfrm>
                <a:off x="-27384" y="6300192"/>
                <a:ext cx="2088232" cy="1512168"/>
              </a:xfrm>
              <a:prstGeom prst="roundRect">
                <a:avLst/>
              </a:prstGeom>
              <a:blipFill>
                <a:blip r:embed="rId3" cstate="print"/>
                <a:tile tx="0" ty="0" sx="100000" sy="100000" flip="none" algn="tl"/>
              </a:blip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Titel 1"/>
              <p:cNvSpPr txBox="1">
                <a:spLocks/>
              </p:cNvSpPr>
              <p:nvPr/>
            </p:nvSpPr>
            <p:spPr bwMode="auto">
              <a:xfrm>
                <a:off x="144016" y="6372200"/>
                <a:ext cx="1916832" cy="511830"/>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5172"/>
                    </a:solidFill>
                    <a:effectLst/>
                    <a:uLnTx/>
                    <a:uFillTx/>
                    <a:latin typeface="Verdana" pitchFamily="34" charset="0"/>
                    <a:ea typeface="+mj-ea"/>
                    <a:cs typeface="+mj-cs"/>
                  </a:rPr>
                  <a:t>Module 1.2 Framework for building national forest monitoring systems for REDD+</a:t>
                </a:r>
                <a:endParaRPr kumimoji="0" lang="en-US" sz="600" b="0" i="0" u="none" strike="noStrike" kern="1200" cap="none" spc="0" normalizeH="0" baseline="0" noProof="0" dirty="0">
                  <a:ln>
                    <a:noFill/>
                  </a:ln>
                  <a:solidFill>
                    <a:srgbClr val="005172"/>
                  </a:solidFill>
                  <a:effectLst/>
                  <a:uLnTx/>
                  <a:uFillTx/>
                  <a:latin typeface="Verdana" pitchFamily="34" charset="0"/>
                  <a:ea typeface="+mj-ea"/>
                  <a:cs typeface="+mj-cs"/>
                </a:endParaRPr>
              </a:p>
            </p:txBody>
          </p:sp>
          <p:sp>
            <p:nvSpPr>
              <p:cNvPr id="42" name="Tijdelijke aanduiding voor tekst 6"/>
              <p:cNvSpPr txBox="1">
                <a:spLocks/>
              </p:cNvSpPr>
              <p:nvPr/>
            </p:nvSpPr>
            <p:spPr bwMode="auto">
              <a:xfrm>
                <a:off x="0" y="6553200"/>
                <a:ext cx="1988840" cy="125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52413" marR="0" lvl="0" indent="-252413" algn="l" defTabSz="914400" rtl="0" eaLnBrk="1" fontAlgn="base" latinLnBrk="0" hangingPunct="1">
                  <a:lnSpc>
                    <a:spcPct val="150000"/>
                  </a:lnSpc>
                  <a:spcBef>
                    <a:spcPts val="400"/>
                  </a:spcBef>
                  <a:spcAft>
                    <a:spcPct val="0"/>
                  </a:spcAft>
                  <a:buClr>
                    <a:srgbClr val="005172"/>
                  </a:buClr>
                  <a:buSzPct val="140000"/>
                  <a:buFont typeface="Wingdings" pitchFamily="2" charset="2"/>
                  <a:buNone/>
                  <a:tabLst/>
                  <a:defRPr/>
                </a:pPr>
                <a:r>
                  <a:rPr kumimoji="0" lang="en-US" sz="400" b="0" i="1" u="none" strike="noStrike" kern="1200" cap="none" spc="0" normalizeH="0" baseline="0" noProof="0" dirty="0" smtClean="0">
                    <a:ln>
                      <a:noFill/>
                    </a:ln>
                    <a:solidFill>
                      <a:srgbClr val="005172"/>
                    </a:solidFill>
                    <a:effectLst/>
                    <a:uLnTx/>
                    <a:uFillTx/>
                    <a:latin typeface="Verdana" pitchFamily="34" charset="0"/>
                    <a:ea typeface="+mn-ea"/>
                    <a:cs typeface="+mn-cs"/>
                  </a:rPr>
                  <a:t>Module developers:</a:t>
                </a:r>
                <a:br>
                  <a:rPr kumimoji="0" lang="en-US" sz="400" b="0" i="1" u="none" strike="noStrike" kern="1200" cap="none" spc="0" normalizeH="0" baseline="0" noProof="0" dirty="0" smtClean="0">
                    <a:ln>
                      <a:noFill/>
                    </a:ln>
                    <a:solidFill>
                      <a:srgbClr val="005172"/>
                    </a:solidFill>
                    <a:effectLst/>
                    <a:uLnTx/>
                    <a:uFillTx/>
                    <a:latin typeface="Verdana" pitchFamily="34" charset="0"/>
                    <a:ea typeface="+mn-ea"/>
                    <a:cs typeface="+mn-cs"/>
                  </a:rPr>
                </a:br>
                <a: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t>Erika Romijn</a:t>
                </a:r>
                <a:b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br>
                <a: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t>Martin Herold</a:t>
                </a:r>
                <a:b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br>
                <a: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t>Brice Mora</a:t>
                </a:r>
              </a:p>
              <a:p>
                <a:pPr marL="252413" marR="0" lvl="0" indent="-252413" algn="l" defTabSz="914400" rtl="0" eaLnBrk="1" fontAlgn="base" latinLnBrk="0" hangingPunct="1">
                  <a:lnSpc>
                    <a:spcPct val="150000"/>
                  </a:lnSpc>
                  <a:spcBef>
                    <a:spcPts val="400"/>
                  </a:spcBef>
                  <a:spcAft>
                    <a:spcPct val="0"/>
                  </a:spcAft>
                  <a:buClr>
                    <a:srgbClr val="005172"/>
                  </a:buClr>
                  <a:buSzPct val="140000"/>
                  <a:buFont typeface="Wingdings" pitchFamily="2" charset="2"/>
                  <a:buNone/>
                  <a:tabLst/>
                  <a:defRPr/>
                </a:pPr>
                <a:r>
                  <a:rPr kumimoji="0" lang="en-US" sz="400" b="0" i="1" u="none" strike="noStrike" kern="1200" cap="none" spc="0" normalizeH="0" baseline="0" noProof="0" dirty="0" smtClean="0">
                    <a:ln>
                      <a:noFill/>
                    </a:ln>
                    <a:solidFill>
                      <a:srgbClr val="005172"/>
                    </a:solidFill>
                    <a:effectLst/>
                    <a:uLnTx/>
                    <a:uFillTx/>
                    <a:latin typeface="Verdana" pitchFamily="34" charset="0"/>
                    <a:ea typeface="+mn-ea"/>
                    <a:cs typeface="+mn-cs"/>
                  </a:rPr>
                  <a:t>After the course the participants should be able to:</a:t>
                </a:r>
              </a:p>
              <a:p>
                <a:pPr marL="252413" marR="0" lvl="0" indent="-252413" algn="l" defTabSz="914400" rtl="0" eaLnBrk="1" fontAlgn="base" latinLnBrk="0" hangingPunct="1">
                  <a:lnSpc>
                    <a:spcPct val="100000"/>
                  </a:lnSpc>
                  <a:spcBef>
                    <a:spcPts val="200"/>
                  </a:spcBef>
                  <a:spcAft>
                    <a:spcPct val="0"/>
                  </a:spcAft>
                  <a:buClr>
                    <a:srgbClr val="005172"/>
                  </a:buClr>
                  <a:buSzPct val="140000"/>
                  <a:buFont typeface="Arial" pitchFamily="34" charset="0"/>
                  <a:buChar char="•"/>
                  <a:tabLst/>
                  <a:defRPr/>
                </a:pPr>
                <a:r>
                  <a:rPr kumimoji="0" lang="en-GB" sz="400" b="0" i="0" u="none" strike="noStrike" kern="1200" cap="none" spc="0" normalizeH="0" baseline="0" noProof="0" dirty="0" smtClean="0">
                    <a:ln>
                      <a:noFill/>
                    </a:ln>
                    <a:solidFill>
                      <a:srgbClr val="005172"/>
                    </a:solidFill>
                    <a:effectLst/>
                    <a:uLnTx/>
                    <a:uFillTx/>
                    <a:latin typeface="Verdana" pitchFamily="34" charset="0"/>
                    <a:ea typeface="+mn-ea"/>
                    <a:cs typeface="+mn-cs"/>
                  </a:rPr>
                  <a:t>Understand the needs and priorities of a national REDD+ policy and implementation strategy</a:t>
                </a:r>
              </a:p>
              <a:p>
                <a:pPr marL="252413" marR="0" lvl="0" indent="-252413" algn="l" defTabSz="914400" rtl="0" eaLnBrk="1" fontAlgn="base" latinLnBrk="0" hangingPunct="1">
                  <a:lnSpc>
                    <a:spcPct val="100000"/>
                  </a:lnSpc>
                  <a:spcBef>
                    <a:spcPts val="200"/>
                  </a:spcBef>
                  <a:spcAft>
                    <a:spcPct val="0"/>
                  </a:spcAft>
                  <a:buClr>
                    <a:srgbClr val="005172"/>
                  </a:buClr>
                  <a:buSzPct val="140000"/>
                  <a:buFont typeface="Arial" pitchFamily="34" charset="0"/>
                  <a:buChar char="•"/>
                  <a:tabLst/>
                  <a:defRPr/>
                </a:pPr>
                <a: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t>Assess and characterize forest monitoring and reporting capacities of developing countries in different national circumstances</a:t>
                </a:r>
              </a:p>
              <a:p>
                <a:pPr marL="252413" marR="0" lvl="0" indent="-252413" algn="l" defTabSz="914400" rtl="0" eaLnBrk="1" fontAlgn="base" latinLnBrk="0" hangingPunct="1">
                  <a:lnSpc>
                    <a:spcPct val="100000"/>
                  </a:lnSpc>
                  <a:spcBef>
                    <a:spcPts val="200"/>
                  </a:spcBef>
                  <a:spcAft>
                    <a:spcPct val="0"/>
                  </a:spcAft>
                  <a:buClr>
                    <a:srgbClr val="005172"/>
                  </a:buClr>
                  <a:buSzPct val="140000"/>
                  <a:buFont typeface="Arial" pitchFamily="34" charset="0"/>
                  <a:buChar char="•"/>
                  <a:tabLst/>
                  <a:defRPr/>
                </a:pPr>
                <a:r>
                  <a:rPr kumimoji="0" lang="en-GB" sz="400" b="0" i="0" u="none" strike="noStrike" kern="1200" cap="none" spc="0" normalizeH="0" baseline="0" noProof="0" dirty="0" smtClean="0">
                    <a:ln>
                      <a:noFill/>
                    </a:ln>
                    <a:solidFill>
                      <a:srgbClr val="005172"/>
                    </a:solidFill>
                    <a:effectLst/>
                    <a:uLnTx/>
                    <a:uFillTx/>
                    <a:latin typeface="Verdana" pitchFamily="34" charset="0"/>
                    <a:ea typeface="+mn-ea"/>
                    <a:cs typeface="+mn-cs"/>
                  </a:rPr>
                  <a:t>Develop a roadmap for building sustained in-country capacities for REDD+ MRV</a:t>
                </a:r>
                <a:endParaRPr kumimoji="0" lang="nl-NL" sz="400" b="0" i="0" u="none" strike="noStrike" kern="1200" cap="none" spc="0" normalizeH="0" baseline="0" noProof="0" dirty="0">
                  <a:ln>
                    <a:noFill/>
                  </a:ln>
                  <a:solidFill>
                    <a:srgbClr val="005172"/>
                  </a:solidFill>
                  <a:effectLst/>
                  <a:uLnTx/>
                  <a:uFillTx/>
                  <a:latin typeface="Verdana" pitchFamily="34" charset="0"/>
                  <a:ea typeface="+mn-ea"/>
                  <a:cs typeface="+mn-cs"/>
                </a:endParaRPr>
              </a:p>
            </p:txBody>
          </p:sp>
          <p:cxnSp>
            <p:nvCxnSpPr>
              <p:cNvPr id="46" name="Rechte verbindingslijn 45"/>
              <p:cNvCxnSpPr/>
              <p:nvPr/>
            </p:nvCxnSpPr>
            <p:spPr>
              <a:xfrm>
                <a:off x="72008" y="6588224"/>
                <a:ext cx="1916832" cy="0"/>
              </a:xfrm>
              <a:prstGeom prst="line">
                <a:avLst/>
              </a:prstGeom>
              <a:noFill/>
              <a:ln w="3810" cap="flat" cmpd="sng" algn="ctr">
                <a:solidFill>
                  <a:srgbClr val="4F81BD">
                    <a:shade val="95000"/>
                    <a:satMod val="105000"/>
                  </a:srgbClr>
                </a:solidFill>
                <a:prstDash val="solid"/>
              </a:ln>
              <a:effectLst/>
            </p:spPr>
          </p:cxnSp>
          <p:cxnSp>
            <p:nvCxnSpPr>
              <p:cNvPr id="50" name="Rechte verbindingslijn 49"/>
              <p:cNvCxnSpPr/>
              <p:nvPr/>
            </p:nvCxnSpPr>
            <p:spPr>
              <a:xfrm>
                <a:off x="67859" y="7635834"/>
                <a:ext cx="1916832" cy="0"/>
              </a:xfrm>
              <a:prstGeom prst="line">
                <a:avLst/>
              </a:prstGeom>
              <a:noFill/>
              <a:ln w="3810" cap="flat" cmpd="sng" algn="ctr">
                <a:solidFill>
                  <a:srgbClr val="4F81BD">
                    <a:shade val="95000"/>
                    <a:satMod val="105000"/>
                  </a:srgbClr>
                </a:solidFill>
                <a:prstDash val="solid"/>
              </a:ln>
              <a:effectLst/>
            </p:spPr>
          </p:cxnSp>
          <p:sp>
            <p:nvSpPr>
              <p:cNvPr id="52" name="Rechthoek 51"/>
              <p:cNvSpPr/>
              <p:nvPr/>
            </p:nvSpPr>
            <p:spPr>
              <a:xfrm>
                <a:off x="48321" y="7617410"/>
                <a:ext cx="1916832"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1" u="none" strike="noStrike" kern="0" cap="none" spc="0" normalizeH="0" baseline="0" noProof="0" dirty="0" smtClean="0">
                    <a:ln>
                      <a:noFill/>
                    </a:ln>
                    <a:solidFill>
                      <a:srgbClr val="1F497D"/>
                    </a:solidFill>
                    <a:effectLst/>
                    <a:uLnTx/>
                    <a:uFillTx/>
                  </a:rPr>
                  <a:t>GOFC-GOLD training materials for REDD+ monitoring and reporting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 b="0" i="1" u="none" strike="noStrike" kern="0" cap="none" spc="0" normalizeH="0" baseline="0" noProof="0" dirty="0" smtClean="0">
                    <a:ln>
                      <a:noFill/>
                    </a:ln>
                    <a:solidFill>
                      <a:srgbClr val="1F497D"/>
                    </a:solidFill>
                    <a:effectLst/>
                    <a:uLnTx/>
                    <a:uFillTx/>
                  </a:rPr>
                  <a:t>Module 1.2 Framework for building national forest monitoring systems for REDD+</a:t>
                </a:r>
              </a:p>
            </p:txBody>
          </p:sp>
          <p:pic>
            <p:nvPicPr>
              <p:cNvPr id="53" name="Picture 1" descr="C:\Users\Eigenaar\Documents\WUR_GOFC_GOLD\Training material GOFC-GOLD\Images ppts\Selected Pics\8.JPG"/>
              <p:cNvPicPr>
                <a:picLocks noChangeAspect="1" noChangeArrowheads="1"/>
              </p:cNvPicPr>
              <p:nvPr/>
            </p:nvPicPr>
            <p:blipFill>
              <a:blip r:embed="rId4" cstate="print"/>
              <a:srcRect/>
              <a:stretch>
                <a:fillRect/>
              </a:stretch>
            </p:blipFill>
            <p:spPr bwMode="auto">
              <a:xfrm>
                <a:off x="1556792" y="6660232"/>
                <a:ext cx="404910" cy="304255"/>
              </a:xfrm>
              <a:prstGeom prst="rect">
                <a:avLst/>
              </a:prstGeom>
              <a:noFill/>
            </p:spPr>
          </p:pic>
          <p:pic>
            <p:nvPicPr>
              <p:cNvPr id="54" name="Afbeelding 5" descr="landsat 5.jpg"/>
              <p:cNvPicPr>
                <a:picLocks noChangeAspect="1"/>
              </p:cNvPicPr>
              <p:nvPr/>
            </p:nvPicPr>
            <p:blipFill>
              <a:blip r:embed="rId5" cstate="print"/>
              <a:stretch>
                <a:fillRect/>
              </a:stretch>
            </p:blipFill>
            <p:spPr>
              <a:xfrm>
                <a:off x="1107548" y="6660232"/>
                <a:ext cx="304646" cy="304646"/>
              </a:xfrm>
              <a:prstGeom prst="rect">
                <a:avLst/>
              </a:prstGeom>
            </p:spPr>
          </p:pic>
        </p:grpSp>
      </p:grpSp>
      <p:grpSp>
        <p:nvGrpSpPr>
          <p:cNvPr id="66" name="Groep 65"/>
          <p:cNvGrpSpPr/>
          <p:nvPr/>
        </p:nvGrpSpPr>
        <p:grpSpPr>
          <a:xfrm>
            <a:off x="259307" y="2838448"/>
            <a:ext cx="2160240" cy="1812981"/>
            <a:chOff x="2380136" y="6052497"/>
            <a:chExt cx="2160240" cy="1812981"/>
          </a:xfrm>
        </p:grpSpPr>
        <p:sp>
          <p:nvSpPr>
            <p:cNvPr id="62" name="Tekstvak 61"/>
            <p:cNvSpPr txBox="1"/>
            <p:nvPr/>
          </p:nvSpPr>
          <p:spPr>
            <a:xfrm>
              <a:off x="2420318" y="6052497"/>
              <a:ext cx="200407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79646">
                      <a:lumMod val="75000"/>
                    </a:srgbClr>
                  </a:solidFill>
                  <a:effectLst/>
                  <a:uLnTx/>
                  <a:uFillTx/>
                  <a:latin typeface="Verdana" pitchFamily="34" charset="0"/>
                  <a:ea typeface="Verdana" pitchFamily="34" charset="0"/>
                  <a:cs typeface="Verdana" pitchFamily="34" charset="0"/>
                </a:rPr>
                <a:t>Country examples</a:t>
              </a:r>
              <a:endParaRPr kumimoji="0" lang="en-US" sz="1400" b="1" i="1" u="none" strike="noStrike" kern="0" cap="none" spc="0" normalizeH="0" baseline="0" noProof="0" dirty="0">
                <a:ln>
                  <a:noFill/>
                </a:ln>
                <a:solidFill>
                  <a:srgbClr val="F79646">
                    <a:lumMod val="75000"/>
                  </a:srgbClr>
                </a:solidFill>
                <a:effectLst/>
                <a:uLnTx/>
                <a:uFillTx/>
                <a:latin typeface="Verdana" pitchFamily="34" charset="0"/>
                <a:ea typeface="Verdana" pitchFamily="34" charset="0"/>
                <a:cs typeface="Verdana" pitchFamily="34" charset="0"/>
              </a:endParaRPr>
            </a:p>
          </p:txBody>
        </p:sp>
        <p:sp>
          <p:nvSpPr>
            <p:cNvPr id="63" name="Afgeronde rechthoek 62"/>
            <p:cNvSpPr/>
            <p:nvPr/>
          </p:nvSpPr>
          <p:spPr>
            <a:xfrm>
              <a:off x="2380136" y="6353310"/>
              <a:ext cx="2088232" cy="1512168"/>
            </a:xfrm>
            <a:prstGeom prst="roundRect">
              <a:avLst/>
            </a:prstGeom>
            <a:blipFill>
              <a:blip r:embed="rId3" cstate="print"/>
              <a:tile tx="0" ty="0" sx="100000" sy="100000" flip="none" algn="tl"/>
            </a:blip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64" name="Picture 97"/>
            <p:cNvPicPr>
              <a:picLocks noChangeAspect="1" noChangeArrowheads="1"/>
            </p:cNvPicPr>
            <p:nvPr/>
          </p:nvPicPr>
          <p:blipFill>
            <a:blip r:embed="rId6" cstate="print"/>
            <a:srcRect l="2240" t="2773" r="1880" b="2672"/>
            <a:stretch>
              <a:fillRect/>
            </a:stretch>
          </p:blipFill>
          <p:spPr bwMode="auto">
            <a:xfrm>
              <a:off x="2648419" y="6713350"/>
              <a:ext cx="1531917" cy="1074717"/>
            </a:xfrm>
            <a:prstGeom prst="rect">
              <a:avLst/>
            </a:prstGeom>
            <a:noFill/>
          </p:spPr>
        </p:pic>
        <p:sp>
          <p:nvSpPr>
            <p:cNvPr id="65" name="Rectangle 12"/>
            <p:cNvSpPr>
              <a:spLocks noChangeArrowheads="1"/>
            </p:cNvSpPr>
            <p:nvPr/>
          </p:nvSpPr>
          <p:spPr bwMode="auto">
            <a:xfrm>
              <a:off x="2452144" y="6353310"/>
              <a:ext cx="20882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srgbClr val="1F497D"/>
                  </a:solidFill>
                  <a:effectLst/>
                  <a:uLnTx/>
                  <a:uFillTx/>
                  <a:latin typeface="Verdana" pitchFamily="34" charset="0"/>
                  <a:ea typeface="Verdana" pitchFamily="34" charset="0"/>
                  <a:cs typeface="Verdana" pitchFamily="34" charset="0"/>
                </a:rPr>
                <a:t>Biomass density map (in T dry matter) for 2007 for Mexico, derived from INEGI vegetation map (2007) and </a:t>
              </a:r>
              <a:r>
                <a:rPr kumimoji="0" lang="en-US" sz="600" b="0" i="0" u="none" strike="noStrike" kern="0" cap="none" spc="0" normalizeH="0" baseline="0" noProof="0" dirty="0" err="1" smtClean="0">
                  <a:ln>
                    <a:noFill/>
                  </a:ln>
                  <a:solidFill>
                    <a:srgbClr val="1F497D"/>
                  </a:solidFill>
                  <a:effectLst/>
                  <a:uLnTx/>
                  <a:uFillTx/>
                  <a:latin typeface="Verdana" pitchFamily="34" charset="0"/>
                  <a:ea typeface="Verdana" pitchFamily="34" charset="0"/>
                  <a:cs typeface="Verdana" pitchFamily="34" charset="0"/>
                </a:rPr>
                <a:t>INFyS</a:t>
              </a:r>
              <a:r>
                <a:rPr kumimoji="0" lang="en-US" sz="600" b="0" i="0" u="none" strike="noStrike" kern="0" cap="none" spc="0" normalizeH="0" baseline="0" noProof="0" dirty="0" smtClean="0">
                  <a:ln>
                    <a:noFill/>
                  </a:ln>
                  <a:solidFill>
                    <a:srgbClr val="1F497D"/>
                  </a:solidFill>
                  <a:effectLst/>
                  <a:uLnTx/>
                  <a:uFillTx/>
                  <a:latin typeface="Verdana" pitchFamily="34" charset="0"/>
                  <a:ea typeface="Verdana" pitchFamily="34" charset="0"/>
                  <a:cs typeface="Verdana" pitchFamily="34" charset="0"/>
                </a:rPr>
                <a:t> 2004-2008 plot data.</a:t>
              </a:r>
              <a:endParaRPr kumimoji="0" lang="nl-NL"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nvGrpSpPr>
          <p:cNvPr id="93" name="Groep 92"/>
          <p:cNvGrpSpPr/>
          <p:nvPr/>
        </p:nvGrpSpPr>
        <p:grpSpPr>
          <a:xfrm>
            <a:off x="249537" y="4802122"/>
            <a:ext cx="2101020" cy="1826629"/>
            <a:chOff x="4712356" y="6037245"/>
            <a:chExt cx="2101020" cy="1826629"/>
          </a:xfrm>
        </p:grpSpPr>
        <p:sp>
          <p:nvSpPr>
            <p:cNvPr id="85" name="Tekstvak 84"/>
            <p:cNvSpPr txBox="1"/>
            <p:nvPr/>
          </p:nvSpPr>
          <p:spPr>
            <a:xfrm>
              <a:off x="4712356" y="6037245"/>
              <a:ext cx="206659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79646">
                      <a:lumMod val="75000"/>
                    </a:srgbClr>
                  </a:solidFill>
                  <a:effectLst/>
                  <a:uLnTx/>
                  <a:uFillTx/>
                  <a:latin typeface="Verdana" pitchFamily="34" charset="0"/>
                  <a:ea typeface="Verdana" pitchFamily="34" charset="0"/>
                  <a:cs typeface="Verdana" pitchFamily="34" charset="0"/>
                </a:rPr>
                <a:t>Practical exercises</a:t>
              </a:r>
              <a:endParaRPr kumimoji="0" lang="en-US" sz="1400" b="1" i="1" u="none" strike="noStrike" kern="0" cap="none" spc="0" normalizeH="0" baseline="0" noProof="0" dirty="0">
                <a:ln>
                  <a:noFill/>
                </a:ln>
                <a:solidFill>
                  <a:srgbClr val="F79646">
                    <a:lumMod val="75000"/>
                  </a:srgbClr>
                </a:solidFill>
                <a:effectLst/>
                <a:uLnTx/>
                <a:uFillTx/>
                <a:latin typeface="Verdana" pitchFamily="34" charset="0"/>
                <a:ea typeface="Verdana" pitchFamily="34" charset="0"/>
                <a:cs typeface="Verdana" pitchFamily="34" charset="0"/>
              </a:endParaRPr>
            </a:p>
          </p:txBody>
        </p:sp>
        <p:sp>
          <p:nvSpPr>
            <p:cNvPr id="86" name="Afgeronde rechthoek 85"/>
            <p:cNvSpPr/>
            <p:nvPr/>
          </p:nvSpPr>
          <p:spPr>
            <a:xfrm>
              <a:off x="4725144" y="6351706"/>
              <a:ext cx="2088232" cy="1512168"/>
            </a:xfrm>
            <a:prstGeom prst="roundRect">
              <a:avLst/>
            </a:prstGeom>
            <a:blipFill>
              <a:blip r:embed="rId3" cstate="print"/>
              <a:tile tx="0" ty="0" sx="100000" sy="100000" flip="none" algn="tl"/>
            </a:blip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87" name="Afbeelding 86" descr="Exercise example 2.jpg"/>
            <p:cNvPicPr>
              <a:picLocks noChangeAspect="1"/>
            </p:cNvPicPr>
            <p:nvPr/>
          </p:nvPicPr>
          <p:blipFill>
            <a:blip r:embed="rId7" cstate="print"/>
            <a:srcRect l="62502" t="14651" r="10804" b="8142"/>
            <a:stretch>
              <a:fillRect/>
            </a:stretch>
          </p:blipFill>
          <p:spPr>
            <a:xfrm>
              <a:off x="6093296" y="6607948"/>
              <a:ext cx="512587" cy="1111910"/>
            </a:xfrm>
            <a:prstGeom prst="rect">
              <a:avLst/>
            </a:prstGeom>
          </p:spPr>
        </p:pic>
        <p:pic>
          <p:nvPicPr>
            <p:cNvPr id="88" name="Picture 2"/>
            <p:cNvPicPr>
              <a:picLocks noChangeAspect="1" noChangeArrowheads="1"/>
            </p:cNvPicPr>
            <p:nvPr/>
          </p:nvPicPr>
          <p:blipFill>
            <a:blip r:embed="rId8" cstate="print"/>
            <a:srcRect l="29263" t="177" r="29327"/>
            <a:stretch>
              <a:fillRect/>
            </a:stretch>
          </p:blipFill>
          <p:spPr bwMode="auto">
            <a:xfrm>
              <a:off x="4854635" y="6567730"/>
              <a:ext cx="806613" cy="1209105"/>
            </a:xfrm>
            <a:prstGeom prst="rect">
              <a:avLst/>
            </a:prstGeom>
            <a:noFill/>
            <a:ln w="9525">
              <a:noFill/>
              <a:miter lim="800000"/>
              <a:headEnd/>
              <a:tailEnd/>
            </a:ln>
          </p:spPr>
        </p:pic>
        <p:sp>
          <p:nvSpPr>
            <p:cNvPr id="89" name="Titel 1"/>
            <p:cNvSpPr txBox="1">
              <a:spLocks/>
            </p:cNvSpPr>
            <p:nvPr/>
          </p:nvSpPr>
          <p:spPr bwMode="auto">
            <a:xfrm>
              <a:off x="4797152" y="6423714"/>
              <a:ext cx="1916832" cy="419497"/>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5172"/>
                  </a:solidFill>
                  <a:effectLst/>
                  <a:uLnTx/>
                  <a:uFillTx/>
                  <a:latin typeface="Verdana" pitchFamily="34" charset="0"/>
                  <a:ea typeface="+mj-ea"/>
                  <a:cs typeface="+mj-cs"/>
                </a:rPr>
                <a:t>Process for establishing a NFMS</a:t>
              </a:r>
              <a:endParaRPr kumimoji="0" lang="en-US" sz="600" b="0" i="0" u="none" strike="noStrike" kern="1200" cap="none" spc="0" normalizeH="0" baseline="0" noProof="0" dirty="0">
                <a:ln>
                  <a:noFill/>
                </a:ln>
                <a:solidFill>
                  <a:srgbClr val="005172"/>
                </a:solidFill>
                <a:effectLst/>
                <a:uLnTx/>
                <a:uFillTx/>
                <a:latin typeface="Verdana" pitchFamily="34" charset="0"/>
                <a:ea typeface="+mj-ea"/>
                <a:cs typeface="+mj-cs"/>
              </a:endParaRPr>
            </a:p>
          </p:txBody>
        </p:sp>
        <p:sp>
          <p:nvSpPr>
            <p:cNvPr id="90" name="Pfeil nach rechts 6"/>
            <p:cNvSpPr/>
            <p:nvPr/>
          </p:nvSpPr>
          <p:spPr bwMode="auto">
            <a:xfrm>
              <a:off x="5733256" y="6639738"/>
              <a:ext cx="288032" cy="216024"/>
            </a:xfrm>
            <a:prstGeom prst="rightArrow">
              <a:avLst/>
            </a:prstGeom>
            <a:gradFill rotWithShape="1">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9525" cap="flat" cmpd="sng" algn="ctr">
              <a:solidFill>
                <a:srgbClr val="948A85">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172"/>
                </a:solidFill>
                <a:effectLst/>
                <a:uLnTx/>
                <a:uFillTx/>
                <a:latin typeface="Verdana"/>
                <a:ea typeface="+mn-ea"/>
                <a:cs typeface="+mn-cs"/>
              </a:endParaRPr>
            </a:p>
          </p:txBody>
        </p:sp>
        <p:sp>
          <p:nvSpPr>
            <p:cNvPr id="91" name="Pfeil nach rechts 6"/>
            <p:cNvSpPr/>
            <p:nvPr/>
          </p:nvSpPr>
          <p:spPr bwMode="auto">
            <a:xfrm>
              <a:off x="5733256" y="7060790"/>
              <a:ext cx="288032" cy="216024"/>
            </a:xfrm>
            <a:prstGeom prst="rightArrow">
              <a:avLst/>
            </a:prstGeom>
            <a:gradFill rotWithShape="1">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9525" cap="flat" cmpd="sng" algn="ctr">
              <a:solidFill>
                <a:srgbClr val="948A85">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172"/>
                </a:solidFill>
                <a:effectLst/>
                <a:uLnTx/>
                <a:uFillTx/>
                <a:latin typeface="Verdana"/>
                <a:ea typeface="+mn-ea"/>
                <a:cs typeface="+mn-cs"/>
              </a:endParaRPr>
            </a:p>
          </p:txBody>
        </p:sp>
        <p:sp>
          <p:nvSpPr>
            <p:cNvPr id="92" name="Pfeil nach rechts 6"/>
            <p:cNvSpPr/>
            <p:nvPr/>
          </p:nvSpPr>
          <p:spPr bwMode="auto">
            <a:xfrm>
              <a:off x="5733256" y="7431826"/>
              <a:ext cx="288032" cy="216024"/>
            </a:xfrm>
            <a:prstGeom prst="rightArrow">
              <a:avLst/>
            </a:prstGeom>
            <a:gradFill rotWithShape="1">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9525" cap="flat" cmpd="sng" algn="ctr">
              <a:solidFill>
                <a:srgbClr val="948A85">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172"/>
                </a:solidFill>
                <a:effectLst/>
                <a:uLnTx/>
                <a:uFillTx/>
                <a:latin typeface="Verdana"/>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vertical)">
                                      <p:cBhvr>
                                        <p:cTn id="7" dur="500"/>
                                        <p:tgtEl>
                                          <p:spTgt spid="56"/>
                                        </p:tgtEl>
                                      </p:cBhvr>
                                    </p:animEffect>
                                  </p:childTnLst>
                                </p:cTn>
                              </p:par>
                            </p:childTnLst>
                          </p:cTn>
                        </p:par>
                        <p:par>
                          <p:cTn id="8" fill="hold">
                            <p:stCondLst>
                              <p:cond delay="500"/>
                            </p:stCondLst>
                            <p:childTnLst>
                              <p:par>
                                <p:cTn id="9" presetID="3" presetClass="entr" presetSubtype="5" fill="hold" grpId="2"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vertical)">
                                      <p:cBhvr>
                                        <p:cTn id="11" dur="500"/>
                                        <p:tgtEl>
                                          <p:spTgt spid="12"/>
                                        </p:tgtEl>
                                      </p:cBhvr>
                                    </p:animEffect>
                                  </p:childTnLst>
                                </p:cTn>
                              </p:par>
                            </p:childTnLst>
                          </p:cTn>
                        </p:par>
                        <p:par>
                          <p:cTn id="12" fill="hold">
                            <p:stCondLst>
                              <p:cond delay="1000"/>
                            </p:stCondLst>
                            <p:childTnLst>
                              <p:par>
                                <p:cTn id="13" presetID="3" presetClass="entr" presetSubtype="5" fill="hold" grpId="2"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linds(vertical)">
                                      <p:cBhvr>
                                        <p:cTn id="20" dur="500"/>
                                        <p:tgtEl>
                                          <p:spTgt spid="66"/>
                                        </p:tgtEl>
                                      </p:cBhvr>
                                    </p:animEffect>
                                  </p:childTnLst>
                                </p:cTn>
                              </p:par>
                            </p:childTnLst>
                          </p:cTn>
                        </p:par>
                        <p:par>
                          <p:cTn id="21" fill="hold">
                            <p:stCondLst>
                              <p:cond delay="500"/>
                            </p:stCondLst>
                            <p:childTnLst>
                              <p:par>
                                <p:cTn id="22" presetID="3" presetClass="entr" presetSubtype="5"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vertical)">
                                      <p:cBhvr>
                                        <p:cTn id="24" dur="500"/>
                                        <p:tgtEl>
                                          <p:spTgt spid="13"/>
                                        </p:tgtEl>
                                      </p:cBhvr>
                                    </p:animEffect>
                                  </p:childTnLst>
                                </p:cTn>
                              </p:par>
                            </p:childTnLst>
                          </p:cTn>
                        </p:par>
                        <p:par>
                          <p:cTn id="25" fill="hold">
                            <p:stCondLst>
                              <p:cond delay="1000"/>
                            </p:stCondLst>
                            <p:childTnLst>
                              <p:par>
                                <p:cTn id="26" presetID="3" presetClass="entr" presetSubtype="5"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nodeType="click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blinds(vertical)">
                                      <p:cBhvr>
                                        <p:cTn id="33" dur="500"/>
                                        <p:tgtEl>
                                          <p:spTgt spid="93"/>
                                        </p:tgtEl>
                                      </p:cBhvr>
                                    </p:animEffect>
                                  </p:childTnLst>
                                </p:cTn>
                              </p:par>
                            </p:childTnLst>
                          </p:cTn>
                        </p:par>
                        <p:par>
                          <p:cTn id="34" fill="hold">
                            <p:stCondLst>
                              <p:cond delay="500"/>
                            </p:stCondLst>
                            <p:childTnLst>
                              <p:par>
                                <p:cTn id="35" presetID="3" presetClass="entr" presetSubtype="5"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vertical)">
                                      <p:cBhvr>
                                        <p:cTn id="37" dur="500"/>
                                        <p:tgtEl>
                                          <p:spTgt spid="14"/>
                                        </p:tgtEl>
                                      </p:cBhvr>
                                    </p:animEffect>
                                  </p:childTnLst>
                                </p:cTn>
                              </p:par>
                            </p:childTnLst>
                          </p:cTn>
                        </p:par>
                        <p:par>
                          <p:cTn id="38" fill="hold">
                            <p:stCondLst>
                              <p:cond delay="1000"/>
                            </p:stCondLst>
                            <p:childTnLst>
                              <p:par>
                                <p:cTn id="39" presetID="3" presetClass="entr" presetSubtype="5"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animBg="1"/>
      <p:bldP spid="13" grpId="0" animBg="1"/>
      <p:bldP spid="14" grpId="0" animBg="1"/>
      <p:bldP spid="15" grpId="2"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106" y="309700"/>
            <a:ext cx="8442796" cy="840125"/>
          </a:xfrm>
        </p:spPr>
        <p:txBody>
          <a:bodyPr/>
          <a:lstStyle/>
          <a:p>
            <a:r>
              <a:rPr lang="fr-CA" dirty="0" smtClean="0"/>
              <a:t>Contents of training </a:t>
            </a:r>
            <a:r>
              <a:rPr lang="fr-CA" dirty="0" err="1" smtClean="0"/>
              <a:t>materials</a:t>
            </a:r>
            <a:endParaRPr lang="fr-CA" dirty="0"/>
          </a:p>
        </p:txBody>
      </p:sp>
      <p:sp>
        <p:nvSpPr>
          <p:cNvPr id="3" name="Espace réservé du texte 2"/>
          <p:cNvSpPr>
            <a:spLocks noGrp="1"/>
          </p:cNvSpPr>
          <p:nvPr>
            <p:ph type="body" sz="quarter" idx="10"/>
          </p:nvPr>
        </p:nvSpPr>
        <p:spPr>
          <a:xfrm>
            <a:off x="381444" y="1272339"/>
            <a:ext cx="8521188" cy="4677197"/>
          </a:xfrm>
        </p:spPr>
        <p:txBody>
          <a:bodyPr/>
          <a:lstStyle/>
          <a:p>
            <a:pPr>
              <a:lnSpc>
                <a:spcPct val="100000"/>
              </a:lnSpc>
              <a:spcBef>
                <a:spcPts val="600"/>
              </a:spcBef>
            </a:pPr>
            <a:r>
              <a:rPr lang="en-GB" dirty="0" smtClean="0"/>
              <a:t>14 Modules</a:t>
            </a:r>
          </a:p>
          <a:p>
            <a:pPr lvl="1">
              <a:lnSpc>
                <a:spcPct val="100000"/>
              </a:lnSpc>
              <a:spcBef>
                <a:spcPts val="600"/>
              </a:spcBef>
            </a:pPr>
            <a:r>
              <a:rPr lang="en-GB" sz="1800" dirty="0" smtClean="0"/>
              <a:t>Lectures: </a:t>
            </a:r>
            <a:r>
              <a:rPr lang="en-GB" sz="1800" dirty="0" smtClean="0"/>
              <a:t>~700 </a:t>
            </a:r>
            <a:r>
              <a:rPr lang="en-GB" sz="1800" dirty="0" smtClean="0"/>
              <a:t>lecture slides</a:t>
            </a:r>
          </a:p>
          <a:p>
            <a:pPr lvl="1">
              <a:lnSpc>
                <a:spcPct val="100000"/>
              </a:lnSpc>
              <a:spcBef>
                <a:spcPts val="600"/>
              </a:spcBef>
            </a:pPr>
            <a:r>
              <a:rPr lang="en-GB" sz="1800" dirty="0" smtClean="0"/>
              <a:t>28 Country examples</a:t>
            </a:r>
          </a:p>
          <a:p>
            <a:pPr lvl="1">
              <a:lnSpc>
                <a:spcPct val="100000"/>
              </a:lnSpc>
              <a:spcBef>
                <a:spcPts val="600"/>
              </a:spcBef>
            </a:pPr>
            <a:r>
              <a:rPr lang="en-GB" sz="1800" dirty="0" smtClean="0"/>
              <a:t>28 Exercises</a:t>
            </a:r>
            <a:br>
              <a:rPr lang="en-GB" sz="1800" dirty="0" smtClean="0"/>
            </a:br>
            <a:endParaRPr lang="en-GB" sz="500" dirty="0" smtClean="0"/>
          </a:p>
          <a:p>
            <a:pPr>
              <a:lnSpc>
                <a:spcPct val="100000"/>
              </a:lnSpc>
              <a:spcBef>
                <a:spcPts val="600"/>
              </a:spcBef>
            </a:pPr>
            <a:r>
              <a:rPr lang="en-GB" dirty="0" smtClean="0"/>
              <a:t>Background </a:t>
            </a:r>
            <a:r>
              <a:rPr lang="en-GB" dirty="0"/>
              <a:t>materials </a:t>
            </a:r>
            <a:r>
              <a:rPr lang="en-GB" dirty="0" smtClean="0"/>
              <a:t>per module</a:t>
            </a:r>
          </a:p>
          <a:p>
            <a:pPr lvl="1">
              <a:lnSpc>
                <a:spcPct val="100000"/>
              </a:lnSpc>
              <a:spcBef>
                <a:spcPts val="600"/>
              </a:spcBef>
            </a:pPr>
            <a:r>
              <a:rPr lang="en-GB" sz="1800" dirty="0" smtClean="0"/>
              <a:t>Folders with relevant </a:t>
            </a:r>
            <a:r>
              <a:rPr lang="en-GB" sz="1800" dirty="0"/>
              <a:t>research articles, reports and web </a:t>
            </a:r>
            <a:r>
              <a:rPr lang="en-GB" sz="1800" dirty="0" smtClean="0"/>
              <a:t>links</a:t>
            </a:r>
            <a:br>
              <a:rPr lang="en-GB" sz="1800" dirty="0" smtClean="0"/>
            </a:br>
            <a:endParaRPr lang="en-GB" sz="500" dirty="0" smtClean="0"/>
          </a:p>
          <a:p>
            <a:pPr>
              <a:lnSpc>
                <a:spcPct val="100000"/>
              </a:lnSpc>
              <a:spcBef>
                <a:spcPts val="600"/>
              </a:spcBef>
            </a:pPr>
            <a:r>
              <a:rPr lang="en-GB" dirty="0" smtClean="0"/>
              <a:t>Guidance document</a:t>
            </a:r>
          </a:p>
          <a:p>
            <a:pPr lvl="1">
              <a:lnSpc>
                <a:spcPct val="100000"/>
              </a:lnSpc>
              <a:spcBef>
                <a:spcPts val="600"/>
              </a:spcBef>
            </a:pPr>
            <a:r>
              <a:rPr lang="en-GB" sz="1800" dirty="0" smtClean="0"/>
              <a:t>Background and objectives</a:t>
            </a:r>
          </a:p>
          <a:p>
            <a:pPr lvl="1">
              <a:lnSpc>
                <a:spcPct val="100000"/>
              </a:lnSpc>
              <a:spcBef>
                <a:spcPts val="600"/>
              </a:spcBef>
            </a:pPr>
            <a:r>
              <a:rPr lang="en-GB" sz="1800" dirty="0" smtClean="0"/>
              <a:t>Relevant background (training) materials</a:t>
            </a:r>
          </a:p>
          <a:p>
            <a:pPr lvl="1">
              <a:lnSpc>
                <a:spcPct val="100000"/>
              </a:lnSpc>
              <a:spcBef>
                <a:spcPts val="600"/>
              </a:spcBef>
            </a:pPr>
            <a:r>
              <a:rPr lang="en-GB" sz="1800" dirty="0" smtClean="0"/>
              <a:t>Module specific guidance</a:t>
            </a:r>
          </a:p>
          <a:p>
            <a:pPr lvl="1">
              <a:lnSpc>
                <a:spcPct val="100000"/>
              </a:lnSpc>
              <a:spcBef>
                <a:spcPts val="600"/>
              </a:spcBef>
            </a:pPr>
            <a:r>
              <a:rPr lang="en-GB" sz="1800" dirty="0" smtClean="0"/>
              <a:t>List of acronyms</a:t>
            </a:r>
          </a:p>
          <a:p>
            <a:pPr lvl="1">
              <a:lnSpc>
                <a:spcPct val="100000"/>
              </a:lnSpc>
              <a:spcBef>
                <a:spcPts val="600"/>
              </a:spcBef>
            </a:pPr>
            <a:r>
              <a:rPr lang="en-GB" sz="1800" dirty="0" smtClean="0"/>
              <a:t>Glossary</a:t>
            </a:r>
            <a:endParaRPr lang="en-GB" sz="1800" dirty="0"/>
          </a:p>
        </p:txBody>
      </p:sp>
    </p:spTree>
    <p:extLst>
      <p:ext uri="{BB962C8B-B14F-4D97-AF65-F5344CB8AC3E}">
        <p14:creationId xmlns:p14="http://schemas.microsoft.com/office/powerpoint/2010/main" val="1805051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US" dirty="0"/>
              <a:t>Distribution License of Training </a:t>
            </a:r>
            <a:r>
              <a:rPr lang="en-US" dirty="0" smtClean="0"/>
              <a:t>Materials</a:t>
            </a:r>
            <a:endParaRPr lang="en-GB" dirty="0"/>
          </a:p>
        </p:txBody>
      </p:sp>
      <p:sp>
        <p:nvSpPr>
          <p:cNvPr id="4" name="Content Placeholder 2"/>
          <p:cNvSpPr txBox="1">
            <a:spLocks/>
          </p:cNvSpPr>
          <p:nvPr/>
        </p:nvSpPr>
        <p:spPr>
          <a:xfrm>
            <a:off x="349506" y="1490361"/>
            <a:ext cx="8521188" cy="4089600"/>
          </a:xfrm>
          <a:prstGeom prst="rect">
            <a:avLst/>
          </a:prstGeom>
        </p:spPr>
        <p:txBody>
          <a:bodyPr>
            <a:normAutofit/>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bg2">
                    <a:lumMod val="75000"/>
                  </a:schemeClr>
                </a:solidFill>
              </a:rPr>
              <a:t>Allowing commercial use of the materials</a:t>
            </a:r>
          </a:p>
          <a:p>
            <a:r>
              <a:rPr lang="en-GB" dirty="0" smtClean="0">
                <a:solidFill>
                  <a:schemeClr val="bg2">
                    <a:lumMod val="75000"/>
                  </a:schemeClr>
                </a:solidFill>
              </a:rPr>
              <a:t>Restricting distribution of adaptations</a:t>
            </a:r>
          </a:p>
          <a:p>
            <a:pPr>
              <a:buFontTx/>
              <a:buChar char="-"/>
            </a:pPr>
            <a:endParaRPr lang="en-GB" dirty="0" smtClean="0">
              <a:solidFill>
                <a:schemeClr val="bg2">
                  <a:lumMod val="75000"/>
                </a:schemeClr>
              </a:solidFill>
            </a:endParaRPr>
          </a:p>
          <a:p>
            <a:pPr marL="0" indent="0">
              <a:buFont typeface="Wingdings" pitchFamily="2" charset="2"/>
              <a:buNone/>
            </a:pPr>
            <a:r>
              <a:rPr lang="en-GB" dirty="0" smtClean="0">
                <a:solidFill>
                  <a:schemeClr val="bg2">
                    <a:lumMod val="75000"/>
                  </a:schemeClr>
                </a:solidFill>
              </a:rPr>
              <a:t>=­&gt; Creative Commons Attribution-</a:t>
            </a:r>
            <a:r>
              <a:rPr lang="en-GB" dirty="0" err="1" smtClean="0">
                <a:solidFill>
                  <a:schemeClr val="bg2">
                    <a:lumMod val="75000"/>
                  </a:schemeClr>
                </a:solidFill>
              </a:rPr>
              <a:t>NoDerivatives</a:t>
            </a:r>
            <a:r>
              <a:rPr lang="en-GB" dirty="0" smtClean="0">
                <a:solidFill>
                  <a:schemeClr val="bg2">
                    <a:lumMod val="75000"/>
                  </a:schemeClr>
                </a:solidFill>
              </a:rPr>
              <a:t> 4.0 International License</a:t>
            </a:r>
          </a:p>
          <a:p>
            <a:pPr marL="0" indent="0">
              <a:buFont typeface="Wingdings" pitchFamily="2" charset="2"/>
              <a:buNone/>
            </a:pPr>
            <a:endParaRPr lang="en-GB" dirty="0">
              <a:solidFill>
                <a:schemeClr val="bg2">
                  <a:lumMod val="75000"/>
                </a:schemeClr>
              </a:solidFill>
            </a:endParaRPr>
          </a:p>
          <a:p>
            <a:pPr marL="0" indent="0">
              <a:buFont typeface="Wingdings" pitchFamily="2" charset="2"/>
              <a:buNone/>
            </a:pPr>
            <a:endParaRPr lang="en-GB" dirty="0" smtClean="0">
              <a:solidFill>
                <a:schemeClr val="bg2">
                  <a:lumMod val="75000"/>
                </a:schemeClr>
              </a:solidFill>
            </a:endParaRPr>
          </a:p>
          <a:p>
            <a:pPr marL="0" indent="0">
              <a:buFont typeface="Wingdings" pitchFamily="2" charset="2"/>
              <a:buNone/>
            </a:pPr>
            <a:endParaRPr lang="en-GB" dirty="0">
              <a:solidFill>
                <a:schemeClr val="bg2">
                  <a:lumMod val="75000"/>
                </a:schemeClr>
              </a:solidFill>
            </a:endParaRPr>
          </a:p>
          <a:p>
            <a:pPr marL="0" indent="0">
              <a:buNone/>
            </a:pPr>
            <a:r>
              <a:rPr lang="en-GB" u="sng" dirty="0">
                <a:hlinkClick r:id="rId2"/>
              </a:rPr>
              <a:t>https://creativecommons.org/licenses/by-nd/4.0/</a:t>
            </a:r>
            <a:r>
              <a:rPr lang="en-GB" dirty="0"/>
              <a:t> </a:t>
            </a:r>
          </a:p>
        </p:txBody>
      </p:sp>
      <p:pic>
        <p:nvPicPr>
          <p:cNvPr id="6" name="Picture 5"/>
          <p:cNvPicPr>
            <a:picLocks noChangeAspect="1"/>
          </p:cNvPicPr>
          <p:nvPr/>
        </p:nvPicPr>
        <p:blipFill>
          <a:blip r:embed="rId3"/>
          <a:stretch>
            <a:fillRect/>
          </a:stretch>
        </p:blipFill>
        <p:spPr>
          <a:xfrm>
            <a:off x="2919972" y="3940937"/>
            <a:ext cx="2981325" cy="876300"/>
          </a:xfrm>
          <a:prstGeom prst="rect">
            <a:avLst/>
          </a:prstGeom>
          <a:ln>
            <a:solidFill>
              <a:srgbClr val="000000"/>
            </a:solidFill>
          </a:ln>
        </p:spPr>
      </p:pic>
    </p:spTree>
    <p:extLst>
      <p:ext uri="{BB962C8B-B14F-4D97-AF65-F5344CB8AC3E}">
        <p14:creationId xmlns:p14="http://schemas.microsoft.com/office/powerpoint/2010/main" val="403066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515" y="230188"/>
            <a:ext cx="8442796" cy="840125"/>
          </a:xfrm>
        </p:spPr>
        <p:txBody>
          <a:bodyPr/>
          <a:lstStyle/>
          <a:p>
            <a:pPr algn="ctr"/>
            <a:r>
              <a:rPr lang="en-GB" dirty="0" smtClean="0"/>
              <a:t>Introduction to REDD+ training materials</a:t>
            </a:r>
            <a:endParaRPr lang="en-GB" dirty="0"/>
          </a:p>
        </p:txBody>
      </p:sp>
      <p:pic>
        <p:nvPicPr>
          <p:cNvPr id="6" name="Picture 5" descr="D:\WUR_GOFC_GOLD\Training material GOFC-GOLD\Images used in ppts\Selected Pics\DSCF0244.JPG"/>
          <p:cNvPicPr>
            <a:picLocks noChangeAspect="1"/>
          </p:cNvPicPr>
          <p:nvPr/>
        </p:nvPicPr>
        <p:blipFill rotWithShape="1">
          <a:blip r:embed="rId2" cstate="print">
            <a:extLst>
              <a:ext uri="{28A0092B-C50C-407E-A947-70E740481C1C}">
                <a14:useLocalDpi xmlns:a14="http://schemas.microsoft.com/office/drawing/2010/main" val="0"/>
              </a:ext>
            </a:extLst>
          </a:blip>
          <a:srcRect t="18212" b="27702"/>
          <a:stretch/>
        </p:blipFill>
        <p:spPr bwMode="auto">
          <a:xfrm>
            <a:off x="2231135" y="1769884"/>
            <a:ext cx="4729381" cy="1901368"/>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D:\Guyana - Roadmap 2 Workshop\Photos\IMGP1915.JPG"/>
          <p:cNvPicPr>
            <a:picLocks noChangeAspect="1"/>
          </p:cNvPicPr>
          <p:nvPr/>
        </p:nvPicPr>
        <p:blipFill rotWithShape="1">
          <a:blip r:embed="rId3" cstate="print">
            <a:extLst>
              <a:ext uri="{28A0092B-C50C-407E-A947-70E740481C1C}">
                <a14:useLocalDpi xmlns:a14="http://schemas.microsoft.com/office/drawing/2010/main" val="0"/>
              </a:ext>
            </a:extLst>
          </a:blip>
          <a:srcRect t="10296"/>
          <a:stretch/>
        </p:blipFill>
        <p:spPr bwMode="auto">
          <a:xfrm>
            <a:off x="390143" y="1769884"/>
            <a:ext cx="1590103" cy="1901368"/>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descr="D:\Guyana - Roadmap 2 Workshop\Photos\IMGP1852.JPG"/>
          <p:cNvPicPr>
            <a:picLocks noChangeAspect="1"/>
          </p:cNvPicPr>
          <p:nvPr/>
        </p:nvPicPr>
        <p:blipFill rotWithShape="1">
          <a:blip r:embed="rId4" cstate="print">
            <a:extLst>
              <a:ext uri="{28A0092B-C50C-407E-A947-70E740481C1C}">
                <a14:useLocalDpi xmlns:a14="http://schemas.microsoft.com/office/drawing/2010/main" val="0"/>
              </a:ext>
            </a:extLst>
          </a:blip>
          <a:srcRect t="10256"/>
          <a:stretch/>
        </p:blipFill>
        <p:spPr bwMode="auto">
          <a:xfrm>
            <a:off x="7228440" y="1769884"/>
            <a:ext cx="1597361" cy="1901368"/>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402336" y="3993275"/>
            <a:ext cx="6106530" cy="1723549"/>
          </a:xfrm>
          <a:prstGeom prst="rect">
            <a:avLst/>
          </a:prstGeom>
        </p:spPr>
        <p:txBody>
          <a:bodyPr wrap="square">
            <a:spAutoFit/>
          </a:bodyPr>
          <a:lstStyle/>
          <a:p>
            <a:r>
              <a:rPr lang="nl-NL" sz="1600" u="sng" dirty="0">
                <a:latin typeface="+mj-lt"/>
                <a:hlinkClick r:id="rId5"/>
              </a:rPr>
              <a:t>http://www.gofcgold.wur.nl/redd/Training_materials.php</a:t>
            </a:r>
            <a:r>
              <a:rPr lang="nl-NL" sz="1600" dirty="0">
                <a:latin typeface="+mj-lt"/>
              </a:rPr>
              <a:t> </a:t>
            </a:r>
            <a:endParaRPr lang="en-GB" sz="1600" dirty="0">
              <a:latin typeface="+mj-lt"/>
            </a:endParaRPr>
          </a:p>
          <a:p>
            <a:endParaRPr lang="en-GB" b="1" dirty="0" smtClean="0">
              <a:latin typeface="+mj-lt"/>
            </a:endParaRPr>
          </a:p>
          <a:p>
            <a:endParaRPr lang="en-GB" b="1" dirty="0" smtClean="0">
              <a:latin typeface="+mj-lt"/>
            </a:endParaRPr>
          </a:p>
          <a:p>
            <a:r>
              <a:rPr lang="en-GB" b="1" dirty="0" smtClean="0">
                <a:latin typeface="+mj-lt"/>
              </a:rPr>
              <a:t>Citation of training materials:</a:t>
            </a:r>
            <a:br>
              <a:rPr lang="en-GB" b="1" dirty="0" smtClean="0">
                <a:latin typeface="+mj-lt"/>
              </a:rPr>
            </a:br>
            <a:r>
              <a:rPr lang="en-GB" dirty="0" smtClean="0">
                <a:latin typeface="+mj-lt"/>
              </a:rPr>
              <a:t>Wageningen University, GOFC-GOLD, World Bank FCPF, 2015. REDD+ training materials. Version 1</a:t>
            </a:r>
            <a:endParaRPr lang="en-GB" dirty="0">
              <a:latin typeface="+mj-lt"/>
            </a:endParaRPr>
          </a:p>
        </p:txBody>
      </p:sp>
      <p:sp>
        <p:nvSpPr>
          <p:cNvPr id="11" name="Rectangle 10"/>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2" name="Picture 11"/>
          <p:cNvPicPr>
            <a:picLocks/>
          </p:cNvPicPr>
          <p:nvPr/>
        </p:nvPicPr>
        <p:blipFill rotWithShape="1">
          <a:blip r:embed="rId6"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3" name="Picture 12" descr="GOFC-Gold Tray cover only 2010_200dpi"/>
          <p:cNvPicPr/>
          <p:nvPr/>
        </p:nvPicPr>
        <p:blipFill>
          <a:blip r:embed="rId7"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4" name="Afbeelding 11" descr="logo_WB FCPF.gif"/>
          <p:cNvPicPr>
            <a:picLocks noChangeAspect="1"/>
          </p:cNvPicPr>
          <p:nvPr/>
        </p:nvPicPr>
        <p:blipFill>
          <a:blip r:embed="rId8" cstate="print"/>
          <a:stretch>
            <a:fillRect/>
          </a:stretch>
        </p:blipFill>
        <p:spPr>
          <a:xfrm>
            <a:off x="6022523" y="5994951"/>
            <a:ext cx="972687" cy="710810"/>
          </a:xfrm>
          <a:prstGeom prst="rect">
            <a:avLst/>
          </a:prstGeom>
        </p:spPr>
      </p:pic>
      <p:cxnSp>
        <p:nvCxnSpPr>
          <p:cNvPr id="15"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9"/>
          <a:stretch>
            <a:fillRect/>
          </a:stretch>
        </p:blipFill>
        <p:spPr>
          <a:xfrm>
            <a:off x="7363042" y="6080676"/>
            <a:ext cx="1499126" cy="440638"/>
          </a:xfrm>
          <a:prstGeom prst="rect">
            <a:avLst/>
          </a:prstGeom>
          <a:ln>
            <a:solidFill>
              <a:srgbClr val="000000"/>
            </a:solidFill>
          </a:ln>
        </p:spPr>
      </p:pic>
      <p:sp>
        <p:nvSpPr>
          <p:cNvPr id="18" name="Rectangle 17"/>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spTree>
    <p:extLst>
      <p:ext uri="{BB962C8B-B14F-4D97-AF65-F5344CB8AC3E}">
        <p14:creationId xmlns:p14="http://schemas.microsoft.com/office/powerpoint/2010/main" val="1106369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16174</TotalTime>
  <Words>1067</Words>
  <Application>Microsoft Office PowerPoint</Application>
  <PresentationFormat>On-screen Show (4:3)</PresentationFormat>
  <Paragraphs>128</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Wageningen UR</vt:lpstr>
      <vt:lpstr>Introduction to REDD+ training materials</vt:lpstr>
      <vt:lpstr>Objectives of training materials</vt:lpstr>
      <vt:lpstr>Coordination team, Developers &amp; Reviewers</vt:lpstr>
      <vt:lpstr>Overview of Modules REDD+ training materials</vt:lpstr>
      <vt:lpstr>Set up of Modules &amp; Target users</vt:lpstr>
      <vt:lpstr>Contents of training materials</vt:lpstr>
      <vt:lpstr>Distribution License of Training Materials</vt:lpstr>
      <vt:lpstr>Introduction to REDD+ training materials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Romijn, Erika</cp:lastModifiedBy>
  <cp:revision>872</cp:revision>
  <dcterms:created xsi:type="dcterms:W3CDTF">2011-09-29T08:30:03Z</dcterms:created>
  <dcterms:modified xsi:type="dcterms:W3CDTF">2015-05-12T10:49:49Z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