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70" r:id="rId3"/>
    <p:sldId id="287" r:id="rId4"/>
    <p:sldId id="271" r:id="rId5"/>
    <p:sldId id="258" r:id="rId6"/>
    <p:sldId id="259" r:id="rId7"/>
    <p:sldId id="260" r:id="rId8"/>
    <p:sldId id="276" r:id="rId9"/>
    <p:sldId id="279" r:id="rId10"/>
    <p:sldId id="277" r:id="rId11"/>
    <p:sldId id="278" r:id="rId12"/>
    <p:sldId id="288" r:id="rId13"/>
    <p:sldId id="264" r:id="rId14"/>
    <p:sldId id="265" r:id="rId15"/>
    <p:sldId id="266" r:id="rId16"/>
    <p:sldId id="267" r:id="rId17"/>
    <p:sldId id="282" r:id="rId18"/>
    <p:sldId id="283" r:id="rId19"/>
    <p:sldId id="284" r:id="rId20"/>
    <p:sldId id="285" r:id="rId21"/>
    <p:sldId id="286" r:id="rId22"/>
    <p:sldId id="268" r:id="rId23"/>
    <p:sldId id="289" r:id="rId24"/>
    <p:sldId id="269" r:id="rId25"/>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D8CDA-C5C3-44EC-94C6-FCF16D39F42F}" type="datetimeFigureOut">
              <a:rPr lang="th-TH" smtClean="0"/>
              <a:pPr/>
              <a:t>26/09/55</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27109-6656-403F-B077-72F89078D5EE}"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73827109-6656-403F-B077-72F89078D5EE}" type="slidenum">
              <a:rPr lang="th-TH" smtClean="0"/>
              <a:pPr/>
              <a:t>4</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73827109-6656-403F-B077-72F89078D5EE}" type="slidenum">
              <a:rPr lang="th-TH" smtClean="0"/>
              <a:pPr/>
              <a:t>7</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fld id="{BEBCC7DA-C9DD-4895-9915-B95F6AB93301}" type="datetimeFigureOut">
              <a:rPr lang="th-TH" smtClean="0"/>
              <a:pPr/>
              <a:t>26/09/55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BEBCC7DA-C9DD-4895-9915-B95F6AB93301}" type="datetimeFigureOut">
              <a:rPr lang="th-TH" smtClean="0"/>
              <a:pPr/>
              <a:t>26/09/55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BEBCC7DA-C9DD-4895-9915-B95F6AB93301}" type="datetimeFigureOut">
              <a:rPr lang="th-TH" smtClean="0"/>
              <a:pPr/>
              <a:t>26/09/55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BEBCC7DA-C9DD-4895-9915-B95F6AB93301}" type="datetimeFigureOut">
              <a:rPr lang="th-TH" smtClean="0"/>
              <a:pPr/>
              <a:t>26/09/55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BEBCC7DA-C9DD-4895-9915-B95F6AB93301}" type="datetimeFigureOut">
              <a:rPr lang="th-TH" smtClean="0"/>
              <a:pPr/>
              <a:t>26/09/55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BEBCC7DA-C9DD-4895-9915-B95F6AB93301}" type="datetimeFigureOut">
              <a:rPr lang="th-TH" smtClean="0"/>
              <a:pPr/>
              <a:t>26/09/55</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BEBCC7DA-C9DD-4895-9915-B95F6AB93301}" type="datetimeFigureOut">
              <a:rPr lang="th-TH" smtClean="0"/>
              <a:pPr/>
              <a:t>26/09/55</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BEBCC7DA-C9DD-4895-9915-B95F6AB93301}" type="datetimeFigureOut">
              <a:rPr lang="th-TH" smtClean="0"/>
              <a:pPr/>
              <a:t>26/09/55</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BEBCC7DA-C9DD-4895-9915-B95F6AB93301}" type="datetimeFigureOut">
              <a:rPr lang="th-TH" smtClean="0"/>
              <a:pPr/>
              <a:t>26/09/55</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BEBCC7DA-C9DD-4895-9915-B95F6AB93301}" type="datetimeFigureOut">
              <a:rPr lang="th-TH" smtClean="0"/>
              <a:pPr/>
              <a:t>26/09/55</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BEBCC7DA-C9DD-4895-9915-B95F6AB93301}" type="datetimeFigureOut">
              <a:rPr lang="th-TH" smtClean="0"/>
              <a:pPr/>
              <a:t>26/09/55</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6D83C385-BBF4-4CED-B397-065CBAAF3154}"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CC7DA-C9DD-4895-9915-B95F6AB93301}" type="datetimeFigureOut">
              <a:rPr lang="th-TH" smtClean="0"/>
              <a:pPr/>
              <a:t>26/09/55</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3C385-BBF4-4CED-B397-065CBAAF3154}"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785786" y="785794"/>
            <a:ext cx="742955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000" b="1" dirty="0">
                <a:latin typeface="Times New Roman" pitchFamily="18" charset="0"/>
                <a:cs typeface="Times New Roman" pitchFamily="18" charset="0"/>
              </a:rPr>
              <a:t>Cancun </a:t>
            </a:r>
            <a:r>
              <a:rPr lang="en-US" sz="4000" b="1" dirty="0" smtClean="0">
                <a:latin typeface="Times New Roman" pitchFamily="18" charset="0"/>
                <a:cs typeface="Times New Roman" pitchFamily="18" charset="0"/>
              </a:rPr>
              <a:t>Agreement (COP 16) and </a:t>
            </a:r>
            <a:r>
              <a:rPr lang="en-US" sz="4000" b="1" dirty="0">
                <a:latin typeface="Times New Roman" pitchFamily="18" charset="0"/>
                <a:cs typeface="Times New Roman" pitchFamily="18" charset="0"/>
              </a:rPr>
              <a:t>Durban </a:t>
            </a:r>
            <a:r>
              <a:rPr lang="en-US" sz="4000" b="1" dirty="0" smtClean="0">
                <a:latin typeface="Times New Roman" pitchFamily="18" charset="0"/>
                <a:cs typeface="Times New Roman" pitchFamily="18" charset="0"/>
              </a:rPr>
              <a:t>Outcome (COP 17)        </a:t>
            </a:r>
            <a:r>
              <a:rPr lang="en-US" sz="4000" b="1" dirty="0">
                <a:latin typeface="Times New Roman" pitchFamily="18" charset="0"/>
                <a:cs typeface="Times New Roman" pitchFamily="18" charset="0"/>
              </a:rPr>
              <a:t>on REDD+ </a:t>
            </a:r>
            <a:endParaRPr lang="th-TH" sz="4000" dirty="0">
              <a:latin typeface="Times New Roman" pitchFamily="18" charset="0"/>
            </a:endParaRPr>
          </a:p>
        </p:txBody>
      </p:sp>
      <p:sp>
        <p:nvSpPr>
          <p:cNvPr id="5" name="TextBox 4"/>
          <p:cNvSpPr txBox="1"/>
          <p:nvPr/>
        </p:nvSpPr>
        <p:spPr>
          <a:xfrm>
            <a:off x="3714744" y="4643446"/>
            <a:ext cx="3857652" cy="523220"/>
          </a:xfrm>
          <a:prstGeom prst="rect">
            <a:avLst/>
          </a:prstGeom>
          <a:solidFill>
            <a:schemeClr val="accent3">
              <a:lumMod val="75000"/>
            </a:schemeClr>
          </a:solidFill>
          <a:effectLst>
            <a:innerShdw blurRad="114300">
              <a:prstClr val="black"/>
            </a:innerShdw>
          </a:effectLst>
        </p:spPr>
        <p:txBody>
          <a:bodyPr wrap="square" rtlCol="0">
            <a:spAutoFit/>
          </a:bodyPr>
          <a:lstStyle/>
          <a:p>
            <a:r>
              <a:rPr lang="en-US" dirty="0" err="1" smtClean="0">
                <a:latin typeface="Times New Roman" pitchFamily="18" charset="0"/>
                <a:cs typeface="Times New Roman" pitchFamily="18" charset="0"/>
              </a:rPr>
              <a:t>Suchitra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Changtragoon</a:t>
            </a:r>
            <a:endParaRPr lang="th-TH" dirty="0">
              <a:latin typeface="Times New Roman" pitchFamily="18" charset="0"/>
            </a:endParaRPr>
          </a:p>
        </p:txBody>
      </p:sp>
      <p:sp>
        <p:nvSpPr>
          <p:cNvPr id="6" name="TextBox 5"/>
          <p:cNvSpPr txBox="1"/>
          <p:nvPr/>
        </p:nvSpPr>
        <p:spPr>
          <a:xfrm>
            <a:off x="2000232" y="5500702"/>
            <a:ext cx="6929454" cy="1015663"/>
          </a:xfrm>
          <a:prstGeom prst="rect">
            <a:avLst/>
          </a:prstGeom>
          <a:solidFill>
            <a:schemeClr val="accent3">
              <a:lumMod val="40000"/>
              <a:lumOff val="60000"/>
            </a:schemeClr>
          </a:solidFill>
          <a:effectLst>
            <a:innerShdw blurRad="114300">
              <a:prstClr val="black"/>
            </a:innerShdw>
          </a:effectLst>
        </p:spPr>
        <p:txBody>
          <a:bodyPr wrap="square" rtlCol="0">
            <a:spAutoFit/>
          </a:bodyPr>
          <a:lstStyle/>
          <a:p>
            <a:r>
              <a:rPr lang="en-US" sz="2000" dirty="0" smtClean="0">
                <a:latin typeface="Times New Roman" pitchFamily="18" charset="0"/>
                <a:cs typeface="Times New Roman" pitchFamily="18" charset="0"/>
              </a:rPr>
              <a:t>Expert </a:t>
            </a:r>
            <a:r>
              <a:rPr lang="en-US" sz="2000" dirty="0">
                <a:latin typeface="Times New Roman" pitchFamily="18" charset="0"/>
                <a:cs typeface="Times New Roman" pitchFamily="18" charset="0"/>
              </a:rPr>
              <a:t>on Forest Conservation </a:t>
            </a:r>
            <a:r>
              <a:rPr lang="en-US" sz="2000" dirty="0" smtClean="0">
                <a:latin typeface="Times New Roman" pitchFamily="18" charset="0"/>
                <a:cs typeface="Times New Roman" pitchFamily="18" charset="0"/>
              </a:rPr>
              <a:t>Research</a:t>
            </a:r>
          </a:p>
          <a:p>
            <a:r>
              <a:rPr lang="en-US" sz="2000" dirty="0" smtClean="0">
                <a:latin typeface="Times New Roman" pitchFamily="18" charset="0"/>
                <a:cs typeface="Times New Roman" pitchFamily="18" charset="0"/>
              </a:rPr>
              <a:t>Expert Office, Forest </a:t>
            </a:r>
            <a:r>
              <a:rPr lang="en-US" sz="2000" dirty="0">
                <a:latin typeface="Times New Roman" pitchFamily="18" charset="0"/>
                <a:cs typeface="Times New Roman" pitchFamily="18" charset="0"/>
              </a:rPr>
              <a:t>and  Plant Conservation Research </a:t>
            </a:r>
            <a:r>
              <a:rPr lang="en-US" sz="2000" dirty="0" smtClean="0">
                <a:latin typeface="Times New Roman" pitchFamily="18" charset="0"/>
                <a:cs typeface="Times New Roman" pitchFamily="18" charset="0"/>
              </a:rPr>
              <a:t>Office</a:t>
            </a:r>
          </a:p>
          <a:p>
            <a:r>
              <a:rPr lang="en-US" sz="2000" dirty="0" smtClean="0">
                <a:latin typeface="Times New Roman" pitchFamily="18" charset="0"/>
                <a:cs typeface="Times New Roman" pitchFamily="18" charset="0"/>
              </a:rPr>
              <a:t>Department of National  Parks, wildlife and Plant Conservation</a:t>
            </a:r>
            <a:endParaRPr lang="th-TH" sz="2000"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80115" y="500042"/>
            <a:ext cx="8715436" cy="4524315"/>
          </a:xfrm>
          <a:prstGeom prst="rect">
            <a:avLst/>
          </a:prstGeom>
          <a:solidFill>
            <a:schemeClr val="accent3">
              <a:lumMod val="20000"/>
              <a:lumOff val="8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 A robust and transparent national forest monitoring system for the monitoring </a:t>
            </a:r>
            <a:r>
              <a:rPr lang="en-US" sz="2400" dirty="0" smtClean="0">
                <a:latin typeface="Times New Roman" pitchFamily="18" charset="0"/>
                <a:cs typeface="Times New Roman" pitchFamily="18" charset="0"/>
              </a:rPr>
              <a:t>and reporting of the activities referred to in paragraph 70 above, with, if appropriate, </a:t>
            </a:r>
            <a:r>
              <a:rPr lang="en-US" sz="2400" dirty="0" err="1" smtClean="0">
                <a:latin typeface="Times New Roman" pitchFamily="18" charset="0"/>
                <a:cs typeface="Times New Roman" pitchFamily="18" charset="0"/>
              </a:rPr>
              <a:t>subnational</a:t>
            </a:r>
            <a:r>
              <a:rPr lang="en-US" sz="2400" dirty="0" smtClean="0">
                <a:latin typeface="Times New Roman" pitchFamily="18" charset="0"/>
                <a:cs typeface="Times New Roman" pitchFamily="18" charset="0"/>
              </a:rPr>
              <a:t> monitoring and reporting as an interim measure,</a:t>
            </a:r>
            <a:r>
              <a:rPr lang="en-US" sz="2400" baseline="30000" dirty="0" smtClean="0">
                <a:latin typeface="Times New Roman" pitchFamily="18" charset="0"/>
                <a:cs typeface="Times New Roman" pitchFamily="18" charset="0"/>
              </a:rPr>
              <a:t>7</a:t>
            </a:r>
            <a:r>
              <a:rPr lang="en-US" sz="2400" dirty="0" smtClean="0">
                <a:latin typeface="Times New Roman" pitchFamily="18" charset="0"/>
                <a:cs typeface="Times New Roman" pitchFamily="18" charset="0"/>
              </a:rPr>
              <a:t> in accordance with national</a:t>
            </a:r>
          </a:p>
          <a:p>
            <a:r>
              <a:rPr lang="en-US" sz="2400" dirty="0" smtClean="0">
                <a:latin typeface="Times New Roman" pitchFamily="18" charset="0"/>
                <a:cs typeface="Times New Roman" pitchFamily="18" charset="0"/>
              </a:rPr>
              <a:t>circumstances, and with the provisions contained in decision 4/CP.15, and with any further elaboration of those provisions agreed by the Conference of the Parties;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(d) A system for providing information on how the safeguards referred to in appendix I to this decision are being addressed and respected throughout the implementation of the activities referred to in paragraph 70 above, while respecting sovereignty;</a:t>
            </a:r>
          </a:p>
        </p:txBody>
      </p:sp>
      <p:cxnSp>
        <p:nvCxnSpPr>
          <p:cNvPr id="3" name="ตัวเชื่อมต่อตรง 2"/>
          <p:cNvCxnSpPr/>
          <p:nvPr/>
        </p:nvCxnSpPr>
        <p:spPr>
          <a:xfrm>
            <a:off x="285720" y="5857892"/>
            <a:ext cx="300039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สี่เหลี่ยมผืนผ้า 3"/>
          <p:cNvSpPr/>
          <p:nvPr/>
        </p:nvSpPr>
        <p:spPr>
          <a:xfrm>
            <a:off x="214282" y="6030641"/>
            <a:ext cx="8715436" cy="738664"/>
          </a:xfrm>
          <a:prstGeom prst="rect">
            <a:avLst/>
          </a:prstGeom>
        </p:spPr>
        <p:txBody>
          <a:bodyPr wrap="square">
            <a:spAutoFit/>
          </a:bodyPr>
          <a:lstStyle/>
          <a:p>
            <a:r>
              <a:rPr lang="en-US" sz="1400" baseline="30000" dirty="0" smtClean="0">
                <a:latin typeface="Times New Roman" pitchFamily="18" charset="0"/>
                <a:cs typeface="Times New Roman" pitchFamily="18" charset="0"/>
              </a:rPr>
              <a:t>7</a:t>
            </a:r>
            <a:r>
              <a:rPr lang="en-US" sz="1400" dirty="0" smtClean="0"/>
              <a:t> Including monitoring and reporting of emissions displacement at the national level, if appropriate, and  reporting on how displacement of emissions is being addressed, and on the means to integrate  </a:t>
            </a:r>
            <a:r>
              <a:rPr lang="en-US" sz="1400" dirty="0" err="1" smtClean="0"/>
              <a:t>subnational</a:t>
            </a:r>
            <a:r>
              <a:rPr lang="en-US" sz="1400" dirty="0" smtClean="0"/>
              <a:t> monitoring systems into a national monitoring system.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26826" y="285728"/>
            <a:ext cx="8858280" cy="6370975"/>
          </a:xfrm>
          <a:prstGeom prst="rect">
            <a:avLst/>
          </a:prstGeom>
          <a:solidFill>
            <a:schemeClr val="accent3">
              <a:lumMod val="20000"/>
              <a:lumOff val="80000"/>
            </a:schemeClr>
          </a:solidFill>
          <a:effectLst>
            <a:innerShdw blurRad="114300">
              <a:prstClr val="black"/>
            </a:innerShdw>
          </a:effectLst>
        </p:spPr>
        <p:txBody>
          <a:bodyPr wrap="square">
            <a:spAutoFit/>
          </a:bodyPr>
          <a:lstStyle/>
          <a:p>
            <a:r>
              <a:rPr lang="en-US" sz="2400" b="1" i="1" dirty="0" smtClean="0">
                <a:solidFill>
                  <a:srgbClr val="FF0000"/>
                </a:solidFill>
                <a:latin typeface="Times New Roman" pitchFamily="18" charset="0"/>
                <a:cs typeface="Times New Roman" pitchFamily="18" charset="0"/>
              </a:rPr>
              <a:t>72. Also requests </a:t>
            </a:r>
            <a:r>
              <a:rPr lang="en-US" sz="2400" dirty="0" smtClean="0">
                <a:solidFill>
                  <a:srgbClr val="FF0000"/>
                </a:solidFill>
                <a:latin typeface="Times New Roman" pitchFamily="18" charset="0"/>
                <a:cs typeface="Times New Roman" pitchFamily="18" charset="0"/>
              </a:rPr>
              <a:t>developing country Parties, when developing and implementing their national strategies or action plans, </a:t>
            </a:r>
            <a:r>
              <a:rPr lang="en-US" sz="2400" dirty="0" smtClean="0">
                <a:latin typeface="Times New Roman" pitchFamily="18" charset="0"/>
                <a:cs typeface="Times New Roman" pitchFamily="18" charset="0"/>
              </a:rPr>
              <a:t>to address, inter alia, the drivers of deforestation and forest degradation, land tenure issues, forest governance issues, gender considerations and</a:t>
            </a:r>
          </a:p>
          <a:p>
            <a:r>
              <a:rPr lang="en-US" sz="2400" dirty="0" smtClean="0">
                <a:solidFill>
                  <a:srgbClr val="FF0000"/>
                </a:solidFill>
                <a:latin typeface="Times New Roman" pitchFamily="18" charset="0"/>
                <a:cs typeface="Times New Roman" pitchFamily="18" charset="0"/>
              </a:rPr>
              <a:t>the safeguards </a:t>
            </a:r>
            <a:r>
              <a:rPr lang="en-US" sz="2400" dirty="0" smtClean="0">
                <a:latin typeface="Times New Roman" pitchFamily="18" charset="0"/>
                <a:cs typeface="Times New Roman" pitchFamily="18" charset="0"/>
              </a:rPr>
              <a:t>identified in </a:t>
            </a:r>
            <a:r>
              <a:rPr lang="en-US" sz="2400" dirty="0" smtClean="0">
                <a:solidFill>
                  <a:srgbClr val="00B0F0"/>
                </a:solidFill>
                <a:latin typeface="Times New Roman" pitchFamily="18" charset="0"/>
                <a:cs typeface="Times New Roman" pitchFamily="18" charset="0"/>
              </a:rPr>
              <a:t>paragraph 2 of appendix I </a:t>
            </a:r>
            <a:r>
              <a:rPr lang="en-US" sz="2400" dirty="0" smtClean="0">
                <a:latin typeface="Times New Roman" pitchFamily="18" charset="0"/>
                <a:cs typeface="Times New Roman" pitchFamily="18" charset="0"/>
              </a:rPr>
              <a:t>to this decision, </a:t>
            </a:r>
            <a:r>
              <a:rPr lang="en-US" sz="2400" dirty="0" smtClean="0">
                <a:solidFill>
                  <a:srgbClr val="FF0000"/>
                </a:solidFill>
                <a:latin typeface="Times New Roman" pitchFamily="18" charset="0"/>
                <a:cs typeface="Times New Roman" pitchFamily="18" charset="0"/>
              </a:rPr>
              <a:t>ensuring the full and effective participation of relevant stakeholders, inter alia indigenous peoples and local communities;</a:t>
            </a:r>
          </a:p>
          <a:p>
            <a:endParaRPr lang="en-US" sz="2400" b="1"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73. Decides </a:t>
            </a:r>
            <a:r>
              <a:rPr lang="en-US" sz="2400" dirty="0" smtClean="0">
                <a:latin typeface="Times New Roman" pitchFamily="18" charset="0"/>
                <a:cs typeface="Times New Roman" pitchFamily="18" charset="0"/>
              </a:rPr>
              <a:t>that the activities undertaken by Parties referred to in paragraph 70 above should be implemented in phases, beginning with the development of national strategies or action plans, policies and measures, and capacity-building, followed by the implementation of national policies and measures and national strategies or action plans that could involve further capacity-building, technology development and transfer and results-based demonstration activities, and evolving into results-based actions that should be fully measured, reported and verified;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14282" y="48030"/>
            <a:ext cx="8715436" cy="6740307"/>
          </a:xfrm>
          <a:prstGeom prst="rect">
            <a:avLst/>
          </a:prstGeom>
          <a:solidFill>
            <a:schemeClr val="accent3">
              <a:lumMod val="20000"/>
              <a:lumOff val="80000"/>
            </a:schemeClr>
          </a:solidFill>
          <a:effectLst>
            <a:innerShdw blurRad="114300">
              <a:prstClr val="black"/>
            </a:innerShdw>
          </a:effectLst>
        </p:spPr>
        <p:txBody>
          <a:bodyPr wrap="square">
            <a:spAutoFit/>
          </a:bodyPr>
          <a:lstStyle/>
          <a:p>
            <a:r>
              <a:rPr lang="en-US" sz="2400" b="1" i="1" dirty="0" smtClean="0">
                <a:latin typeface="Times New Roman" pitchFamily="18" charset="0"/>
                <a:cs typeface="Times New Roman" pitchFamily="18" charset="0"/>
              </a:rPr>
              <a:t>74. Recognizes </a:t>
            </a:r>
            <a:r>
              <a:rPr lang="en-US" sz="2400" dirty="0" smtClean="0">
                <a:latin typeface="Times New Roman" pitchFamily="18" charset="0"/>
                <a:cs typeface="Times New Roman" pitchFamily="18" charset="0"/>
              </a:rPr>
              <a:t>that the implementation of the activities referred to in paragraph 70 above, including the choice of a starting phase as referred to in paragraph 73 above, depends on the specific national circumstances, capacities and capabilities of each developing country Party and the level of support received;</a:t>
            </a:r>
            <a:endParaRPr lang="en-US" sz="2400" b="1"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75. Requests </a:t>
            </a:r>
            <a:r>
              <a:rPr lang="en-US" sz="2400" dirty="0" smtClean="0">
                <a:latin typeface="Times New Roman" pitchFamily="18" charset="0"/>
                <a:cs typeface="Times New Roman" pitchFamily="18" charset="0"/>
              </a:rPr>
              <a:t>the Subsidiary Body for Scientific and Technological Advice to develop a work </a:t>
            </a:r>
            <a:r>
              <a:rPr lang="en-US" sz="2400" dirty="0" err="1" smtClean="0">
                <a:latin typeface="Times New Roman" pitchFamily="18" charset="0"/>
                <a:cs typeface="Times New Roman" pitchFamily="18" charset="0"/>
              </a:rPr>
              <a:t>programme</a:t>
            </a:r>
            <a:r>
              <a:rPr lang="en-US" sz="2400" dirty="0" smtClean="0">
                <a:latin typeface="Times New Roman" pitchFamily="18" charset="0"/>
                <a:cs typeface="Times New Roman" pitchFamily="18" charset="0"/>
              </a:rPr>
              <a:t> on the matters referred to in appendix II to this decision;</a:t>
            </a:r>
          </a:p>
          <a:p>
            <a:r>
              <a:rPr lang="en-US" sz="2400" b="1" i="1" dirty="0" smtClean="0">
                <a:latin typeface="Times New Roman" pitchFamily="18" charset="0"/>
                <a:cs typeface="Times New Roman" pitchFamily="18" charset="0"/>
              </a:rPr>
              <a:t>76. Urges Parties</a:t>
            </a:r>
            <a:r>
              <a:rPr lang="en-US" sz="2400" dirty="0" smtClean="0">
                <a:latin typeface="Times New Roman" pitchFamily="18" charset="0"/>
                <a:cs typeface="Times New Roman" pitchFamily="18" charset="0"/>
              </a:rPr>
              <a:t>, in particular </a:t>
            </a:r>
            <a:r>
              <a:rPr lang="en-US" sz="2400" dirty="0" smtClean="0">
                <a:solidFill>
                  <a:srgbClr val="FF0000"/>
                </a:solidFill>
                <a:latin typeface="Times New Roman" pitchFamily="18" charset="0"/>
                <a:cs typeface="Times New Roman" pitchFamily="18" charset="0"/>
              </a:rPr>
              <a:t>developed country Parties, </a:t>
            </a:r>
            <a:r>
              <a:rPr lang="en-US" sz="2400" dirty="0" smtClean="0">
                <a:latin typeface="Times New Roman" pitchFamily="18" charset="0"/>
                <a:cs typeface="Times New Roman" pitchFamily="18" charset="0"/>
              </a:rPr>
              <a:t>to </a:t>
            </a:r>
            <a:r>
              <a:rPr lang="en-US" sz="2400" dirty="0" smtClean="0">
                <a:solidFill>
                  <a:srgbClr val="FF0000"/>
                </a:solidFill>
                <a:latin typeface="Times New Roman" pitchFamily="18" charset="0"/>
                <a:cs typeface="Times New Roman" pitchFamily="18" charset="0"/>
              </a:rPr>
              <a:t>support, </a:t>
            </a:r>
            <a:r>
              <a:rPr lang="en-US" sz="2400" dirty="0" smtClean="0">
                <a:latin typeface="Times New Roman" pitchFamily="18" charset="0"/>
                <a:cs typeface="Times New Roman" pitchFamily="18" charset="0"/>
              </a:rPr>
              <a:t>through multilateral and bilateral channels, the development of national strategies or action plans, policies and measures and capacity-building, followed by the implementation of national</a:t>
            </a:r>
          </a:p>
          <a:p>
            <a:r>
              <a:rPr lang="en-US" sz="2400" dirty="0" smtClean="0">
                <a:latin typeface="Times New Roman" pitchFamily="18" charset="0"/>
                <a:cs typeface="Times New Roman" pitchFamily="18" charset="0"/>
              </a:rPr>
              <a:t>policies and measures and national strategies or action plans that could involve further capacity-building, technology development and transfer and results-based demonstration activities, including </a:t>
            </a:r>
            <a:r>
              <a:rPr lang="en-US" sz="2400" dirty="0" smtClean="0">
                <a:solidFill>
                  <a:srgbClr val="FF0000"/>
                </a:solidFill>
                <a:latin typeface="Times New Roman" pitchFamily="18" charset="0"/>
                <a:cs typeface="Times New Roman" pitchFamily="18" charset="0"/>
              </a:rPr>
              <a:t>consideration of the safeguards referred to in paragraph 2 of appendix I to this decision, taking into account the relevant provisions on finance including those relating to reporting on support;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0" y="0"/>
            <a:ext cx="1912703" cy="523220"/>
          </a:xfrm>
          <a:prstGeom prst="rect">
            <a:avLst/>
          </a:prstGeom>
        </p:spPr>
        <p:txBody>
          <a:bodyPr wrap="none">
            <a:spAutoFit/>
          </a:bodyPr>
          <a:lstStyle/>
          <a:p>
            <a:r>
              <a:rPr lang="en-US" b="1" dirty="0" smtClean="0">
                <a:latin typeface="Times New Roman" pitchFamily="18" charset="0"/>
                <a:cs typeface="Times New Roman" pitchFamily="18" charset="0"/>
              </a:rPr>
              <a:t>Appendix I</a:t>
            </a:r>
          </a:p>
        </p:txBody>
      </p:sp>
      <p:sp>
        <p:nvSpPr>
          <p:cNvPr id="3" name="สี่เหลี่ยมผืนผ้า 2"/>
          <p:cNvSpPr/>
          <p:nvPr/>
        </p:nvSpPr>
        <p:spPr>
          <a:xfrm>
            <a:off x="214282" y="714356"/>
            <a:ext cx="8786874" cy="249299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600" b="1" dirty="0" smtClean="0">
                <a:latin typeface="Times New Roman" pitchFamily="18" charset="0"/>
                <a:cs typeface="Times New Roman" pitchFamily="18" charset="0"/>
              </a:rPr>
              <a:t>Guidance and </a:t>
            </a:r>
            <a:r>
              <a:rPr lang="en-US" sz="2600" b="1" dirty="0" smtClean="0">
                <a:solidFill>
                  <a:srgbClr val="FF0000"/>
                </a:solidFill>
                <a:latin typeface="Times New Roman" pitchFamily="18" charset="0"/>
                <a:cs typeface="Times New Roman" pitchFamily="18" charset="0"/>
              </a:rPr>
              <a:t>safeguards</a:t>
            </a:r>
            <a:r>
              <a:rPr lang="en-US" sz="2600" b="1" dirty="0" smtClean="0">
                <a:latin typeface="Times New Roman" pitchFamily="18" charset="0"/>
                <a:cs typeface="Times New Roman" pitchFamily="18" charset="0"/>
              </a:rPr>
              <a:t> for policy approaches and positive incentives on issues relating to reducing emissions from deforestation and forest degradation in developing countries; and the role of conservation, sustainable management of forests and enhancement of forest carbon stocks in developing countries</a:t>
            </a:r>
          </a:p>
        </p:txBody>
      </p:sp>
      <p:sp>
        <p:nvSpPr>
          <p:cNvPr id="4" name="สี่เหลี่ยมผืนผ้า 3"/>
          <p:cNvSpPr/>
          <p:nvPr/>
        </p:nvSpPr>
        <p:spPr>
          <a:xfrm>
            <a:off x="214282" y="3443265"/>
            <a:ext cx="8786874" cy="3046988"/>
          </a:xfrm>
          <a:prstGeom prst="rect">
            <a:avLst/>
          </a:prstGeom>
          <a:solidFill>
            <a:schemeClr val="accent5">
              <a:lumMod val="20000"/>
              <a:lumOff val="8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1. The activities referred to in paragraph 70 of this decision should:</a:t>
            </a:r>
          </a:p>
          <a:p>
            <a:r>
              <a:rPr lang="en-US" sz="2400" dirty="0" smtClean="0">
                <a:latin typeface="Times New Roman" pitchFamily="18" charset="0"/>
                <a:cs typeface="Times New Roman" pitchFamily="18" charset="0"/>
              </a:rPr>
              <a:t>	(a) Contribute to the achievement of the objective set out in Article 2 of the Convention;</a:t>
            </a:r>
          </a:p>
          <a:p>
            <a:r>
              <a:rPr lang="en-US" sz="2400" dirty="0" smtClean="0">
                <a:latin typeface="Times New Roman" pitchFamily="18" charset="0"/>
                <a:cs typeface="Times New Roman" pitchFamily="18" charset="0"/>
              </a:rPr>
              <a:t>	(b) Contribute to the </a:t>
            </a:r>
            <a:r>
              <a:rPr lang="en-US" sz="2400" dirty="0" err="1" smtClean="0">
                <a:latin typeface="Times New Roman" pitchFamily="18" charset="0"/>
                <a:cs typeface="Times New Roman" pitchFamily="18" charset="0"/>
              </a:rPr>
              <a:t>fullfilment</a:t>
            </a:r>
            <a:r>
              <a:rPr lang="en-US" sz="2400" dirty="0" smtClean="0">
                <a:latin typeface="Times New Roman" pitchFamily="18" charset="0"/>
                <a:cs typeface="Times New Roman" pitchFamily="18" charset="0"/>
              </a:rPr>
              <a:t> of the commitments set out in Article 4, paragraph 3, of the Convention;</a:t>
            </a:r>
          </a:p>
          <a:p>
            <a:r>
              <a:rPr lang="en-US" sz="2400" dirty="0" smtClean="0">
                <a:latin typeface="Times New Roman" pitchFamily="18" charset="0"/>
                <a:cs typeface="Times New Roman" pitchFamily="18" charset="0"/>
              </a:rPr>
              <a:t>	(c) Be country-driven and be considered options available to Parties;</a:t>
            </a:r>
          </a:p>
          <a:p>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14282" y="285728"/>
            <a:ext cx="8643998" cy="5632311"/>
          </a:xfrm>
          <a:prstGeom prst="rect">
            <a:avLst/>
          </a:prstGeom>
          <a:solidFill>
            <a:schemeClr val="accent5">
              <a:lumMod val="20000"/>
              <a:lumOff val="8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(d) Be consistent with the objective of environmental integrity and take into account the multiple functions of forests and other ecosystems;</a:t>
            </a:r>
          </a:p>
          <a:p>
            <a:r>
              <a:rPr lang="en-US" sz="2400" dirty="0" smtClean="0">
                <a:latin typeface="Times New Roman" pitchFamily="18" charset="0"/>
                <a:cs typeface="Times New Roman" pitchFamily="18" charset="0"/>
              </a:rPr>
              <a:t>(e) Be undertaken in accordance with national development priorities, objectives and circumstances and capabilities and should respect sovereignty;</a:t>
            </a:r>
          </a:p>
          <a:p>
            <a:r>
              <a:rPr lang="en-US" sz="2400" dirty="0" smtClean="0">
                <a:latin typeface="Times New Roman" pitchFamily="18" charset="0"/>
                <a:cs typeface="Times New Roman" pitchFamily="18" charset="0"/>
              </a:rPr>
              <a:t>(f) Be consistent with Parties’ national sustainable development needs and goals;</a:t>
            </a:r>
          </a:p>
          <a:p>
            <a:r>
              <a:rPr lang="en-US" sz="2400" dirty="0" smtClean="0">
                <a:latin typeface="Times New Roman" pitchFamily="18" charset="0"/>
                <a:cs typeface="Times New Roman" pitchFamily="18" charset="0"/>
              </a:rPr>
              <a:t>(g) Be implemented in the context of </a:t>
            </a:r>
            <a:r>
              <a:rPr lang="en-US" sz="2400" dirty="0" smtClean="0">
                <a:solidFill>
                  <a:srgbClr val="FF0000"/>
                </a:solidFill>
                <a:latin typeface="Times New Roman" pitchFamily="18" charset="0"/>
                <a:cs typeface="Times New Roman" pitchFamily="18" charset="0"/>
              </a:rPr>
              <a:t>sustainable development </a:t>
            </a:r>
            <a:r>
              <a:rPr lang="en-US" sz="2400" dirty="0" smtClean="0">
                <a:latin typeface="Times New Roman" pitchFamily="18" charset="0"/>
                <a:cs typeface="Times New Roman" pitchFamily="18" charset="0"/>
              </a:rPr>
              <a:t>and </a:t>
            </a:r>
            <a:r>
              <a:rPr lang="en-US" sz="2400" dirty="0" smtClean="0">
                <a:solidFill>
                  <a:srgbClr val="FF0000"/>
                </a:solidFill>
                <a:latin typeface="Times New Roman" pitchFamily="18" charset="0"/>
                <a:cs typeface="Times New Roman" pitchFamily="18" charset="0"/>
              </a:rPr>
              <a:t>reducing poverty, </a:t>
            </a:r>
            <a:r>
              <a:rPr lang="en-US" sz="2400" dirty="0" smtClean="0">
                <a:latin typeface="Times New Roman" pitchFamily="18" charset="0"/>
                <a:cs typeface="Times New Roman" pitchFamily="18" charset="0"/>
              </a:rPr>
              <a:t>while responding to climate change;</a:t>
            </a:r>
          </a:p>
          <a:p>
            <a:r>
              <a:rPr lang="en-US" sz="2400" dirty="0" smtClean="0">
                <a:latin typeface="Times New Roman" pitchFamily="18" charset="0"/>
                <a:cs typeface="Times New Roman" pitchFamily="18" charset="0"/>
              </a:rPr>
              <a:t>(h) Be consistent with the adaptation needs of the country;</a:t>
            </a:r>
          </a:p>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Be supported by adequate and predictable financial and technology support, including support for capacity-building;</a:t>
            </a:r>
          </a:p>
          <a:p>
            <a:r>
              <a:rPr lang="en-US" sz="2400" dirty="0" smtClean="0">
                <a:latin typeface="Times New Roman" pitchFamily="18" charset="0"/>
                <a:cs typeface="Times New Roman" pitchFamily="18" charset="0"/>
              </a:rPr>
              <a:t>(j) Be results-based;</a:t>
            </a:r>
          </a:p>
          <a:p>
            <a:r>
              <a:rPr lang="en-US" sz="2400" dirty="0" smtClean="0">
                <a:latin typeface="Times New Roman" pitchFamily="18" charset="0"/>
                <a:cs typeface="Times New Roman" pitchFamily="18" charset="0"/>
              </a:rPr>
              <a:t>(k) Promote sustainable management of forests;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17297" y="285728"/>
            <a:ext cx="8929718" cy="6370975"/>
          </a:xfrm>
          <a:prstGeom prst="rect">
            <a:avLst/>
          </a:prstGeom>
          <a:solidFill>
            <a:schemeClr val="accent5">
              <a:lumMod val="40000"/>
              <a:lumOff val="6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2. When undertaking the activities referred to in paragraph 70 of this decision, the following </a:t>
            </a:r>
            <a:r>
              <a:rPr lang="en-US" sz="2400" dirty="0" smtClean="0">
                <a:solidFill>
                  <a:srgbClr val="FF0000"/>
                </a:solidFill>
                <a:latin typeface="Times New Roman" pitchFamily="18" charset="0"/>
                <a:cs typeface="Times New Roman" pitchFamily="18" charset="0"/>
              </a:rPr>
              <a:t>safeguards</a:t>
            </a:r>
            <a:r>
              <a:rPr lang="en-US" sz="2400" dirty="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should be promoted and supported:</a:t>
            </a:r>
          </a:p>
          <a:p>
            <a:r>
              <a:rPr lang="en-US" sz="2400" dirty="0" smtClean="0">
                <a:latin typeface="Times New Roman" pitchFamily="18" charset="0"/>
                <a:cs typeface="Times New Roman" pitchFamily="18" charset="0"/>
              </a:rPr>
              <a:t>	(a) That actions complement or are consistent with the objectives of national forest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 and relevant international conventions and agreements;</a:t>
            </a:r>
          </a:p>
          <a:p>
            <a:r>
              <a:rPr lang="en-US" sz="2400" dirty="0" smtClean="0">
                <a:latin typeface="Times New Roman" pitchFamily="18" charset="0"/>
                <a:cs typeface="Times New Roman" pitchFamily="18" charset="0"/>
              </a:rPr>
              <a:t>	(b) Transparent and effective national forest governance structures, taking into account national legislation and sovereignty;</a:t>
            </a:r>
          </a:p>
          <a:p>
            <a:r>
              <a:rPr lang="en-US" sz="2400" dirty="0" smtClean="0">
                <a:latin typeface="Times New Roman" pitchFamily="18" charset="0"/>
                <a:cs typeface="Times New Roman" pitchFamily="18" charset="0"/>
              </a:rPr>
              <a:t>	(c) Respect for the knowledge and rights of </a:t>
            </a:r>
            <a:r>
              <a:rPr lang="en-US" sz="2400" dirty="0" smtClean="0">
                <a:solidFill>
                  <a:srgbClr val="FF0000"/>
                </a:solidFill>
                <a:latin typeface="Times New Roman" pitchFamily="18" charset="0"/>
                <a:cs typeface="Times New Roman" pitchFamily="18" charset="0"/>
              </a:rPr>
              <a:t>indigenous peoples and members of local communities</a:t>
            </a:r>
            <a:r>
              <a:rPr lang="en-US" sz="2400" dirty="0" smtClean="0">
                <a:latin typeface="Times New Roman" pitchFamily="18" charset="0"/>
                <a:cs typeface="Times New Roman" pitchFamily="18" charset="0"/>
              </a:rPr>
              <a:t>, by taking into account relevant international obligations, national circumstances and laws, and noting that the United Nations General Assembly has adopted the United Nations Declaration on the Rights of Indigenous Peoples;</a:t>
            </a:r>
          </a:p>
          <a:p>
            <a:r>
              <a:rPr lang="en-US" sz="2400" dirty="0" smtClean="0">
                <a:latin typeface="Times New Roman" pitchFamily="18" charset="0"/>
                <a:cs typeface="Times New Roman" pitchFamily="18" charset="0"/>
              </a:rPr>
              <a:t>	(d) The full and effective participation of relevant stakeholders, </a:t>
            </a:r>
            <a:r>
              <a:rPr lang="en-US" sz="2400" dirty="0" smtClean="0">
                <a:solidFill>
                  <a:srgbClr val="FF0000"/>
                </a:solidFill>
                <a:latin typeface="Times New Roman" pitchFamily="18" charset="0"/>
                <a:cs typeface="Times New Roman" pitchFamily="18" charset="0"/>
              </a:rPr>
              <a:t>in particular indigenous peoples and local communities</a:t>
            </a:r>
            <a:r>
              <a:rPr lang="en-US" sz="2400" dirty="0" smtClean="0">
                <a:latin typeface="Times New Roman" pitchFamily="18" charset="0"/>
                <a:cs typeface="Times New Roman" pitchFamily="18" charset="0"/>
              </a:rPr>
              <a:t>, in the actions referred to in paragraphs 70 and 72 of this decision;</a:t>
            </a:r>
          </a:p>
          <a:p>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17297" y="285728"/>
            <a:ext cx="8929718" cy="3785652"/>
          </a:xfrm>
          <a:prstGeom prst="rect">
            <a:avLst/>
          </a:prstGeom>
          <a:solidFill>
            <a:schemeClr val="accent5">
              <a:lumMod val="40000"/>
              <a:lumOff val="6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	(e) That actions are consistent with the </a:t>
            </a:r>
            <a:r>
              <a:rPr lang="en-US" sz="2400" dirty="0" smtClean="0">
                <a:solidFill>
                  <a:srgbClr val="FF0000"/>
                </a:solidFill>
                <a:latin typeface="Times New Roman" pitchFamily="18" charset="0"/>
                <a:cs typeface="Times New Roman" pitchFamily="18" charset="0"/>
              </a:rPr>
              <a:t>conservation of natural forests and biological diversity</a:t>
            </a:r>
            <a:r>
              <a:rPr lang="en-US" sz="2400" dirty="0" smtClean="0">
                <a:latin typeface="Times New Roman" pitchFamily="18" charset="0"/>
                <a:cs typeface="Times New Roman" pitchFamily="18" charset="0"/>
              </a:rPr>
              <a:t>, ensuring that the actions referred to in paragraph 70 of this decision are </a:t>
            </a:r>
            <a:r>
              <a:rPr lang="en-US" sz="2400" dirty="0" smtClean="0">
                <a:solidFill>
                  <a:srgbClr val="FF0000"/>
                </a:solidFill>
                <a:latin typeface="Times New Roman" pitchFamily="18" charset="0"/>
                <a:cs typeface="Times New Roman" pitchFamily="18" charset="0"/>
              </a:rPr>
              <a:t>not used for the conversion of natural forests, </a:t>
            </a:r>
            <a:r>
              <a:rPr lang="en-US" sz="2400" dirty="0" smtClean="0">
                <a:latin typeface="Times New Roman" pitchFamily="18" charset="0"/>
                <a:cs typeface="Times New Roman" pitchFamily="18" charset="0"/>
              </a:rPr>
              <a:t>but are instead used to incentivize the protection and conservation of natural forests and their ecosystem services, and to </a:t>
            </a:r>
            <a:r>
              <a:rPr lang="en-US" sz="2400" dirty="0" smtClean="0">
                <a:solidFill>
                  <a:srgbClr val="FF0000"/>
                </a:solidFill>
                <a:latin typeface="Times New Roman" pitchFamily="18" charset="0"/>
                <a:cs typeface="Times New Roman" pitchFamily="18" charset="0"/>
              </a:rPr>
              <a:t>enhance other social and environmental benefits;</a:t>
            </a:r>
            <a:r>
              <a:rPr lang="en-US" sz="2400" baseline="30000" dirty="0" smtClean="0">
                <a:solidFill>
                  <a:srgbClr val="FF0000"/>
                </a:solidFill>
                <a:latin typeface="Times New Roman" pitchFamily="18" charset="0"/>
                <a:cs typeface="Times New Roman" pitchFamily="18" charset="0"/>
              </a:rPr>
              <a:t>1</a:t>
            </a:r>
          </a:p>
          <a:p>
            <a:r>
              <a:rPr lang="en-US" sz="2400" dirty="0" smtClean="0">
                <a:latin typeface="Times New Roman" pitchFamily="18" charset="0"/>
                <a:cs typeface="Times New Roman" pitchFamily="18" charset="0"/>
              </a:rPr>
              <a:t>	(f) Actions to address the risks of reversals;</a:t>
            </a:r>
          </a:p>
          <a:p>
            <a:r>
              <a:rPr lang="en-US" sz="2400" dirty="0" smtClean="0">
                <a:latin typeface="Times New Roman" pitchFamily="18" charset="0"/>
                <a:cs typeface="Times New Roman" pitchFamily="18" charset="0"/>
              </a:rPr>
              <a:t>	(g) Actions to reduce </a:t>
            </a:r>
            <a:r>
              <a:rPr lang="en-US" sz="2400" dirty="0" smtClean="0">
                <a:solidFill>
                  <a:srgbClr val="FF0000"/>
                </a:solidFill>
                <a:latin typeface="Times New Roman" pitchFamily="18" charset="0"/>
                <a:cs typeface="Times New Roman" pitchFamily="18" charset="0"/>
              </a:rPr>
              <a:t>displacement of emissions.</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cxnSp>
        <p:nvCxnSpPr>
          <p:cNvPr id="3" name="ตัวเชื่อมต่อตรง 2"/>
          <p:cNvCxnSpPr/>
          <p:nvPr/>
        </p:nvCxnSpPr>
        <p:spPr>
          <a:xfrm>
            <a:off x="327285" y="5830182"/>
            <a:ext cx="300039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สี่เหลี่ยมผืนผ้า 3"/>
          <p:cNvSpPr/>
          <p:nvPr/>
        </p:nvSpPr>
        <p:spPr>
          <a:xfrm>
            <a:off x="214282" y="5981844"/>
            <a:ext cx="8715436" cy="738664"/>
          </a:xfrm>
          <a:prstGeom prst="rect">
            <a:avLst/>
          </a:prstGeom>
        </p:spPr>
        <p:txBody>
          <a:bodyPr wrap="square">
            <a:spAutoFit/>
          </a:bodyPr>
          <a:lstStyle/>
          <a:p>
            <a:r>
              <a:rPr lang="en-US" sz="1400" baseline="30000" dirty="0" smtClean="0">
                <a:latin typeface="Times New Roman" pitchFamily="18" charset="0"/>
                <a:cs typeface="Times New Roman" pitchFamily="18" charset="0"/>
              </a:rPr>
              <a:t>1</a:t>
            </a:r>
            <a:r>
              <a:rPr lang="en-US" sz="1400" dirty="0" smtClean="0"/>
              <a:t> Taking into account the need for sustainable livelihoods of indigenous peoples and local communities</a:t>
            </a:r>
          </a:p>
          <a:p>
            <a:r>
              <a:rPr lang="en-US" sz="1400" dirty="0" smtClean="0"/>
              <a:t>and their interdependence on forests in most countries, reflected in the United Nations Declaration on</a:t>
            </a:r>
          </a:p>
          <a:p>
            <a:r>
              <a:rPr lang="en-US" sz="1400" dirty="0" smtClean="0"/>
              <a:t>the Rights of Indigenous Peoples, as well as the International Mother Earth 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69275" y="357166"/>
            <a:ext cx="8929718" cy="523220"/>
          </a:xfrm>
          <a:prstGeom prst="rect">
            <a:avLst/>
          </a:prstGeom>
          <a:solidFill>
            <a:schemeClr val="accent4">
              <a:lumMod val="50000"/>
            </a:schemeClr>
          </a:solidFill>
        </p:spPr>
        <p:txBody>
          <a:bodyPr wrap="square">
            <a:spAutoFit/>
          </a:bodyPr>
          <a:lstStyle/>
          <a:p>
            <a:pPr algn="ctr"/>
            <a:r>
              <a:rPr lang="en-US" b="1" dirty="0" smtClean="0">
                <a:solidFill>
                  <a:schemeClr val="bg1"/>
                </a:solidFill>
                <a:latin typeface="Times New Roman" pitchFamily="18" charset="0"/>
                <a:cs typeface="Times New Roman" pitchFamily="18" charset="0"/>
              </a:rPr>
              <a:t>COP 17 (Durban)</a:t>
            </a:r>
          </a:p>
        </p:txBody>
      </p:sp>
      <p:sp>
        <p:nvSpPr>
          <p:cNvPr id="3" name="สี่เหลี่ยมผืนผ้า 2"/>
          <p:cNvSpPr/>
          <p:nvPr/>
        </p:nvSpPr>
        <p:spPr>
          <a:xfrm>
            <a:off x="2214546" y="861558"/>
            <a:ext cx="4929222" cy="400110"/>
          </a:xfrm>
          <a:prstGeom prst="rect">
            <a:avLst/>
          </a:prstGeom>
        </p:spPr>
        <p:txBody>
          <a:bodyPr wrap="square">
            <a:spAutoFit/>
          </a:bodyPr>
          <a:lstStyle/>
          <a:p>
            <a:r>
              <a:rPr lang="en-US" sz="2000" dirty="0" smtClean="0">
                <a:latin typeface="Times New Roman" pitchFamily="18" charset="0"/>
                <a:cs typeface="Times New Roman" pitchFamily="18" charset="0"/>
              </a:rPr>
              <a:t>The COP, by decision 2CP.17 and 12/CP.17</a:t>
            </a:r>
          </a:p>
        </p:txBody>
      </p:sp>
      <p:sp>
        <p:nvSpPr>
          <p:cNvPr id="4" name="สี่เหลี่ยมผืนผ้า 3"/>
          <p:cNvSpPr/>
          <p:nvPr/>
        </p:nvSpPr>
        <p:spPr>
          <a:xfrm>
            <a:off x="158894" y="1380731"/>
            <a:ext cx="8858280" cy="5262979"/>
          </a:xfrm>
          <a:prstGeom prst="rect">
            <a:avLst/>
          </a:prstGeom>
          <a:solidFill>
            <a:schemeClr val="accent4">
              <a:lumMod val="20000"/>
              <a:lumOff val="80000"/>
            </a:schemeClr>
          </a:solidFill>
          <a:effectLst>
            <a:innerShdw blurRad="114300">
              <a:prstClr val="black"/>
            </a:innerShdw>
          </a:effectLst>
        </p:spPr>
        <p:txBody>
          <a:bodyPr wrap="square">
            <a:spAutoFit/>
          </a:bodyPr>
          <a:lstStyle/>
          <a:p>
            <a:pPr>
              <a:buFont typeface="Arial" pitchFamily="34" charset="0"/>
              <a:buChar char="•"/>
            </a:pPr>
            <a:r>
              <a:rPr lang="en-US" sz="2400" dirty="0" smtClean="0">
                <a:latin typeface="Times New Roman" pitchFamily="18" charset="0"/>
                <a:cs typeface="Times New Roman" pitchFamily="18" charset="0"/>
              </a:rPr>
              <a:t> Agreed that results-based finance provided to developing country Parties that is new, additional and predictable may come from a wide variety of sources, public and private, bilateral and multilateral, including alternative sources;</a:t>
            </a:r>
          </a:p>
          <a:p>
            <a:pPr>
              <a:buFont typeface="Arial" pitchFamily="34" charset="0"/>
              <a:buChar char="•"/>
            </a:pPr>
            <a:r>
              <a:rPr lang="en-US" sz="2400" dirty="0" smtClean="0">
                <a:latin typeface="Times New Roman" pitchFamily="18" charset="0"/>
                <a:cs typeface="Times New Roman" pitchFamily="18" charset="0"/>
              </a:rPr>
              <a:t> Considered that </a:t>
            </a:r>
            <a:r>
              <a:rPr lang="en-US" sz="2400" dirty="0" smtClean="0">
                <a:solidFill>
                  <a:srgbClr val="FF0000"/>
                </a:solidFill>
                <a:latin typeface="Times New Roman" pitchFamily="18" charset="0"/>
                <a:cs typeface="Times New Roman" pitchFamily="18" charset="0"/>
              </a:rPr>
              <a:t>appropriate market-based </a:t>
            </a:r>
            <a:r>
              <a:rPr lang="en-US" sz="2400" dirty="0" smtClean="0">
                <a:latin typeface="Times New Roman" pitchFamily="18" charset="0"/>
                <a:cs typeface="Times New Roman" pitchFamily="18" charset="0"/>
              </a:rPr>
              <a:t>approaches could be developed by the COP to support the results-based actions</a:t>
            </a:r>
          </a:p>
          <a:p>
            <a:r>
              <a:rPr lang="en-US" sz="2400" dirty="0" smtClean="0">
                <a:latin typeface="Times New Roman" pitchFamily="18" charset="0"/>
                <a:cs typeface="Times New Roman" pitchFamily="18" charset="0"/>
              </a:rPr>
              <a:t>referred to in decision 1/CP.16, paragraph</a:t>
            </a:r>
            <a:r>
              <a:rPr lang="th-TH" sz="2400" dirty="0" smtClean="0">
                <a:latin typeface="Times New Roman" pitchFamily="18" charset="0"/>
                <a:cs typeface="Times New Roman" pitchFamily="18" charset="0"/>
              </a:rPr>
              <a:t> 73</a:t>
            </a:r>
            <a:r>
              <a:rPr lang="en-US" sz="2400" dirty="0" smtClean="0">
                <a:latin typeface="Times New Roman" pitchFamily="18" charset="0"/>
                <a:cs typeface="Times New Roman" pitchFamily="18" charset="0"/>
              </a:rPr>
              <a:t>;</a:t>
            </a:r>
            <a:endParaRPr lang="th-TH" sz="2400" dirty="0" smtClean="0">
              <a:latin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Noted that </a:t>
            </a:r>
            <a:r>
              <a:rPr lang="en-US" sz="2400" dirty="0" smtClean="0">
                <a:solidFill>
                  <a:srgbClr val="FF0000"/>
                </a:solidFill>
                <a:latin typeface="Times New Roman" pitchFamily="18" charset="0"/>
                <a:cs typeface="Times New Roman" pitchFamily="18" charset="0"/>
              </a:rPr>
              <a:t>non-market-based approaches could be developed</a:t>
            </a:r>
            <a:r>
              <a:rPr lang="en-US" sz="2400" dirty="0" smtClean="0">
                <a:latin typeface="Times New Roman" pitchFamily="18" charset="0"/>
                <a:cs typeface="Times New Roman" pitchFamily="18" charset="0"/>
              </a:rPr>
              <a:t>;</a:t>
            </a:r>
          </a:p>
          <a:p>
            <a:pPr>
              <a:buFont typeface="Arial" pitchFamily="34" charset="0"/>
              <a:buChar char="•"/>
            </a:pPr>
            <a:r>
              <a:rPr lang="en-US" sz="2400" dirty="0" smtClean="0">
                <a:latin typeface="Times New Roman" pitchFamily="18" charset="0"/>
                <a:cs typeface="Times New Roman" pitchFamily="18" charset="0"/>
              </a:rPr>
              <a:t> Encouraged the operating entities of the financial mechanism under the Convention to provide results-based finance for the actions referred to in decision 1/CP.16, paragraph 73;</a:t>
            </a:r>
          </a:p>
          <a:p>
            <a:pPr>
              <a:buFont typeface="Arial" pitchFamily="34" charset="0"/>
              <a:buChar char="•"/>
            </a:pPr>
            <a:r>
              <a:rPr lang="en-US" sz="2400" dirty="0" smtClean="0">
                <a:latin typeface="Times New Roman" pitchFamily="18" charset="0"/>
                <a:cs typeface="Times New Roman" pitchFamily="18" charset="0"/>
              </a:rPr>
              <a:t> Invited Parties and observer organizations to submit their views on modalities and procedures for financing the results-based actions referred to in decision 1/CP.16, paragraph 73.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58894" y="928670"/>
            <a:ext cx="8858280" cy="4524315"/>
          </a:xfrm>
          <a:prstGeom prst="rect">
            <a:avLst/>
          </a:prstGeom>
          <a:solidFill>
            <a:schemeClr val="accent4">
              <a:lumMod val="20000"/>
              <a:lumOff val="80000"/>
            </a:schemeClr>
          </a:solidFill>
          <a:effectLst>
            <a:innerShdw blurRad="114300">
              <a:prstClr val="black"/>
            </a:innerShdw>
          </a:effectLst>
        </p:spPr>
        <p:txBody>
          <a:bodyPr wrap="square">
            <a:spAutoFit/>
          </a:bodyPr>
          <a:lstStyle/>
          <a:p>
            <a:pPr>
              <a:buFont typeface="Arial" pitchFamily="34" charset="0"/>
              <a:buChar char="•"/>
            </a:pPr>
            <a:r>
              <a:rPr lang="en-US" sz="2400" dirty="0" smtClean="0">
                <a:latin typeface="Times New Roman" pitchFamily="18" charset="0"/>
                <a:cs typeface="Times New Roman" pitchFamily="18" charset="0"/>
              </a:rPr>
              <a:t> Decided that forest reference (emission) levels shall be established taking into account decision 4/CP.15, paragraph 7, and maintaining consistency with anthropogenic forest related greenhouse gas emissions by sources and removals by sinks as contained in each country’s greenhouse gas inventories;</a:t>
            </a:r>
          </a:p>
          <a:p>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Decided that the summary of information on how all the </a:t>
            </a:r>
            <a:r>
              <a:rPr lang="en-US" sz="2400" dirty="0" smtClean="0">
                <a:solidFill>
                  <a:srgbClr val="FF0000"/>
                </a:solidFill>
                <a:latin typeface="Times New Roman" pitchFamily="18" charset="0"/>
                <a:cs typeface="Times New Roman" pitchFamily="18" charset="0"/>
              </a:rPr>
              <a:t>safeguards have been addressed and respected should be provided periodically and be included in national communications,</a:t>
            </a:r>
            <a:r>
              <a:rPr lang="en-US" sz="2400" dirty="0" smtClean="0">
                <a:latin typeface="Times New Roman" pitchFamily="18" charset="0"/>
                <a:cs typeface="Times New Roman" pitchFamily="18" charset="0"/>
              </a:rPr>
              <a:t> consistent with relevant decisions of the COP on guidelines on national communications from Parties not included in Annex I to the Convention, or communication</a:t>
            </a:r>
          </a:p>
          <a:p>
            <a:r>
              <a:rPr lang="en-US" sz="2400" dirty="0" smtClean="0">
                <a:latin typeface="Times New Roman" pitchFamily="18" charset="0"/>
                <a:cs typeface="Times New Roman" pitchFamily="18" charset="0"/>
              </a:rPr>
              <a:t>channels agreed by the COP.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user\My Documents\Downloads\Compressed\REDD+ _COP17\IMG_5670.JPG"/>
          <p:cNvPicPr>
            <a:picLocks noChangeAspect="1" noChangeArrowheads="1"/>
          </p:cNvPicPr>
          <p:nvPr/>
        </p:nvPicPr>
        <p:blipFill>
          <a:blip r:embed="rId2" cstate="print"/>
          <a:srcRect/>
          <a:stretch>
            <a:fillRect/>
          </a:stretch>
        </p:blipFill>
        <p:spPr bwMode="auto">
          <a:xfrm>
            <a:off x="76200" y="76200"/>
            <a:ext cx="8940800" cy="6705600"/>
          </a:xfrm>
          <a:prstGeom prst="rect">
            <a:avLst/>
          </a:prstGeom>
          <a:noFill/>
          <a:ln w="22225">
            <a:solidFill>
              <a:srgbClr val="0070C0"/>
            </a:solidFill>
            <a:miter lim="800000"/>
            <a:headEnd/>
            <a:tailEnd/>
          </a:ln>
        </p:spPr>
      </p:pic>
      <p:sp>
        <p:nvSpPr>
          <p:cNvPr id="2" name="ตัวแทนหมายเลขภาพนิ่ง 1"/>
          <p:cNvSpPr>
            <a:spLocks noGrp="1"/>
          </p:cNvSpPr>
          <p:nvPr>
            <p:ph type="sldNum" sz="quarter" idx="12"/>
          </p:nvPr>
        </p:nvSpPr>
        <p:spPr/>
        <p:txBody>
          <a:bodyPr/>
          <a:lstStyle/>
          <a:p>
            <a:pPr>
              <a:defRPr/>
            </a:pPr>
            <a:fld id="{BDAA9BA0-7B51-453A-B3A0-AE3F31F0495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975107" y="428604"/>
            <a:ext cx="7274296" cy="6191253"/>
          </a:xfrm>
          <a:prstGeom prst="rect">
            <a:avLst/>
          </a:prstGeom>
          <a:noFill/>
          <a:ln w="19050" cmpd="sng">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C:\Documents and Settings\user\My Documents\Downloads\Compressed\REDD+ _COP17\IMG_5701.JPG"/>
          <p:cNvPicPr>
            <a:picLocks noChangeAspect="1" noChangeArrowheads="1"/>
          </p:cNvPicPr>
          <p:nvPr/>
        </p:nvPicPr>
        <p:blipFill>
          <a:blip r:embed="rId2" cstate="print"/>
          <a:srcRect/>
          <a:stretch>
            <a:fillRect/>
          </a:stretch>
        </p:blipFill>
        <p:spPr bwMode="auto">
          <a:xfrm>
            <a:off x="228600" y="88900"/>
            <a:ext cx="8610600" cy="6457950"/>
          </a:xfrm>
          <a:prstGeom prst="rect">
            <a:avLst/>
          </a:prstGeom>
          <a:noFill/>
          <a:ln w="19050">
            <a:solidFill>
              <a:srgbClr val="0070C0"/>
            </a:solidFill>
            <a:miter lim="800000"/>
            <a:headEnd/>
            <a:tailEnd/>
          </a:ln>
        </p:spPr>
      </p:pic>
      <p:sp>
        <p:nvSpPr>
          <p:cNvPr id="2" name="ตัวแทนหมายเลขภาพนิ่ง 1"/>
          <p:cNvSpPr>
            <a:spLocks noGrp="1"/>
          </p:cNvSpPr>
          <p:nvPr>
            <p:ph type="sldNum" sz="quarter" idx="12"/>
          </p:nvPr>
        </p:nvSpPr>
        <p:spPr/>
        <p:txBody>
          <a:bodyPr/>
          <a:lstStyle/>
          <a:p>
            <a:pPr>
              <a:defRPr/>
            </a:pPr>
            <a:fld id="{1DB4C6D5-D60F-4A2C-B882-6353B6828AD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C:\Documents and Settings\user\My Documents\Downloads\Compressed\REDD+ _COP17\IMG_5700.JPG"/>
          <p:cNvPicPr>
            <a:picLocks noChangeAspect="1" noChangeArrowheads="1"/>
          </p:cNvPicPr>
          <p:nvPr/>
        </p:nvPicPr>
        <p:blipFill>
          <a:blip r:embed="rId2" cstate="print"/>
          <a:srcRect/>
          <a:stretch>
            <a:fillRect/>
          </a:stretch>
        </p:blipFill>
        <p:spPr bwMode="auto">
          <a:xfrm>
            <a:off x="66675" y="76200"/>
            <a:ext cx="9001125" cy="6750050"/>
          </a:xfrm>
          <a:prstGeom prst="rect">
            <a:avLst/>
          </a:prstGeom>
          <a:noFill/>
          <a:ln w="19050">
            <a:solidFill>
              <a:srgbClr val="0070C0"/>
            </a:solidFill>
            <a:miter lim="800000"/>
            <a:headEnd/>
            <a:tailEnd/>
          </a:ln>
        </p:spPr>
      </p:pic>
      <p:sp>
        <p:nvSpPr>
          <p:cNvPr id="2" name="ตัวแทนหมายเลขภาพนิ่ง 1"/>
          <p:cNvSpPr>
            <a:spLocks noGrp="1"/>
          </p:cNvSpPr>
          <p:nvPr>
            <p:ph type="sldNum" sz="quarter" idx="12"/>
          </p:nvPr>
        </p:nvSpPr>
        <p:spPr/>
        <p:txBody>
          <a:bodyPr/>
          <a:lstStyle/>
          <a:p>
            <a:pPr>
              <a:defRPr/>
            </a:pPr>
            <a:fld id="{25C2BDFF-278D-4C60-A605-C47F8875524E}"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0"/>
            <a:ext cx="5832648" cy="523220"/>
          </a:xfrm>
          <a:prstGeom prst="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latin typeface="Times New Roman" pitchFamily="18" charset="0"/>
                <a:cs typeface="Times New Roman" pitchFamily="18" charset="0"/>
              </a:rPr>
              <a:t>Summary on REDD+ safeguard</a:t>
            </a:r>
            <a:endParaRPr lang="th-TH" dirty="0">
              <a:latin typeface="Times New Roman" pitchFamily="18" charset="0"/>
            </a:endParaRPr>
          </a:p>
        </p:txBody>
      </p:sp>
      <p:graphicFrame>
        <p:nvGraphicFramePr>
          <p:cNvPr id="4" name="ตาราง 3"/>
          <p:cNvGraphicFramePr>
            <a:graphicFrameLocks noGrp="1"/>
          </p:cNvGraphicFramePr>
          <p:nvPr/>
        </p:nvGraphicFramePr>
        <p:xfrm>
          <a:off x="147170" y="679961"/>
          <a:ext cx="8858280" cy="3078480"/>
        </p:xfrm>
        <a:graphic>
          <a:graphicData uri="http://schemas.openxmlformats.org/drawingml/2006/table">
            <a:tbl>
              <a:tblPr firstRow="1" bandRow="1">
                <a:tableStyleId>{5C22544A-7EE6-4342-B048-85BDC9FD1C3A}</a:tableStyleId>
              </a:tblPr>
              <a:tblGrid>
                <a:gridCol w="4429140"/>
                <a:gridCol w="4429140"/>
              </a:tblGrid>
              <a:tr h="399382">
                <a:tc>
                  <a:txBody>
                    <a:bodyPr/>
                    <a:lstStyle/>
                    <a:p>
                      <a:pPr algn="ctr"/>
                      <a:r>
                        <a:rPr lang="en-US" dirty="0" smtClean="0">
                          <a:latin typeface="Times New Roman" pitchFamily="18" charset="0"/>
                          <a:cs typeface="Times New Roman" pitchFamily="18" charset="0"/>
                        </a:rPr>
                        <a:t>COP16 </a:t>
                      </a:r>
                      <a:r>
                        <a:rPr lang="en-US" sz="2000" dirty="0" smtClean="0">
                          <a:latin typeface="Times New Roman" pitchFamily="18" charset="0"/>
                          <a:cs typeface="Times New Roman" pitchFamily="18" charset="0"/>
                        </a:rPr>
                        <a:t>(decision 1/CP.16):</a:t>
                      </a:r>
                      <a:r>
                        <a:rPr lang="en-US" sz="2000" baseline="0" dirty="0" smtClean="0">
                          <a:latin typeface="Times New Roman" pitchFamily="18" charset="0"/>
                          <a:cs typeface="Times New Roman" pitchFamily="18" charset="0"/>
                        </a:rPr>
                        <a:t> 2010</a:t>
                      </a:r>
                      <a:endParaRPr lang="th-TH" sz="2000" dirty="0">
                        <a:latin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COP17 </a:t>
                      </a:r>
                      <a:r>
                        <a:rPr lang="en-US" sz="2000" dirty="0" smtClean="0">
                          <a:latin typeface="Times New Roman" pitchFamily="18" charset="0"/>
                          <a:cs typeface="Times New Roman" pitchFamily="18" charset="0"/>
                        </a:rPr>
                        <a:t>(decision 12/CP.17): 2011</a:t>
                      </a:r>
                      <a:endParaRPr lang="th-TH" sz="2000" dirty="0" smtClean="0">
                        <a:latin typeface="Times New Roman" pitchFamily="18" charset="0"/>
                      </a:endParaRPr>
                    </a:p>
                  </a:txBody>
                  <a:tcPr/>
                </a:tc>
              </a:tr>
              <a:tr h="2302317">
                <a:tc>
                  <a:txBody>
                    <a:bodyPr/>
                    <a:lstStyle/>
                    <a:p>
                      <a:pPr>
                        <a:buFont typeface="Arial" pitchFamily="34" charset="0"/>
                        <a:buNone/>
                      </a:pPr>
                      <a:r>
                        <a:rPr lang="en-US" sz="1800" dirty="0" smtClean="0">
                          <a:latin typeface="Times New Roman" pitchFamily="18" charset="0"/>
                          <a:cs typeface="Times New Roman" pitchFamily="18" charset="0"/>
                        </a:rPr>
                        <a:t>  </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Develop </a:t>
                      </a:r>
                      <a:r>
                        <a:rPr lang="en-US" sz="1800" dirty="0" smtClean="0">
                          <a:solidFill>
                            <a:srgbClr val="FF0000"/>
                          </a:solidFill>
                          <a:latin typeface="Times New Roman" pitchFamily="18" charset="0"/>
                          <a:cs typeface="Times New Roman" pitchFamily="18" charset="0"/>
                        </a:rPr>
                        <a:t>a </a:t>
                      </a:r>
                      <a:r>
                        <a:rPr lang="en-US" sz="1800" dirty="0" smtClean="0">
                          <a:solidFill>
                            <a:srgbClr val="FF0000"/>
                          </a:solidFill>
                          <a:latin typeface="Times New Roman" pitchFamily="18" charset="0"/>
                          <a:cs typeface="Times New Roman" pitchFamily="18" charset="0"/>
                        </a:rPr>
                        <a:t>system for providing information on how</a:t>
                      </a:r>
                      <a:r>
                        <a:rPr lang="en-US" sz="1800" baseline="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safeguards have been addressed and respected;</a:t>
                      </a:r>
                    </a:p>
                    <a:p>
                      <a:endParaRPr lang="th-TH" dirty="0"/>
                    </a:p>
                  </a:txBody>
                  <a:tcPr/>
                </a:tc>
                <a:tc>
                  <a:txBody>
                    <a:bodyPr/>
                    <a:lstStyle/>
                    <a:p>
                      <a:pPr>
                        <a:buFont typeface="Arial" pitchFamily="34" charset="0"/>
                        <a:buNone/>
                      </a:pPr>
                      <a:r>
                        <a:rPr lang="en-US" sz="1800" dirty="0" smtClean="0">
                          <a:latin typeface="Times New Roman" pitchFamily="18" charset="0"/>
                          <a:cs typeface="Times New Roman" pitchFamily="18" charset="0"/>
                        </a:rPr>
                        <a:t>      Decided that the </a:t>
                      </a:r>
                      <a:r>
                        <a:rPr lang="en-US" sz="1800" dirty="0" smtClean="0">
                          <a:solidFill>
                            <a:srgbClr val="FF0000"/>
                          </a:solidFill>
                          <a:latin typeface="Times New Roman" pitchFamily="18" charset="0"/>
                          <a:cs typeface="Times New Roman" pitchFamily="18" charset="0"/>
                        </a:rPr>
                        <a:t>summary</a:t>
                      </a:r>
                      <a:r>
                        <a:rPr lang="en-US" sz="1800" dirty="0" smtClean="0">
                          <a:latin typeface="Times New Roman" pitchFamily="18" charset="0"/>
                          <a:cs typeface="Times New Roman" pitchFamily="18" charset="0"/>
                        </a:rPr>
                        <a:t> of </a:t>
                      </a:r>
                      <a:r>
                        <a:rPr lang="en-US" sz="1800" dirty="0" smtClean="0">
                          <a:solidFill>
                            <a:srgbClr val="FF0000"/>
                          </a:solidFill>
                          <a:latin typeface="Times New Roman" pitchFamily="18" charset="0"/>
                          <a:cs typeface="Times New Roman" pitchFamily="18" charset="0"/>
                        </a:rPr>
                        <a:t>information on how all the safeguards </a:t>
                      </a:r>
                      <a:r>
                        <a:rPr lang="en-US" sz="1800" dirty="0" smtClean="0">
                          <a:latin typeface="Times New Roman" pitchFamily="18" charset="0"/>
                          <a:cs typeface="Times New Roman" pitchFamily="18" charset="0"/>
                        </a:rPr>
                        <a:t>have been </a:t>
                      </a:r>
                      <a:r>
                        <a:rPr lang="en-US" sz="1800" dirty="0" smtClean="0">
                          <a:solidFill>
                            <a:srgbClr val="FF0000"/>
                          </a:solidFill>
                          <a:latin typeface="Times New Roman" pitchFamily="18" charset="0"/>
                          <a:cs typeface="Times New Roman" pitchFamily="18" charset="0"/>
                        </a:rPr>
                        <a:t>addressed and respected </a:t>
                      </a:r>
                      <a:r>
                        <a:rPr lang="en-US" sz="1800" dirty="0" smtClean="0">
                          <a:latin typeface="Times New Roman" pitchFamily="18" charset="0"/>
                          <a:cs typeface="Times New Roman" pitchFamily="18" charset="0"/>
                        </a:rPr>
                        <a:t>should be provided </a:t>
                      </a:r>
                      <a:r>
                        <a:rPr lang="en-US" sz="1800" dirty="0" smtClean="0">
                          <a:solidFill>
                            <a:srgbClr val="FF0000"/>
                          </a:solidFill>
                          <a:latin typeface="Times New Roman" pitchFamily="18" charset="0"/>
                          <a:cs typeface="Times New Roman" pitchFamily="18" charset="0"/>
                        </a:rPr>
                        <a:t>periodically </a:t>
                      </a:r>
                      <a:r>
                        <a:rPr lang="en-US" sz="1800" dirty="0" smtClean="0">
                          <a:latin typeface="Times New Roman" pitchFamily="18" charset="0"/>
                          <a:cs typeface="Times New Roman" pitchFamily="18" charset="0"/>
                        </a:rPr>
                        <a:t>and be included in </a:t>
                      </a:r>
                      <a:r>
                        <a:rPr lang="en-US" sz="1800" dirty="0" smtClean="0">
                          <a:solidFill>
                            <a:srgbClr val="FF0000"/>
                          </a:solidFill>
                          <a:latin typeface="Times New Roman" pitchFamily="18" charset="0"/>
                          <a:cs typeface="Times New Roman" pitchFamily="18" charset="0"/>
                        </a:rPr>
                        <a:t>national communications</a:t>
                      </a:r>
                      <a:r>
                        <a:rPr lang="en-US" sz="1800" dirty="0" smtClean="0">
                          <a:latin typeface="Times New Roman" pitchFamily="18" charset="0"/>
                          <a:cs typeface="Times New Roman" pitchFamily="18" charset="0"/>
                        </a:rPr>
                        <a:t>, consistent with relevant </a:t>
                      </a:r>
                      <a:r>
                        <a:rPr lang="en-US" sz="1800" dirty="0" smtClean="0">
                          <a:solidFill>
                            <a:srgbClr val="FF0000"/>
                          </a:solidFill>
                          <a:latin typeface="Times New Roman" pitchFamily="18" charset="0"/>
                          <a:cs typeface="Times New Roman" pitchFamily="18" charset="0"/>
                        </a:rPr>
                        <a:t>decisions of the COP </a:t>
                      </a:r>
                      <a:r>
                        <a:rPr lang="en-US" sz="1800" dirty="0" smtClean="0">
                          <a:latin typeface="Times New Roman" pitchFamily="18" charset="0"/>
                          <a:cs typeface="Times New Roman" pitchFamily="18" charset="0"/>
                        </a:rPr>
                        <a:t>on guidelines on </a:t>
                      </a:r>
                      <a:r>
                        <a:rPr lang="en-US" sz="1800" dirty="0" smtClean="0">
                          <a:solidFill>
                            <a:srgbClr val="FF0000"/>
                          </a:solidFill>
                          <a:latin typeface="Times New Roman" pitchFamily="18" charset="0"/>
                          <a:cs typeface="Times New Roman" pitchFamily="18" charset="0"/>
                        </a:rPr>
                        <a:t>national communications </a:t>
                      </a:r>
                      <a:r>
                        <a:rPr lang="en-US" sz="1800" dirty="0" smtClean="0">
                          <a:latin typeface="Times New Roman" pitchFamily="18" charset="0"/>
                          <a:cs typeface="Times New Roman" pitchFamily="18" charset="0"/>
                        </a:rPr>
                        <a:t>from Parties not included in Annex I to the Convention, or communication</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channels agreed by the COP.</a:t>
                      </a:r>
                    </a:p>
                  </a:txBody>
                  <a:tcPr/>
                </a:tc>
              </a:tr>
            </a:tbl>
          </a:graphicData>
        </a:graphic>
      </p:graphicFrame>
      <p:graphicFrame>
        <p:nvGraphicFramePr>
          <p:cNvPr id="6" name="ตาราง 5"/>
          <p:cNvGraphicFramePr>
            <a:graphicFrameLocks noGrp="1"/>
          </p:cNvGraphicFramePr>
          <p:nvPr/>
        </p:nvGraphicFramePr>
        <p:xfrm>
          <a:off x="161025" y="3894671"/>
          <a:ext cx="8858280" cy="2820477"/>
        </p:xfrm>
        <a:graphic>
          <a:graphicData uri="http://schemas.openxmlformats.org/drawingml/2006/table">
            <a:tbl>
              <a:tblPr firstRow="1" bandRow="1">
                <a:tableStyleId>{5C22544A-7EE6-4342-B048-85BDC9FD1C3A}</a:tableStyleId>
              </a:tblPr>
              <a:tblGrid>
                <a:gridCol w="4429140"/>
                <a:gridCol w="4429140"/>
              </a:tblGrid>
              <a:tr h="399382">
                <a:tc>
                  <a:txBody>
                    <a:bodyPr/>
                    <a:lstStyle/>
                    <a:p>
                      <a:pPr algn="ctr"/>
                      <a:r>
                        <a:rPr lang="en-US" b="1" dirty="0" smtClean="0">
                          <a:solidFill>
                            <a:schemeClr val="bg1"/>
                          </a:solidFill>
                          <a:latin typeface="Times New Roman" pitchFamily="18" charset="0"/>
                          <a:cs typeface="Times New Roman" pitchFamily="18" charset="0"/>
                        </a:rPr>
                        <a:t>SB 36/LCA 15(I)</a:t>
                      </a:r>
                      <a:r>
                        <a:rPr lang="en-US" sz="2000" b="1" dirty="0" smtClean="0">
                          <a:solidFill>
                            <a:schemeClr val="bg1"/>
                          </a:solidFill>
                          <a:latin typeface="Times New Roman" pitchFamily="18" charset="0"/>
                          <a:cs typeface="Times New Roman" pitchFamily="18" charset="0"/>
                        </a:rPr>
                        <a:t>: 2012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Further action</a:t>
                      </a:r>
                      <a:endParaRPr lang="th-TH" sz="2000" dirty="0" smtClean="0">
                        <a:latin typeface="Times New Roman" pitchFamily="18" charset="0"/>
                      </a:endParaRPr>
                    </a:p>
                  </a:txBody>
                  <a:tcPr/>
                </a:tc>
              </a:tr>
              <a:tr h="2302317">
                <a:tc>
                  <a:txBody>
                    <a:bodyPr/>
                    <a:lstStyle/>
                    <a:p>
                      <a:pPr>
                        <a:buFont typeface="Arial" pitchFamily="34" charset="0"/>
                        <a:buNone/>
                      </a:pPr>
                      <a:r>
                        <a:rPr lang="en-US" sz="1800" dirty="0" smtClean="0">
                          <a:solidFill>
                            <a:srgbClr val="FF0000"/>
                          </a:solidFill>
                          <a:latin typeface="Times New Roman" pitchFamily="18" charset="0"/>
                          <a:cs typeface="Times New Roman" pitchFamily="18" charset="0"/>
                        </a:rPr>
                        <a:t>      Agreed to continue </a:t>
                      </a:r>
                      <a:r>
                        <a:rPr lang="en-US" sz="1800" dirty="0" smtClean="0">
                          <a:latin typeface="Times New Roman" pitchFamily="18" charset="0"/>
                          <a:cs typeface="Times New Roman" pitchFamily="18" charset="0"/>
                        </a:rPr>
                        <a:t>consideration of </a:t>
                      </a:r>
                      <a:r>
                        <a:rPr lang="en-US" sz="1800" dirty="0" smtClean="0">
                          <a:solidFill>
                            <a:srgbClr val="FF0000"/>
                          </a:solidFill>
                          <a:latin typeface="Times New Roman" pitchFamily="18" charset="0"/>
                          <a:cs typeface="Times New Roman" pitchFamily="18" charset="0"/>
                        </a:rPr>
                        <a:t>guidance for a system for providing information on how safeguards </a:t>
                      </a:r>
                      <a:r>
                        <a:rPr lang="en-US" sz="1800" dirty="0" smtClean="0">
                          <a:latin typeface="Times New Roman" pitchFamily="18" charset="0"/>
                          <a:cs typeface="Times New Roman" pitchFamily="18" charset="0"/>
                        </a:rPr>
                        <a:t>have been addressed</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 respected at SBSTA37;</a:t>
                      </a:r>
                    </a:p>
                    <a:p>
                      <a:endParaRPr lang="th-TH" dirty="0"/>
                    </a:p>
                  </a:txBody>
                  <a:tcPr/>
                </a:tc>
                <a:tc>
                  <a:txBody>
                    <a:bodyPr/>
                    <a:lstStyle/>
                    <a:p>
                      <a:pPr>
                        <a:buFont typeface="Arial" pitchFamily="34" charset="0"/>
                        <a:buNone/>
                      </a:pPr>
                      <a:r>
                        <a:rPr lang="en-US" sz="1800" dirty="0" smtClean="0">
                          <a:latin typeface="Times New Roman" pitchFamily="18" charset="0"/>
                          <a:cs typeface="Times New Roman" pitchFamily="18" charset="0"/>
                        </a:rPr>
                        <a:t>     Request </a:t>
                      </a:r>
                      <a:r>
                        <a:rPr lang="en-US" sz="1800" dirty="0" err="1" smtClean="0">
                          <a:latin typeface="Times New Roman" pitchFamily="18" charset="0"/>
                          <a:cs typeface="Times New Roman" pitchFamily="18" charset="0"/>
                        </a:rPr>
                        <a:t>ed</a:t>
                      </a:r>
                      <a:r>
                        <a:rPr lang="en-US" sz="1800" smtClean="0">
                          <a:latin typeface="Times New Roman" pitchFamily="18" charset="0"/>
                          <a:cs typeface="Times New Roman" pitchFamily="18" charset="0"/>
                        </a:rPr>
                        <a:t> SBSTA </a:t>
                      </a:r>
                      <a:r>
                        <a:rPr lang="en-US" sz="1800" dirty="0" smtClean="0">
                          <a:latin typeface="Times New Roman" pitchFamily="18" charset="0"/>
                          <a:cs typeface="Times New Roman" pitchFamily="18" charset="0"/>
                        </a:rPr>
                        <a:t>to consider the </a:t>
                      </a:r>
                      <a:r>
                        <a:rPr lang="en-US" sz="1800" dirty="0" smtClean="0">
                          <a:solidFill>
                            <a:srgbClr val="FF0000"/>
                          </a:solidFill>
                          <a:latin typeface="Times New Roman" pitchFamily="18" charset="0"/>
                          <a:cs typeface="Times New Roman" pitchFamily="18" charset="0"/>
                        </a:rPr>
                        <a:t>timing and frequency </a:t>
                      </a:r>
                      <a:r>
                        <a:rPr lang="en-US" sz="1800" dirty="0" smtClean="0">
                          <a:latin typeface="Times New Roman" pitchFamily="18" charset="0"/>
                          <a:cs typeface="Times New Roman" pitchFamily="18" charset="0"/>
                        </a:rPr>
                        <a:t>of presentations of </a:t>
                      </a:r>
                      <a:r>
                        <a:rPr lang="en-US" sz="1800" dirty="0" smtClean="0">
                          <a:solidFill>
                            <a:srgbClr val="FF0000"/>
                          </a:solidFill>
                          <a:latin typeface="Times New Roman" pitchFamily="18" charset="0"/>
                          <a:cs typeface="Times New Roman" pitchFamily="18" charset="0"/>
                        </a:rPr>
                        <a:t>summary of</a:t>
                      </a:r>
                      <a:r>
                        <a:rPr lang="en-US" sz="1800" baseline="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information on how safeguards are being addressed </a:t>
                      </a:r>
                      <a:r>
                        <a:rPr lang="en-US" sz="1800" dirty="0" smtClean="0">
                          <a:latin typeface="Times New Roman" pitchFamily="18" charset="0"/>
                          <a:cs typeface="Times New Roman" pitchFamily="18" charset="0"/>
                        </a:rPr>
                        <a:t>and </a:t>
                      </a:r>
                      <a:r>
                        <a:rPr lang="en-US" sz="1800" dirty="0" smtClean="0">
                          <a:solidFill>
                            <a:srgbClr val="FF0000"/>
                          </a:solidFill>
                          <a:latin typeface="Times New Roman" pitchFamily="18" charset="0"/>
                          <a:cs typeface="Times New Roman" pitchFamily="18" charset="0"/>
                        </a:rPr>
                        <a:t>respected</a:t>
                      </a:r>
                      <a:r>
                        <a:rPr lang="en-US" sz="1800" baseline="0" dirty="0" smtClean="0">
                          <a:solidFill>
                            <a:srgbClr val="FF0000"/>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and consider the need for further guidance to </a:t>
                      </a:r>
                      <a:r>
                        <a:rPr lang="en-US" sz="1800" dirty="0" smtClean="0">
                          <a:solidFill>
                            <a:srgbClr val="FF0000"/>
                          </a:solidFill>
                          <a:latin typeface="Times New Roman" pitchFamily="18" charset="0"/>
                          <a:cs typeface="Times New Roman" pitchFamily="18" charset="0"/>
                        </a:rPr>
                        <a:t>ensure transparency,</a:t>
                      </a:r>
                      <a:r>
                        <a:rPr lang="en-US" sz="1800" baseline="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consistency, comprehensiveness and effectiveness </a:t>
                      </a:r>
                      <a:r>
                        <a:rPr lang="en-US" sz="1800" dirty="0" smtClean="0">
                          <a:latin typeface="Times New Roman" pitchFamily="18" charset="0"/>
                          <a:cs typeface="Times New Roman" pitchFamily="18" charset="0"/>
                        </a:rPr>
                        <a:t>at</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SBSTA37, with a view to conclude at SBSTA39;</a:t>
                      </a: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หมายเลขภาพนิ่ง 1"/>
          <p:cNvSpPr>
            <a:spLocks noGrp="1"/>
          </p:cNvSpPr>
          <p:nvPr>
            <p:ph type="sldNum" sz="quarter" idx="12"/>
          </p:nvPr>
        </p:nvSpPr>
        <p:spPr/>
        <p:txBody>
          <a:bodyPr/>
          <a:lstStyle/>
          <a:p>
            <a:pPr>
              <a:defRPr/>
            </a:pPr>
            <a:fld id="{ECE58DED-669F-46D3-BEFE-4690EC837FF1}" type="slidenum">
              <a:rPr lang="en-US" smtClean="0"/>
              <a:pPr>
                <a:defRPr/>
              </a:pPr>
              <a:t>23</a:t>
            </a:fld>
            <a:endParaRPr lang="en-US"/>
          </a:p>
        </p:txBody>
      </p:sp>
      <p:pic>
        <p:nvPicPr>
          <p:cNvPr id="148483" name="Picture 5" descr="C:\Users\Panumas\Desktop\IMG_2116.JPG"/>
          <p:cNvPicPr>
            <a:picLocks noChangeAspect="1" noChangeArrowheads="1"/>
          </p:cNvPicPr>
          <p:nvPr/>
        </p:nvPicPr>
        <p:blipFill>
          <a:blip r:embed="rId2" cstate="print"/>
          <a:srcRect/>
          <a:stretch>
            <a:fillRect/>
          </a:stretch>
        </p:blipFill>
        <p:spPr bwMode="auto">
          <a:xfrm>
            <a:off x="2124075" y="141288"/>
            <a:ext cx="4895850" cy="6527800"/>
          </a:xfrm>
          <a:prstGeom prst="rect">
            <a:avLst/>
          </a:prstGeom>
          <a:noFill/>
          <a:ln w="28575">
            <a:solidFill>
              <a:srgbClr val="0070C0"/>
            </a:solidFill>
            <a:miter lim="800000"/>
            <a:headEnd/>
            <a:tailEnd/>
          </a:ln>
        </p:spPr>
      </p:pic>
      <p:sp>
        <p:nvSpPr>
          <p:cNvPr id="4" name="สี่เหลี่ยมผืนผ้า 3"/>
          <p:cNvSpPr/>
          <p:nvPr/>
        </p:nvSpPr>
        <p:spPr>
          <a:xfrm>
            <a:off x="2195736" y="5417929"/>
            <a:ext cx="3584636"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h-TH" sz="8000" b="1" spc="50" dirty="0">
                <a:ln w="11430"/>
                <a:solidFill>
                  <a:srgbClr val="0070C0"/>
                </a:solidFill>
                <a:effectLst>
                  <a:outerShdw blurRad="76200" dist="50800" dir="5400000" algn="tl" rotWithShape="0">
                    <a:srgbClr val="000000">
                      <a:alpha val="65000"/>
                    </a:srgbClr>
                  </a:outerShdw>
                </a:effectLst>
                <a:cs typeface="+mn-cs"/>
              </a:rPr>
              <a:t>ขอบคุณค่ะ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428860" y="2428868"/>
            <a:ext cx="4572032" cy="2862322"/>
          </a:xfrm>
          <a:prstGeom prst="rect">
            <a:avLst/>
          </a:prstGeom>
          <a:solidFill>
            <a:schemeClr val="accent6">
              <a:lumMod val="50000"/>
            </a:schemeClr>
          </a:solidFill>
          <a:effectLst>
            <a:glow rad="101600">
              <a:schemeClr val="accent4">
                <a:satMod val="175000"/>
                <a:alpha val="40000"/>
              </a:schemeClr>
            </a:glow>
          </a:effectLst>
          <a:scene3d>
            <a:camera prst="perspectiveRelaxed"/>
            <a:lightRig rig="threePt" dir="t"/>
          </a:scene3d>
        </p:spPr>
        <p:txBody>
          <a:bodyPr wrap="square" rtlCol="0">
            <a:spAutoFit/>
          </a:bodyPr>
          <a:lstStyle/>
          <a:p>
            <a:r>
              <a:rPr lang="en-US" sz="6000" dirty="0" smtClean="0">
                <a:latin typeface="Arial Rounded MT Bold" pitchFamily="34" charset="0"/>
                <a:cs typeface="Times New Roman" pitchFamily="18" charset="0"/>
              </a:rPr>
              <a:t>Thank you </a:t>
            </a:r>
            <a:endParaRPr lang="en-US" sz="6000" dirty="0" smtClean="0">
              <a:latin typeface="Arial Rounded MT Bold" pitchFamily="34" charset="0"/>
              <a:cs typeface="Times New Roman" pitchFamily="18" charset="0"/>
            </a:endParaRPr>
          </a:p>
          <a:p>
            <a:endParaRPr lang="en-US" sz="6000" dirty="0" smtClean="0">
              <a:latin typeface="Arial Rounded MT Bold" pitchFamily="34" charset="0"/>
              <a:cs typeface="Times New Roman" pitchFamily="18" charset="0"/>
            </a:endParaRPr>
          </a:p>
          <a:p>
            <a:endParaRPr lang="th-TH" sz="6000" dirty="0">
              <a:latin typeface="Arial Rounded MT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sss.jpg"/>
          <p:cNvPicPr>
            <a:picLocks noChangeAspect="1" noChangeArrowheads="1"/>
          </p:cNvPicPr>
          <p:nvPr/>
        </p:nvPicPr>
        <p:blipFill>
          <a:blip r:embed="rId2" cstate="print"/>
          <a:srcRect/>
          <a:stretch>
            <a:fillRect/>
          </a:stretch>
        </p:blipFill>
        <p:spPr bwMode="auto">
          <a:xfrm>
            <a:off x="1809750" y="1477963"/>
            <a:ext cx="7105650" cy="4237037"/>
          </a:xfrm>
          <a:prstGeom prst="rect">
            <a:avLst/>
          </a:prstGeom>
          <a:noFill/>
          <a:ln w="9525">
            <a:noFill/>
            <a:miter lim="800000"/>
            <a:headEnd/>
            <a:tailEnd/>
          </a:ln>
        </p:spPr>
      </p:pic>
      <p:sp>
        <p:nvSpPr>
          <p:cNvPr id="14339" name="สี่เหลี่ยมผืนผ้า 6"/>
          <p:cNvSpPr>
            <a:spLocks noChangeArrowheads="1"/>
          </p:cNvSpPr>
          <p:nvPr/>
        </p:nvSpPr>
        <p:spPr bwMode="auto">
          <a:xfrm>
            <a:off x="304800" y="5969000"/>
            <a:ext cx="8610600" cy="584200"/>
          </a:xfrm>
          <a:prstGeom prst="rect">
            <a:avLst/>
          </a:prstGeom>
          <a:noFill/>
          <a:ln w="9525">
            <a:noFill/>
            <a:miter lim="800000"/>
            <a:headEnd/>
            <a:tailEnd/>
          </a:ln>
        </p:spPr>
        <p:txBody>
          <a:bodyPr>
            <a:spAutoFit/>
          </a:bodyPr>
          <a:lstStyle/>
          <a:p>
            <a:r>
              <a:rPr lang="en-US" sz="1600" b="1">
                <a:solidFill>
                  <a:srgbClr val="000000"/>
                </a:solidFill>
                <a:latin typeface="Times New Roman" pitchFamily="18" charset="0"/>
                <a:cs typeface="Times New Roman" pitchFamily="18" charset="0"/>
              </a:rPr>
              <a:t>From: Union of Concerned Scientists. </a:t>
            </a:r>
            <a:r>
              <a:rPr lang="en-US" sz="1600" b="1" i="1">
                <a:solidFill>
                  <a:srgbClr val="000000"/>
                </a:solidFill>
                <a:latin typeface="Times New Roman" pitchFamily="18" charset="0"/>
                <a:cs typeface="Times New Roman" pitchFamily="18" charset="0"/>
              </a:rPr>
              <a:t>Recognizing Forest’s Role in Climate Change.</a:t>
            </a:r>
          </a:p>
          <a:p>
            <a:r>
              <a:rPr lang="en-US" sz="1600" b="1" i="1">
                <a:solidFill>
                  <a:srgbClr val="000000"/>
                </a:solidFill>
                <a:latin typeface="Times New Roman" pitchFamily="18" charset="0"/>
                <a:cs typeface="Times New Roman" pitchFamily="18" charset="0"/>
              </a:rPr>
              <a:t>http://www.ucsusa.org/global_warming/solutions/recognizing-forests-role-in-climate-change.htm</a:t>
            </a:r>
            <a:endParaRPr lang="th-TH" sz="1600" b="1">
              <a:solidFill>
                <a:srgbClr val="000000"/>
              </a:solidFill>
              <a:latin typeface="Times New Roman" pitchFamily="18" charset="0"/>
              <a:cs typeface="Cordia New" pitchFamily="34" charset="-34"/>
            </a:endParaRPr>
          </a:p>
        </p:txBody>
      </p:sp>
      <p:sp>
        <p:nvSpPr>
          <p:cNvPr id="14341" name="TextBox 8"/>
          <p:cNvSpPr txBox="1">
            <a:spLocks noChangeArrowheads="1"/>
          </p:cNvSpPr>
          <p:nvPr/>
        </p:nvSpPr>
        <p:spPr bwMode="auto">
          <a:xfrm>
            <a:off x="685800" y="3810000"/>
            <a:ext cx="1219200" cy="1077913"/>
          </a:xfrm>
          <a:prstGeom prst="rect">
            <a:avLst/>
          </a:prstGeom>
          <a:noFill/>
          <a:ln w="25400">
            <a:solidFill>
              <a:srgbClr val="000000"/>
            </a:solidFill>
            <a:miter lim="800000"/>
            <a:headEnd/>
            <a:tailEnd/>
          </a:ln>
        </p:spPr>
        <p:txBody>
          <a:bodyPr>
            <a:spAutoFit/>
          </a:bodyPr>
          <a:lstStyle/>
          <a:p>
            <a:pPr algn="ctr"/>
            <a:r>
              <a:rPr lang="en-US" sz="1600" b="1">
                <a:solidFill>
                  <a:srgbClr val="000000"/>
                </a:solidFill>
                <a:latin typeface="Times New Roman" pitchFamily="18" charset="0"/>
                <a:cs typeface="Times New Roman" pitchFamily="18" charset="0"/>
              </a:rPr>
              <a:t>20 %  Of Emission  </a:t>
            </a:r>
          </a:p>
          <a:p>
            <a:pPr algn="ctr"/>
            <a:r>
              <a:rPr lang="en-US" sz="1600" b="1">
                <a:solidFill>
                  <a:srgbClr val="000000"/>
                </a:solidFill>
                <a:latin typeface="Times New Roman" pitchFamily="18" charset="0"/>
                <a:cs typeface="Times New Roman" pitchFamily="18" charset="0"/>
              </a:rPr>
              <a:t>around </a:t>
            </a:r>
          </a:p>
          <a:p>
            <a:pPr algn="ctr"/>
            <a:r>
              <a:rPr lang="en-US" sz="1600" b="1">
                <a:solidFill>
                  <a:srgbClr val="000000"/>
                </a:solidFill>
                <a:latin typeface="Times New Roman" pitchFamily="18" charset="0"/>
                <a:cs typeface="Times New Roman" pitchFamily="18" charset="0"/>
              </a:rPr>
              <a:t>the world</a:t>
            </a:r>
            <a:endParaRPr lang="th-TH" sz="1600" b="1">
              <a:solidFill>
                <a:srgbClr val="000000"/>
              </a:solidFill>
              <a:latin typeface="Times New Roman" pitchFamily="18" charset="0"/>
              <a:cs typeface="Cordia New" pitchFamily="34" charset="-34"/>
            </a:endParaRPr>
          </a:p>
        </p:txBody>
      </p:sp>
      <p:cxnSp>
        <p:nvCxnSpPr>
          <p:cNvPr id="11" name="ลูกศรเชื่อมต่อแบบตรง 10"/>
          <p:cNvCxnSpPr/>
          <p:nvPr/>
        </p:nvCxnSpPr>
        <p:spPr>
          <a:xfrm flipV="1">
            <a:off x="1905000" y="4419600"/>
            <a:ext cx="914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ตัวแทนหมายเลขภาพนิ่ง 1"/>
          <p:cNvSpPr>
            <a:spLocks noGrp="1"/>
          </p:cNvSpPr>
          <p:nvPr>
            <p:ph type="sldNum" sz="quarter" idx="12"/>
          </p:nvPr>
        </p:nvSpPr>
        <p:spPr/>
        <p:txBody>
          <a:bodyPr/>
          <a:lstStyle/>
          <a:p>
            <a:pPr>
              <a:defRPr/>
            </a:pPr>
            <a:fld id="{7A360F72-BA36-46E6-A5AF-A4DFADAEEB4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0"/>
            <a:ext cx="5595534" cy="954107"/>
          </a:xfrm>
          <a:prstGeom prst="rect">
            <a:avLst/>
          </a:prstGeom>
          <a:solidFill>
            <a:schemeClr val="accent1">
              <a:lumMod val="50000"/>
            </a:schemeClr>
          </a:solidFill>
          <a:ln>
            <a:solidFill>
              <a:schemeClr val="accent1">
                <a:lumMod val="50000"/>
              </a:schemeClr>
            </a:solidFill>
          </a:ln>
          <a:effectLst>
            <a:innerShdw blurRad="114300">
              <a:prstClr val="black"/>
            </a:innerShdw>
          </a:effectLst>
        </p:spPr>
        <p:txBody>
          <a:bodyPr wrap="square" rtlCol="0">
            <a:spAutoFit/>
          </a:bodyPr>
          <a:lstStyle/>
          <a:p>
            <a:r>
              <a:rPr lang="en-US" dirty="0" smtClean="0">
                <a:solidFill>
                  <a:schemeClr val="bg1"/>
                </a:solidFill>
                <a:latin typeface="Times New Roman" pitchFamily="18" charset="0"/>
                <a:cs typeface="Times New Roman" pitchFamily="18" charset="0"/>
              </a:rPr>
              <a:t>When </a:t>
            </a:r>
            <a:r>
              <a:rPr lang="en-US" dirty="0" smtClean="0">
                <a:solidFill>
                  <a:schemeClr val="bg1"/>
                </a:solidFill>
                <a:latin typeface="Times New Roman" pitchFamily="18" charset="0"/>
                <a:cs typeface="Times New Roman" pitchFamily="18" charset="0"/>
              </a:rPr>
              <a:t>REDD</a:t>
            </a:r>
            <a:r>
              <a:rPr lang="en-US" baseline="30000"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has been negotiated </a:t>
            </a:r>
            <a:r>
              <a:rPr lang="en-US" dirty="0" smtClean="0">
                <a:solidFill>
                  <a:schemeClr val="bg1"/>
                </a:solidFill>
                <a:latin typeface="Times New Roman" pitchFamily="18" charset="0"/>
                <a:cs typeface="Times New Roman" pitchFamily="18" charset="0"/>
              </a:rPr>
              <a:t> and agreed?</a:t>
            </a:r>
            <a:endParaRPr lang="en-US" baseline="30000" dirty="0" smtClean="0">
              <a:solidFill>
                <a:schemeClr val="bg1"/>
              </a:solidFill>
              <a:latin typeface="Times New Roman" pitchFamily="18" charset="0"/>
              <a:cs typeface="Times New Roman" pitchFamily="18" charset="0"/>
            </a:endParaRPr>
          </a:p>
        </p:txBody>
      </p:sp>
      <p:sp>
        <p:nvSpPr>
          <p:cNvPr id="3" name="TextBox 2"/>
          <p:cNvSpPr txBox="1"/>
          <p:nvPr/>
        </p:nvSpPr>
        <p:spPr>
          <a:xfrm>
            <a:off x="539552" y="908720"/>
            <a:ext cx="7992888" cy="5632311"/>
          </a:xfrm>
          <a:prstGeom prst="rect">
            <a:avLst/>
          </a:prstGeom>
          <a:solidFill>
            <a:schemeClr val="accent1">
              <a:lumMod val="20000"/>
              <a:lumOff val="80000"/>
            </a:schemeClr>
          </a:solidFill>
          <a:effectLst>
            <a:innerShdw blurRad="114300">
              <a:prstClr val="black"/>
            </a:innerShdw>
          </a:effectLst>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Firstly proposed in COP11 (2005) by PNG and Costa Rica</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REDD+ </a:t>
            </a:r>
            <a:r>
              <a:rPr 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biii</a:t>
            </a:r>
            <a:r>
              <a:rPr lang="en-US" sz="2400" dirty="0" smtClean="0">
                <a:latin typeface="Times New Roman" pitchFamily="18" charset="0"/>
                <a:cs typeface="Times New Roman" pitchFamily="18" charset="0"/>
              </a:rPr>
              <a:t>) is part of Bali Action Plan : COP13 (2007)</a:t>
            </a:r>
          </a:p>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COP15 (2009) : commitment  </a:t>
            </a:r>
            <a:r>
              <a:rPr lang="en-US" sz="2400" dirty="0" smtClean="0">
                <a:latin typeface="Times New Roman" pitchFamily="18" charset="0"/>
                <a:cs typeface="Times New Roman" pitchFamily="18" charset="0"/>
              </a:rPr>
              <a:t>of developed countries on  fast start financial </a:t>
            </a:r>
            <a:r>
              <a:rPr lang="en-US" sz="2400" dirty="0" smtClean="0">
                <a:latin typeface="Times New Roman" pitchFamily="18" charset="0"/>
                <a:cs typeface="Times New Roman" pitchFamily="18" charset="0"/>
              </a:rPr>
              <a:t>support </a:t>
            </a:r>
            <a:r>
              <a:rPr lang="en-US" sz="2400" dirty="0" smtClean="0">
                <a:latin typeface="Times New Roman" pitchFamily="18" charset="0"/>
                <a:cs typeface="Times New Roman" pitchFamily="18" charset="0"/>
              </a:rPr>
              <a:t>for </a:t>
            </a:r>
            <a:r>
              <a:rPr lang="en-US" sz="2400" dirty="0" smtClean="0">
                <a:latin typeface="Times New Roman" pitchFamily="18" charset="0"/>
                <a:cs typeface="Times New Roman" pitchFamily="18" charset="0"/>
              </a:rPr>
              <a:t>REDD+  (2010-2012)</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COP16 (2010) :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REDD+ with  support: to develop  REDD+ national strategies, national REL/RL, robust national forest monitoring system for monitoring and </a:t>
            </a:r>
            <a:r>
              <a:rPr lang="en-US" sz="2400" smtClean="0">
                <a:latin typeface="Times New Roman" pitchFamily="18" charset="0"/>
                <a:cs typeface="Times New Roman" pitchFamily="18" charset="0"/>
              </a:rPr>
              <a:t>report,ing </a:t>
            </a:r>
            <a:r>
              <a:rPr lang="en-US" sz="240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 system how </a:t>
            </a:r>
            <a:r>
              <a:rPr lang="en-US" sz="2400" dirty="0" smtClean="0">
                <a:latin typeface="Times New Roman" pitchFamily="18" charset="0"/>
                <a:cs typeface="Times New Roman" pitchFamily="18" charset="0"/>
              </a:rPr>
              <a:t>safeguards are being addressed and respected</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 COP17 (2011) : </a:t>
            </a:r>
            <a:r>
              <a:rPr lang="en-US" sz="2400" dirty="0" smtClean="0">
                <a:latin typeface="Times New Roman" pitchFamily="18" charset="0"/>
                <a:cs typeface="Times New Roman" pitchFamily="18" charset="0"/>
              </a:rPr>
              <a:t> summary of safeguard info, </a:t>
            </a:r>
            <a:r>
              <a:rPr lang="en-US" sz="2400" dirty="0" smtClean="0">
                <a:latin typeface="Times New Roman" pitchFamily="18" charset="0"/>
                <a:cs typeface="Times New Roman" pitchFamily="18" charset="0"/>
              </a:rPr>
              <a:t>REL/RL </a:t>
            </a:r>
            <a:r>
              <a:rPr lang="en-US" sz="2400" dirty="0" smtClean="0">
                <a:latin typeface="Times New Roman" pitchFamily="18" charset="0"/>
                <a:cs typeface="Times New Roman" pitchFamily="18" charset="0"/>
              </a:rPr>
              <a:t>,and </a:t>
            </a:r>
            <a:r>
              <a:rPr lang="en-US" sz="2400" dirty="0" smtClean="0">
                <a:latin typeface="Times New Roman" pitchFamily="18" charset="0"/>
                <a:cs typeface="Times New Roman" pitchFamily="18" charset="0"/>
              </a:rPr>
              <a:t>options of financial </a:t>
            </a:r>
            <a:r>
              <a:rPr lang="en-US" sz="2400" dirty="0" smtClean="0">
                <a:latin typeface="Times New Roman" pitchFamily="18" charset="0"/>
                <a:cs typeface="Times New Roman" pitchFamily="18" charset="0"/>
              </a:rPr>
              <a:t>sources for full implementation of results based REDD+ action</a:t>
            </a:r>
            <a:endParaRPr lang="th-TH" sz="2400" dirty="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Kowit Chaisurisri\Desktop\กราฟ.jpg"/>
          <p:cNvPicPr>
            <a:picLocks noChangeAspect="1" noChangeArrowheads="1"/>
          </p:cNvPicPr>
          <p:nvPr/>
        </p:nvPicPr>
        <p:blipFill>
          <a:blip r:embed="rId2" cstate="print"/>
          <a:srcRect/>
          <a:stretch>
            <a:fillRect/>
          </a:stretch>
        </p:blipFill>
        <p:spPr bwMode="auto">
          <a:xfrm>
            <a:off x="10854" y="0"/>
            <a:ext cx="90916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071670" y="285728"/>
            <a:ext cx="5143504" cy="830997"/>
          </a:xfrm>
          <a:prstGeom prst="rect">
            <a:avLst/>
          </a:prstGeom>
        </p:spPr>
        <p:txBody>
          <a:bodyPr wrap="square">
            <a:spAutoFit/>
          </a:bodyPr>
          <a:lstStyle/>
          <a:p>
            <a:pPr algn="ctr"/>
            <a:r>
              <a:rPr lang="en-US" sz="2400" b="1" dirty="0" smtClean="0">
                <a:latin typeface="Times New Roman" pitchFamily="18" charset="0"/>
                <a:cs typeface="Times New Roman" pitchFamily="18" charset="0"/>
              </a:rPr>
              <a:t>REDD+</a:t>
            </a:r>
          </a:p>
          <a:p>
            <a:pPr algn="ctr"/>
            <a:r>
              <a:rPr lang="pt-BR" sz="2400" dirty="0" smtClean="0">
                <a:latin typeface="Times New Roman" pitchFamily="18" charset="0"/>
                <a:cs typeface="Times New Roman" pitchFamily="18" charset="0"/>
              </a:rPr>
              <a:t>AWG-LCA agenda item 3 (1b) (iii)</a:t>
            </a:r>
          </a:p>
        </p:txBody>
      </p:sp>
      <p:sp>
        <p:nvSpPr>
          <p:cNvPr id="4" name="สี่เหลี่ยมผืนผ้า 3"/>
          <p:cNvSpPr/>
          <p:nvPr/>
        </p:nvSpPr>
        <p:spPr>
          <a:xfrm>
            <a:off x="71406" y="1785926"/>
            <a:ext cx="8929718" cy="954107"/>
          </a:xfrm>
          <a:prstGeom prst="rect">
            <a:avLst/>
          </a:prstGeom>
          <a:solidFill>
            <a:schemeClr val="accent2">
              <a:lumMod val="50000"/>
            </a:schemeClr>
          </a:solidFill>
        </p:spPr>
        <p:txBody>
          <a:bodyPr wrap="square">
            <a:spAutoFit/>
          </a:bodyPr>
          <a:lstStyle/>
          <a:p>
            <a:pPr algn="ctr"/>
            <a:r>
              <a:rPr lang="en-US" b="1" dirty="0" smtClean="0">
                <a:solidFill>
                  <a:schemeClr val="bg1"/>
                </a:solidFill>
                <a:latin typeface="Times New Roman" pitchFamily="18" charset="0"/>
                <a:cs typeface="Times New Roman" pitchFamily="18" charset="0"/>
              </a:rPr>
              <a:t>COP 13 (Bali)</a:t>
            </a:r>
          </a:p>
          <a:p>
            <a:pPr algn="ctr"/>
            <a:r>
              <a:rPr lang="pt-BR" b="1" dirty="0" smtClean="0">
                <a:solidFill>
                  <a:schemeClr val="bg1"/>
                </a:solidFill>
                <a:latin typeface="Times New Roman" pitchFamily="18" charset="0"/>
                <a:cs typeface="Times New Roman" pitchFamily="18" charset="0"/>
              </a:rPr>
              <a:t>1/CP.13, para. 1 (b) (iii)</a:t>
            </a:r>
          </a:p>
        </p:txBody>
      </p:sp>
      <p:sp>
        <p:nvSpPr>
          <p:cNvPr id="5" name="สี่เหลี่ยมผืนผ้า 4"/>
          <p:cNvSpPr/>
          <p:nvPr/>
        </p:nvSpPr>
        <p:spPr>
          <a:xfrm>
            <a:off x="145007" y="2953780"/>
            <a:ext cx="8826276" cy="3046988"/>
          </a:xfrm>
          <a:prstGeom prst="rect">
            <a:avLst/>
          </a:prstGeom>
          <a:solidFill>
            <a:schemeClr val="accent2">
              <a:lumMod val="20000"/>
              <a:lumOff val="8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Enhanced national/international action on mitigation of climate change, including, inter alia, consideration of:</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(iii) Policy approaches and positive incentives on issues relating to reducing emissions from deforestation and forest degradation in developing countries; and the role of conservation, sustainable management of forests and enhancement of forest carbon stocks in developing countries;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69275" y="357166"/>
            <a:ext cx="8929718" cy="523220"/>
          </a:xfrm>
          <a:prstGeom prst="rect">
            <a:avLst/>
          </a:prstGeom>
          <a:solidFill>
            <a:schemeClr val="tx2">
              <a:lumMod val="50000"/>
            </a:schemeClr>
          </a:solidFill>
        </p:spPr>
        <p:txBody>
          <a:bodyPr wrap="square">
            <a:spAutoFit/>
          </a:bodyPr>
          <a:lstStyle/>
          <a:p>
            <a:pPr algn="ctr"/>
            <a:r>
              <a:rPr lang="en-US" b="1" dirty="0" smtClean="0">
                <a:solidFill>
                  <a:schemeClr val="bg1"/>
                </a:solidFill>
                <a:latin typeface="Times New Roman" pitchFamily="18" charset="0"/>
                <a:cs typeface="Times New Roman" pitchFamily="18" charset="0"/>
              </a:rPr>
              <a:t>COP 16 (Cancun)</a:t>
            </a:r>
          </a:p>
        </p:txBody>
      </p:sp>
      <p:sp>
        <p:nvSpPr>
          <p:cNvPr id="3" name="สี่เหลี่ยมผืนผ้า 2"/>
          <p:cNvSpPr/>
          <p:nvPr/>
        </p:nvSpPr>
        <p:spPr>
          <a:xfrm>
            <a:off x="2788935" y="881778"/>
            <a:ext cx="3354701" cy="400110"/>
          </a:xfrm>
          <a:prstGeom prst="rect">
            <a:avLst/>
          </a:prstGeom>
          <a:solidFill>
            <a:schemeClr val="bg1"/>
          </a:solidFill>
        </p:spPr>
        <p:txBody>
          <a:bodyPr wrap="none">
            <a:spAutoFit/>
          </a:bodyPr>
          <a:lstStyle/>
          <a:p>
            <a:r>
              <a:rPr lang="en-US" sz="2000" dirty="0" smtClean="0">
                <a:latin typeface="Times New Roman" pitchFamily="18" charset="0"/>
                <a:cs typeface="Times New Roman" pitchFamily="18" charset="0"/>
              </a:rPr>
              <a:t>The COP, by decision 1/CP.16,</a:t>
            </a:r>
          </a:p>
        </p:txBody>
      </p:sp>
      <p:sp>
        <p:nvSpPr>
          <p:cNvPr id="4" name="สี่เหลี่ยมผืนผ้า 3"/>
          <p:cNvSpPr/>
          <p:nvPr/>
        </p:nvSpPr>
        <p:spPr>
          <a:xfrm>
            <a:off x="113003" y="1525721"/>
            <a:ext cx="8929718" cy="1569660"/>
          </a:xfrm>
          <a:prstGeom prst="rect">
            <a:avLst/>
          </a:prstGeom>
          <a:solidFill>
            <a:schemeClr val="tx2">
              <a:lumMod val="20000"/>
              <a:lumOff val="8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Requested the AWG-LCA to explore financing options for the full implementation of results-based actions and to report on progress made, including any recommendations for draft decisions on this</a:t>
            </a:r>
          </a:p>
          <a:p>
            <a:r>
              <a:rPr lang="en-US" sz="2400" dirty="0" smtClean="0">
                <a:latin typeface="Times New Roman" pitchFamily="18" charset="0"/>
                <a:cs typeface="Times New Roman" pitchFamily="18" charset="0"/>
              </a:rPr>
              <a:t>matter, to COP17.</a:t>
            </a:r>
          </a:p>
        </p:txBody>
      </p:sp>
      <p:sp>
        <p:nvSpPr>
          <p:cNvPr id="5" name="สี่เหลี่ยมผืนผ้า 4"/>
          <p:cNvSpPr/>
          <p:nvPr/>
        </p:nvSpPr>
        <p:spPr>
          <a:xfrm>
            <a:off x="96985" y="3357562"/>
            <a:ext cx="8929718" cy="3046988"/>
          </a:xfrm>
          <a:prstGeom prst="rect">
            <a:avLst/>
          </a:prstGeom>
          <a:solidFill>
            <a:schemeClr val="tx2">
              <a:lumMod val="20000"/>
              <a:lumOff val="80000"/>
            </a:schemeClr>
          </a:solidFill>
          <a:effectLst>
            <a:innerShdw blurRad="114300">
              <a:prstClr val="black"/>
            </a:innerShdw>
          </a:effectLst>
        </p:spPr>
        <p:txBody>
          <a:bodyPr wrap="square">
            <a:spAutoFit/>
          </a:bodyPr>
          <a:lstStyle/>
          <a:p>
            <a:r>
              <a:rPr lang="en-US" sz="2400" dirty="0" smtClean="0">
                <a:latin typeface="Times New Roman" pitchFamily="18" charset="0"/>
                <a:cs typeface="Times New Roman" pitchFamily="18" charset="0"/>
              </a:rPr>
              <a:t>Requested the SBSTA to develop a work </a:t>
            </a:r>
            <a:r>
              <a:rPr lang="en-US" sz="2400" dirty="0" err="1" smtClean="0">
                <a:latin typeface="Times New Roman" pitchFamily="18" charset="0"/>
                <a:cs typeface="Times New Roman" pitchFamily="18" charset="0"/>
              </a:rPr>
              <a:t>programme</a:t>
            </a:r>
            <a:r>
              <a:rPr lang="en-US" sz="2400" dirty="0" smtClean="0">
                <a:latin typeface="Times New Roman" pitchFamily="18" charset="0"/>
                <a:cs typeface="Times New Roman" pitchFamily="18" charset="0"/>
              </a:rPr>
              <a:t> to:</a:t>
            </a:r>
          </a:p>
          <a:p>
            <a:pPr>
              <a:buFont typeface="Arial" pitchFamily="34" charset="0"/>
              <a:buChar char="•"/>
            </a:pPr>
            <a:r>
              <a:rPr lang="en-US" sz="2400" dirty="0" smtClean="0">
                <a:latin typeface="Times New Roman" pitchFamily="18" charset="0"/>
                <a:cs typeface="Times New Roman" pitchFamily="18" charset="0"/>
              </a:rPr>
              <a:t> Identify drivers of deforestation and forest degradation;</a:t>
            </a:r>
          </a:p>
          <a:p>
            <a:pPr>
              <a:buFont typeface="Arial" pitchFamily="34" charset="0"/>
              <a:buChar char="•"/>
            </a:pPr>
            <a:r>
              <a:rPr lang="en-US" sz="2400" dirty="0" smtClean="0">
                <a:latin typeface="Times New Roman" pitchFamily="18" charset="0"/>
                <a:cs typeface="Times New Roman" pitchFamily="18" charset="0"/>
              </a:rPr>
              <a:t> Develop modalities for forest reference (emission) levels;</a:t>
            </a:r>
          </a:p>
          <a:p>
            <a:pPr>
              <a:buFont typeface="Arial" pitchFamily="34" charset="0"/>
              <a:buChar char="•"/>
            </a:pPr>
            <a:r>
              <a:rPr lang="en-US" sz="2400" dirty="0" smtClean="0">
                <a:latin typeface="Times New Roman" pitchFamily="18" charset="0"/>
                <a:cs typeface="Times New Roman" pitchFamily="18" charset="0"/>
              </a:rPr>
              <a:t> Develop modalities for a national forest monitoring system;</a:t>
            </a:r>
          </a:p>
          <a:p>
            <a:pPr>
              <a:buFont typeface="Arial" pitchFamily="34" charset="0"/>
              <a:buChar char="•"/>
            </a:pPr>
            <a:r>
              <a:rPr lang="en-US" sz="2400" dirty="0" smtClean="0">
                <a:latin typeface="Times New Roman" pitchFamily="18" charset="0"/>
                <a:cs typeface="Times New Roman" pitchFamily="18" charset="0"/>
              </a:rPr>
              <a:t> Develop </a:t>
            </a:r>
            <a:r>
              <a:rPr lang="en-US" sz="2400" dirty="0" smtClean="0">
                <a:solidFill>
                  <a:srgbClr val="FF0000"/>
                </a:solidFill>
                <a:latin typeface="Times New Roman" pitchFamily="18" charset="0"/>
                <a:cs typeface="Times New Roman" pitchFamily="18" charset="0"/>
              </a:rPr>
              <a:t>guidance for a system for </a:t>
            </a:r>
            <a:r>
              <a:rPr lang="en-US" sz="2400" dirty="0" smtClean="0">
                <a:latin typeface="Times New Roman" pitchFamily="18" charset="0"/>
                <a:cs typeface="Times New Roman" pitchFamily="18" charset="0"/>
              </a:rPr>
              <a:t>providing </a:t>
            </a:r>
            <a:r>
              <a:rPr lang="en-US" sz="2400" dirty="0" smtClean="0">
                <a:solidFill>
                  <a:srgbClr val="FF0000"/>
                </a:solidFill>
                <a:latin typeface="Times New Roman" pitchFamily="18" charset="0"/>
                <a:cs typeface="Times New Roman" pitchFamily="18" charset="0"/>
              </a:rPr>
              <a:t>information on how</a:t>
            </a:r>
          </a:p>
          <a:p>
            <a:r>
              <a:rPr lang="en-US" sz="2400" dirty="0" smtClean="0">
                <a:solidFill>
                  <a:srgbClr val="FF0000"/>
                </a:solidFill>
                <a:latin typeface="Times New Roman" pitchFamily="18" charset="0"/>
                <a:cs typeface="Times New Roman" pitchFamily="18" charset="0"/>
              </a:rPr>
              <a:t>safeguards</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have been addressed and respected</a:t>
            </a:r>
            <a:r>
              <a:rPr lang="en-US" sz="2400" dirty="0" smtClean="0">
                <a:latin typeface="Times New Roman" pitchFamily="18" charset="0"/>
                <a:cs typeface="Times New Roman" pitchFamily="18" charset="0"/>
              </a:rPr>
              <a:t>;</a:t>
            </a:r>
          </a:p>
          <a:p>
            <a:pPr>
              <a:buFont typeface="Arial" pitchFamily="34" charset="0"/>
              <a:buChar char="•"/>
            </a:pPr>
            <a:r>
              <a:rPr lang="en-US" sz="2400" dirty="0" smtClean="0">
                <a:latin typeface="Times New Roman" pitchFamily="18" charset="0"/>
                <a:cs typeface="Times New Roman" pitchFamily="18" charset="0"/>
              </a:rPr>
              <a:t> Develop modalities for MRV of anthropogenic forest-related emissions.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85720" y="142852"/>
            <a:ext cx="8643998" cy="6370975"/>
          </a:xfrm>
          <a:prstGeom prst="rect">
            <a:avLst/>
          </a:prstGeom>
          <a:solidFill>
            <a:schemeClr val="accent3">
              <a:lumMod val="20000"/>
              <a:lumOff val="80000"/>
            </a:schemeClr>
          </a:solidFill>
          <a:effectLst>
            <a:innerShdw blurRad="114300">
              <a:prstClr val="black"/>
            </a:innerShdw>
          </a:effectLst>
        </p:spPr>
        <p:txBody>
          <a:bodyPr wrap="square">
            <a:spAutoFit/>
          </a:bodyPr>
          <a:lstStyle/>
          <a:p>
            <a:r>
              <a:rPr lang="en-US" sz="2400" b="1" i="1" dirty="0" smtClean="0">
                <a:latin typeface="Times New Roman" pitchFamily="18" charset="0"/>
                <a:cs typeface="Times New Roman" pitchFamily="18" charset="0"/>
              </a:rPr>
              <a:t>68. Encourages </a:t>
            </a:r>
            <a:r>
              <a:rPr lang="en-US" sz="2400" dirty="0" smtClean="0">
                <a:latin typeface="Times New Roman" pitchFamily="18" charset="0"/>
                <a:cs typeface="Times New Roman" pitchFamily="18" charset="0"/>
              </a:rPr>
              <a:t>all Parties to find effective ways to reduce the human pressure on forests that results in greenhouse gas emissions, including actions to address drivers of deforestation;</a:t>
            </a:r>
          </a:p>
          <a:p>
            <a:r>
              <a:rPr lang="en-US" sz="2400" b="1" i="1" dirty="0" smtClean="0">
                <a:solidFill>
                  <a:srgbClr val="FF0000"/>
                </a:solidFill>
                <a:latin typeface="Times New Roman" pitchFamily="18" charset="0"/>
                <a:cs typeface="Times New Roman" pitchFamily="18" charset="0"/>
              </a:rPr>
              <a:t>69. </a:t>
            </a:r>
            <a:r>
              <a:rPr lang="en-US" sz="2400" b="1" i="1" dirty="0" smtClean="0">
                <a:latin typeface="Times New Roman" pitchFamily="18" charset="0"/>
                <a:cs typeface="Times New Roman" pitchFamily="18" charset="0"/>
              </a:rPr>
              <a:t>Affirms </a:t>
            </a:r>
            <a:r>
              <a:rPr lang="en-US" sz="2400" dirty="0" smtClean="0">
                <a:latin typeface="Times New Roman" pitchFamily="18" charset="0"/>
                <a:cs typeface="Times New Roman" pitchFamily="18" charset="0"/>
              </a:rPr>
              <a:t>that the implementation of the activities referred to in paragraph 70 below should be carried out in accordance </a:t>
            </a:r>
            <a:r>
              <a:rPr lang="en-US" sz="2400" dirty="0" smtClean="0">
                <a:solidFill>
                  <a:srgbClr val="FF0000"/>
                </a:solidFill>
                <a:latin typeface="Times New Roman" pitchFamily="18" charset="0"/>
                <a:cs typeface="Times New Roman" pitchFamily="18" charset="0"/>
              </a:rPr>
              <a:t>with appendix I to this decision, and that the safeguards referred to in paragraph 2 of appendix I to this decision should be promoted and supported;</a:t>
            </a:r>
          </a:p>
          <a:p>
            <a:r>
              <a:rPr lang="en-US" sz="2400" b="1" i="1" dirty="0" smtClean="0">
                <a:solidFill>
                  <a:srgbClr val="FF0000"/>
                </a:solidFill>
                <a:latin typeface="Times New Roman" pitchFamily="18" charset="0"/>
                <a:cs typeface="Times New Roman" pitchFamily="18" charset="0"/>
              </a:rPr>
              <a:t>70.</a:t>
            </a:r>
            <a:r>
              <a:rPr lang="en-US" sz="2400" i="1" dirty="0" smtClean="0">
                <a:solidFill>
                  <a:srgbClr val="FF0000"/>
                </a:solidFill>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Encourages</a:t>
            </a:r>
            <a:r>
              <a:rPr lang="en-US" sz="2400" i="1"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developing country Parties to contribute to mitigation actions in the forest sector </a:t>
            </a:r>
            <a:r>
              <a:rPr lang="en-US" sz="2400" dirty="0" smtClean="0">
                <a:latin typeface="Times New Roman" pitchFamily="18" charset="0"/>
                <a:cs typeface="Times New Roman" pitchFamily="18" charset="0"/>
              </a:rPr>
              <a:t>by undertaking the following activities, as deemed appropriate by each Party and in accordance with their respective capabilities and national circumstances</a:t>
            </a:r>
            <a:r>
              <a:rPr lang="en-US" sz="2400" dirty="0" smtClean="0">
                <a:solidFill>
                  <a:srgbClr val="FF0000"/>
                </a:solidFill>
                <a:latin typeface="Times New Roman" pitchFamily="18" charset="0"/>
                <a:cs typeface="Times New Roman" pitchFamily="18" charset="0"/>
              </a:rPr>
              <a:t>:</a:t>
            </a:r>
          </a:p>
          <a:p>
            <a:r>
              <a:rPr lang="en-US" sz="2400" dirty="0" smtClean="0">
                <a:solidFill>
                  <a:srgbClr val="FF0000"/>
                </a:solidFill>
                <a:latin typeface="Times New Roman" pitchFamily="18" charset="0"/>
                <a:cs typeface="Times New Roman" pitchFamily="18" charset="0"/>
              </a:rPr>
              <a:t>(a) Reducing emissions from deforestation;</a:t>
            </a:r>
          </a:p>
          <a:p>
            <a:r>
              <a:rPr lang="en-US" sz="2400" dirty="0" smtClean="0">
                <a:solidFill>
                  <a:srgbClr val="FF0000"/>
                </a:solidFill>
                <a:latin typeface="Times New Roman" pitchFamily="18" charset="0"/>
                <a:cs typeface="Times New Roman" pitchFamily="18" charset="0"/>
              </a:rPr>
              <a:t>(b) Reducing emissions from forest degradation;</a:t>
            </a:r>
          </a:p>
          <a:p>
            <a:r>
              <a:rPr lang="en-US" sz="2400" dirty="0" smtClean="0">
                <a:solidFill>
                  <a:srgbClr val="FF0000"/>
                </a:solidFill>
                <a:latin typeface="Times New Roman" pitchFamily="18" charset="0"/>
                <a:cs typeface="Times New Roman" pitchFamily="18" charset="0"/>
              </a:rPr>
              <a:t>(c) Conservation of forest carbon stocks;</a:t>
            </a:r>
          </a:p>
          <a:p>
            <a:r>
              <a:rPr lang="en-US" sz="2400" dirty="0" smtClean="0">
                <a:solidFill>
                  <a:srgbClr val="FF0000"/>
                </a:solidFill>
                <a:latin typeface="Times New Roman" pitchFamily="18" charset="0"/>
                <a:cs typeface="Times New Roman" pitchFamily="18" charset="0"/>
              </a:rPr>
              <a:t>(d) Sustainable management of forests;</a:t>
            </a:r>
          </a:p>
          <a:p>
            <a:r>
              <a:rPr lang="en-US" sz="2400" dirty="0" smtClean="0">
                <a:solidFill>
                  <a:srgbClr val="FF0000"/>
                </a:solidFill>
                <a:latin typeface="Times New Roman" pitchFamily="18" charset="0"/>
                <a:cs typeface="Times New Roman" pitchFamily="18" charset="0"/>
              </a:rPr>
              <a:t>(e) Enhancement of forest carbon stocks;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214282" y="357166"/>
            <a:ext cx="8715436" cy="4893647"/>
          </a:xfrm>
          <a:prstGeom prst="rect">
            <a:avLst/>
          </a:prstGeom>
          <a:solidFill>
            <a:schemeClr val="accent3">
              <a:lumMod val="20000"/>
              <a:lumOff val="80000"/>
            </a:schemeClr>
          </a:solidFill>
          <a:effectLst>
            <a:innerShdw blurRad="114300">
              <a:prstClr val="black"/>
            </a:innerShdw>
          </a:effectLst>
        </p:spPr>
        <p:txBody>
          <a:bodyPr wrap="square">
            <a:spAutoFit/>
          </a:bodyPr>
          <a:lstStyle/>
          <a:p>
            <a:r>
              <a:rPr lang="en-US" sz="2400" b="1" i="1" dirty="0" smtClean="0">
                <a:solidFill>
                  <a:srgbClr val="FF0000"/>
                </a:solidFill>
                <a:latin typeface="Times New Roman" pitchFamily="18" charset="0"/>
                <a:cs typeface="Times New Roman" pitchFamily="18" charset="0"/>
              </a:rPr>
              <a:t>71. Requests </a:t>
            </a:r>
            <a:r>
              <a:rPr lang="en-US" sz="2400" dirty="0" smtClean="0">
                <a:solidFill>
                  <a:srgbClr val="FF0000"/>
                </a:solidFill>
                <a:latin typeface="Times New Roman" pitchFamily="18" charset="0"/>
                <a:cs typeface="Times New Roman" pitchFamily="18" charset="0"/>
              </a:rPr>
              <a:t>developing country Parties aiming to undertake the activities referred to in paragraph 70 above, in the context of the provision of adequate and predictable support, including financial resources and technical and technological support to developing country Parties, in accordance with national circumstances and respective capabilities, to develop the following elements:</a:t>
            </a:r>
          </a:p>
          <a:p>
            <a:r>
              <a:rPr lang="en-US" sz="2400" dirty="0" smtClean="0">
                <a:solidFill>
                  <a:srgbClr val="FF0000"/>
                </a:solidFill>
                <a:latin typeface="Times New Roman" pitchFamily="18" charset="0"/>
                <a:cs typeface="Times New Roman" pitchFamily="18" charset="0"/>
              </a:rPr>
              <a:t>	(a) A national strategy or action plan;</a:t>
            </a:r>
          </a:p>
          <a:p>
            <a:r>
              <a:rPr lang="en-US" sz="2400" dirty="0" smtClean="0">
                <a:solidFill>
                  <a:srgbClr val="FF0000"/>
                </a:solidFill>
                <a:latin typeface="Times New Roman" pitchFamily="18" charset="0"/>
                <a:cs typeface="Times New Roman" pitchFamily="18" charset="0"/>
              </a:rPr>
              <a:t>	(b) A national forest reference emission level and/or forest reference level</a:t>
            </a:r>
            <a:r>
              <a:rPr lang="en-US" sz="2400" baseline="30000" dirty="0" smtClean="0">
                <a:solidFill>
                  <a:srgbClr val="FF0000"/>
                </a:solidFill>
                <a:latin typeface="Times New Roman" pitchFamily="18" charset="0"/>
                <a:cs typeface="Times New Roman" pitchFamily="18" charset="0"/>
              </a:rPr>
              <a:t>6</a:t>
            </a:r>
            <a:r>
              <a:rPr lang="en-US" sz="2400" dirty="0" smtClean="0">
                <a:solidFill>
                  <a:srgbClr val="FF0000"/>
                </a:solidFill>
                <a:latin typeface="Times New Roman" pitchFamily="18" charset="0"/>
                <a:cs typeface="Times New Roman" pitchFamily="18" charset="0"/>
              </a:rPr>
              <a:t> or, if appropriate</a:t>
            </a:r>
            <a:r>
              <a:rPr lang="en-US" sz="2400" dirty="0" smtClean="0">
                <a:latin typeface="Times New Roman" pitchFamily="18" charset="0"/>
                <a:cs typeface="Times New Roman" pitchFamily="18" charset="0"/>
              </a:rPr>
              <a:t>, as an interim measure, </a:t>
            </a:r>
            <a:r>
              <a:rPr lang="en-US" sz="2400" dirty="0" err="1" smtClean="0">
                <a:latin typeface="Times New Roman" pitchFamily="18" charset="0"/>
                <a:cs typeface="Times New Roman" pitchFamily="18" charset="0"/>
              </a:rPr>
              <a:t>subnational</a:t>
            </a:r>
            <a:r>
              <a:rPr lang="en-US" sz="2400" dirty="0" smtClean="0">
                <a:latin typeface="Times New Roman" pitchFamily="18" charset="0"/>
                <a:cs typeface="Times New Roman" pitchFamily="18" charset="0"/>
              </a:rPr>
              <a:t> forest reference emission levels and/or forest reference levels, in accordance with national circumstances, and with provisions contained in decision 4/CP.15, and with any further elaboration of those provisions adopted by the Conference of the Parties;</a:t>
            </a:r>
          </a:p>
        </p:txBody>
      </p:sp>
      <p:cxnSp>
        <p:nvCxnSpPr>
          <p:cNvPr id="4" name="ตัวเชื่อมต่อตรง 3"/>
          <p:cNvCxnSpPr/>
          <p:nvPr/>
        </p:nvCxnSpPr>
        <p:spPr>
          <a:xfrm>
            <a:off x="283557" y="6072206"/>
            <a:ext cx="300039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สี่เหลี่ยมผืนผ้า 4"/>
          <p:cNvSpPr/>
          <p:nvPr/>
        </p:nvSpPr>
        <p:spPr>
          <a:xfrm>
            <a:off x="214282" y="6191928"/>
            <a:ext cx="8715436" cy="523220"/>
          </a:xfrm>
          <a:prstGeom prst="rect">
            <a:avLst/>
          </a:prstGeom>
        </p:spPr>
        <p:txBody>
          <a:bodyPr wrap="square">
            <a:spAutoFit/>
          </a:bodyPr>
          <a:lstStyle/>
          <a:p>
            <a:r>
              <a:rPr lang="en-US" sz="1400" baseline="30000" dirty="0" smtClean="0">
                <a:latin typeface="Times New Roman" pitchFamily="18" charset="0"/>
                <a:cs typeface="Times New Roman" pitchFamily="18" charset="0"/>
              </a:rPr>
              <a:t>6</a:t>
            </a:r>
            <a:r>
              <a:rPr lang="en-US" sz="1400" dirty="0" smtClean="0">
                <a:latin typeface="Times New Roman" pitchFamily="18" charset="0"/>
                <a:cs typeface="Times New Roman" pitchFamily="18" charset="0"/>
              </a:rPr>
              <a:t> In accordance with national circumstances, national forest reference emission levels and/or forest reference levels could be a combination of </a:t>
            </a:r>
            <a:r>
              <a:rPr lang="en-US" sz="1400" dirty="0" err="1" smtClean="0">
                <a:latin typeface="Times New Roman" pitchFamily="18" charset="0"/>
                <a:cs typeface="Times New Roman" pitchFamily="18" charset="0"/>
              </a:rPr>
              <a:t>subnational</a:t>
            </a:r>
            <a:r>
              <a:rPr lang="en-US" sz="1400" dirty="0" smtClean="0">
                <a:latin typeface="Times New Roman" pitchFamily="18" charset="0"/>
                <a:cs typeface="Times New Roman" pitchFamily="18" charset="0"/>
              </a:rPr>
              <a:t> forest reference emissions levels and/or forest  reference levels.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1700</Words>
  <Application>Microsoft Office PowerPoint</Application>
  <PresentationFormat>On-screen Show (4:3)</PresentationFormat>
  <Paragraphs>118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ชุดรูปแบบของ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Kasetsart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Office Of Computer Services </dc:creator>
  <cp:lastModifiedBy>user</cp:lastModifiedBy>
  <cp:revision>30</cp:revision>
  <dcterms:created xsi:type="dcterms:W3CDTF">2012-09-24T06:43:01Z</dcterms:created>
  <dcterms:modified xsi:type="dcterms:W3CDTF">2012-09-26T00:27:48Z</dcterms:modified>
</cp:coreProperties>
</file>